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6" r:id="rId2"/>
    <p:sldId id="326" r:id="rId3"/>
    <p:sldId id="328" r:id="rId4"/>
    <p:sldId id="287" r:id="rId5"/>
    <p:sldId id="308" r:id="rId6"/>
    <p:sldId id="324" r:id="rId7"/>
    <p:sldId id="307" r:id="rId8"/>
    <p:sldId id="312" r:id="rId9"/>
    <p:sldId id="311" r:id="rId10"/>
    <p:sldId id="325" r:id="rId11"/>
    <p:sldId id="316" r:id="rId12"/>
    <p:sldId id="322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5" autoAdjust="0"/>
    <p:restoredTop sz="95501" autoAdjust="0"/>
  </p:normalViewPr>
  <p:slideViewPr>
    <p:cSldViewPr snapToGrid="0">
      <p:cViewPr varScale="1">
        <p:scale>
          <a:sx n="91" d="100"/>
          <a:sy n="91" d="100"/>
        </p:scale>
        <p:origin x="432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7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3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6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0" Type="http://schemas.openxmlformats.org/officeDocument/2006/relationships/image" Target="../media/image83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82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CA9CA67-0DC3-1E8E-D507-36EEBF0BC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63" y="984477"/>
            <a:ext cx="9232886" cy="51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3042" y="982332"/>
                <a:ext cx="901455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construction:  </a:t>
                </a:r>
                <a:r>
                  <a:rPr lang="en-US" sz="2000" dirty="0"/>
                  <a:t>Convert the CFG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the following PDA. 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Push the start symbol on the stack.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top of stack is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Variable:</a:t>
                </a:r>
                <a:r>
                  <a:rPr lang="en-US" sz="2000" dirty="0"/>
                  <a:t>  replace with right hand side of rule (</a:t>
                </a:r>
                <a:r>
                  <a:rPr lang="en-US" sz="2000" dirty="0" err="1"/>
                  <a:t>nondet</a:t>
                </a:r>
                <a:r>
                  <a:rPr lang="en-US" sz="2000" dirty="0"/>
                  <a:t> choice).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Terminal:  </a:t>
                </a:r>
                <a:r>
                  <a:rPr lang="en-US" sz="2000" dirty="0"/>
                  <a:t>pop it and match with next input symbol.</a:t>
                </a:r>
              </a:p>
              <a:p>
                <a:pPr marL="457200" indent="-457200">
                  <a:spcBef>
                    <a:spcPts val="600"/>
                  </a:spcBef>
                  <a:buAutoNum type="arabicParenR" startAt="3"/>
                </a:pPr>
                <a:r>
                  <a:rPr lang="en-US" sz="2000" dirty="0"/>
                  <a:t>If the stack is empty, </a:t>
                </a:r>
                <a:r>
                  <a:rPr lang="en-US" sz="2000" i="1" dirty="0"/>
                  <a:t>accept. </a:t>
                </a:r>
              </a:p>
              <a:p>
                <a:pPr>
                  <a:spcBef>
                    <a:spcPts val="600"/>
                  </a:spcBef>
                </a:pPr>
                <a:endParaRPr lang="en-US" sz="2000" i="1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Example: 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2" y="982332"/>
                <a:ext cx="9014550" cy="3600986"/>
              </a:xfrm>
              <a:prstGeom prst="rect">
                <a:avLst/>
              </a:prstGeom>
              <a:blipFill>
                <a:blip r:embed="rId3"/>
                <a:stretch>
                  <a:fillRect l="-1420" t="-1523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238997" y="3236508"/>
            <a:ext cx="2331173" cy="2259430"/>
            <a:chOff x="9552282" y="1405623"/>
            <a:chExt cx="2331173" cy="2259430"/>
          </a:xfrm>
        </p:grpSpPr>
        <p:grpSp>
          <p:nvGrpSpPr>
            <p:cNvPr id="30" name="Group 29"/>
            <p:cNvGrpSpPr/>
            <p:nvPr/>
          </p:nvGrpSpPr>
          <p:grpSpPr>
            <a:xfrm>
              <a:off x="10578291" y="1405623"/>
              <a:ext cx="1305164" cy="2246769"/>
              <a:chOff x="4243466" y="987141"/>
              <a:chExt cx="1305164" cy="224676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243466" y="987141"/>
                <a:ext cx="1305164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E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 dirty="0">
                    <a:solidFill>
                      <a:prstClr val="white"/>
                    </a:solidFill>
                  </a:rPr>
                  <a:t> E+T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 dirty="0">
                    <a:solidFill>
                      <a:prstClr val="white"/>
                    </a:solidFill>
                  </a:rPr>
                  <a:t> T </a:t>
                </a:r>
                <a:r>
                  <a:rPr lang="en-US" sz="2000" spc="700" dirty="0" err="1">
                    <a:solidFill>
                      <a:prstClr val="white"/>
                    </a:solidFill>
                  </a:rPr>
                  <a:t>T</a:t>
                </a:r>
                <a:r>
                  <a:rPr lang="en-US" sz="2000" spc="100" dirty="0"/>
                  <a:t>× F</a:t>
                </a:r>
                <a:endParaRPr lang="en-US" sz="2000" spc="1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   F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F</a:t>
                </a:r>
                <a:r>
                  <a:rPr lang="en-US" sz="2000" dirty="0">
                    <a:solidFill>
                      <a:prstClr val="white"/>
                    </a:solidFill>
                  </a:rPr>
                  <a:t>     a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r>
                  <a:rPr lang="en-US" sz="2000" dirty="0">
                    <a:solidFill>
                      <a:prstClr val="white"/>
                    </a:solidFill>
                  </a:rPr>
                  <a:t>a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a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a</a:t>
                </a: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724400" y="1320975"/>
                <a:ext cx="384175" cy="194060"/>
                <a:chOff x="9805360" y="4010025"/>
                <a:chExt cx="384175" cy="27305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9982524" y="4010025"/>
                  <a:ext cx="10161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4972050" y="1768652"/>
                <a:ext cx="384175" cy="202362"/>
                <a:chOff x="9805360" y="4010025"/>
                <a:chExt cx="384175" cy="284731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982524" y="4010025"/>
                  <a:ext cx="636" cy="28473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 flipH="1">
                <a:off x="4594992" y="1768653"/>
                <a:ext cx="93689" cy="20236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572000" y="2232935"/>
                <a:ext cx="22991" cy="18730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961889" y="2226182"/>
                <a:ext cx="10161" cy="19406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361305" y="2210954"/>
                <a:ext cx="10254" cy="224515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97205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386388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57200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9552282" y="1418284"/>
              <a:ext cx="873957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>
                  <a:solidFill>
                    <a:prstClr val="white"/>
                  </a:solidFill>
                </a:rPr>
                <a:t>E+T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>
                  <a:solidFill>
                    <a:prstClr val="white"/>
                  </a:solidFill>
                </a:rPr>
                <a:t>T+T×F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 err="1">
                  <a:solidFill>
                    <a:prstClr val="white"/>
                  </a:solidFill>
                </a:rPr>
                <a:t>F+F×a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100" dirty="0" err="1">
                  <a:solidFill>
                    <a:prstClr val="white"/>
                  </a:solidFill>
                </a:rPr>
                <a:t>a+a×a</a:t>
              </a:r>
              <a:endParaRPr lang="en-US" sz="2000" spc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38295" y="4758072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03117" y="4757610"/>
            <a:ext cx="321469" cy="1080680"/>
            <a:chOff x="10769081" y="4598503"/>
            <a:chExt cx="321469" cy="1080680"/>
          </a:xfrm>
        </p:grpSpPr>
        <p:sp>
          <p:nvSpPr>
            <p:cNvPr id="5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40830" y="2710"/>
            <a:ext cx="7284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  (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2074590" y="4729018"/>
            <a:ext cx="321469" cy="1080680"/>
            <a:chOff x="10769081" y="4598503"/>
            <a:chExt cx="321469" cy="1080680"/>
          </a:xfrm>
        </p:grpSpPr>
        <p:sp>
          <p:nvSpPr>
            <p:cNvPr id="92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59702" y="4729018"/>
            <a:ext cx="321469" cy="1080680"/>
            <a:chOff x="10769081" y="4598503"/>
            <a:chExt cx="321469" cy="1080680"/>
          </a:xfrm>
        </p:grpSpPr>
        <p:sp>
          <p:nvSpPr>
            <p:cNvPr id="110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10785915" y="4598503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114205" y="4737520"/>
            <a:ext cx="321469" cy="1080680"/>
            <a:chOff x="10769081" y="4598503"/>
            <a:chExt cx="321469" cy="1080680"/>
          </a:xfrm>
        </p:grpSpPr>
        <p:sp>
          <p:nvSpPr>
            <p:cNvPr id="11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0785915" y="459850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44336" y="4737289"/>
            <a:ext cx="321469" cy="1080680"/>
            <a:chOff x="10769081" y="4598503"/>
            <a:chExt cx="321469" cy="1080680"/>
          </a:xfrm>
        </p:grpSpPr>
        <p:sp>
          <p:nvSpPr>
            <p:cNvPr id="12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931829" y="4744412"/>
            <a:ext cx="324946" cy="1080680"/>
            <a:chOff x="10769081" y="4598503"/>
            <a:chExt cx="324946" cy="1080680"/>
          </a:xfrm>
        </p:grpSpPr>
        <p:sp>
          <p:nvSpPr>
            <p:cNvPr id="146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781121" y="488245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 dirty="0"/>
                <a:t>×</a:t>
              </a:r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80844" y="514573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84812" y="4085115"/>
            <a:ext cx="1600406" cy="376469"/>
            <a:chOff x="2384812" y="4085115"/>
            <a:chExt cx="1600406" cy="376469"/>
          </a:xfrm>
        </p:grpSpPr>
        <p:sp>
          <p:nvSpPr>
            <p:cNvPr id="164" name="Rectangle 163"/>
            <p:cNvSpPr/>
            <p:nvPr/>
          </p:nvSpPr>
          <p:spPr>
            <a:xfrm>
              <a:off x="2384812" y="4136468"/>
              <a:ext cx="1600406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2696782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021304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345826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670348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2401508" y="408511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20828" y="408511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38529" y="408749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366659" y="409225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 dirty="0"/>
                <a:t>×</a:t>
              </a: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83531" y="40922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983939" y="596050"/>
            <a:ext cx="2283946" cy="1200329"/>
            <a:chOff x="8814008" y="1588522"/>
            <a:chExt cx="2283946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000" dirty="0"/>
                    <a:t>T</a:t>
                  </a:r>
                </a:p>
                <a:p>
                  <a:r>
                    <a:rPr lang="en-US" sz="2000" dirty="0"/>
                    <a:t>T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/>
                    <a:t>T×F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000" dirty="0"/>
                    <a:t>F</a:t>
                  </a:r>
                </a:p>
                <a:p>
                  <a:r>
                    <a:rPr lang="en-US" sz="2000" dirty="0"/>
                    <a:t>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/>
                    <a:t>( E ) </a:t>
                  </a:r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000" dirty="0"/>
                    <a:t>a</a:t>
                  </a: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3846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6FAF69-80B0-0A9C-274C-9C5D251B6535}"/>
              </a:ext>
            </a:extLst>
          </p:cNvPr>
          <p:cNvGrpSpPr/>
          <p:nvPr/>
        </p:nvGrpSpPr>
        <p:grpSpPr>
          <a:xfrm>
            <a:off x="3989528" y="4751304"/>
            <a:ext cx="321469" cy="1080680"/>
            <a:chOff x="10769081" y="4598503"/>
            <a:chExt cx="321469" cy="1080680"/>
          </a:xfrm>
        </p:grpSpPr>
        <p:sp>
          <p:nvSpPr>
            <p:cNvPr id="4" name="Rectangle 41">
              <a:extLst>
                <a:ext uri="{FF2B5EF4-FFF2-40B4-BE49-F238E27FC236}">
                  <a16:creationId xmlns:a16="http://schemas.microsoft.com/office/drawing/2014/main" id="{69F00008-EA26-80B5-0568-92AC30EC3CEC}"/>
                </a:ext>
              </a:extLst>
            </p:cNvPr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678188-E9FB-14E7-5794-3FBC107B02E2}"/>
                </a:ext>
              </a:extLst>
            </p:cNvPr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0466EE-F581-2CBA-0F3B-63E3A64EEFDD}"/>
                </a:ext>
              </a:extLst>
            </p:cNvPr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2C32EB-6CBA-1CF0-07F4-C13115EAAD36}"/>
                </a:ext>
              </a:extLst>
            </p:cNvPr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9CB014-C4F6-D233-BE25-57C0DEB7EC3D}"/>
                </a:ext>
              </a:extLst>
            </p:cNvPr>
            <p:cNvSpPr/>
            <p:nvPr/>
          </p:nvSpPr>
          <p:spPr>
            <a:xfrm>
              <a:off x="10785915" y="459850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FAAC2-3B3F-2A64-5025-10214F724FD2}"/>
                </a:ext>
              </a:extLst>
            </p:cNvPr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86A6D3-29F6-897B-4655-96EFC09CC0E3}"/>
                </a:ext>
              </a:extLst>
            </p:cNvPr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2" name="Freeform 116">
              <a:extLst>
                <a:ext uri="{FF2B5EF4-FFF2-40B4-BE49-F238E27FC236}">
                  <a16:creationId xmlns:a16="http://schemas.microsoft.com/office/drawing/2014/main" id="{530ECF81-5112-9FE0-36E4-C5CA6F2A6515}"/>
                </a:ext>
              </a:extLst>
            </p:cNvPr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16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 iff* 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		            Done.</a:t>
                </a:r>
              </a:p>
              <a:p>
                <a:r>
                  <a:rPr lang="en-US" sz="2400" dirty="0"/>
                  <a:t>			            In book.  You are responsible for knowing</a:t>
                </a:r>
                <a:br>
                  <a:rPr lang="en-US" sz="2400" dirty="0"/>
                </a:br>
                <a:r>
                  <a:rPr lang="en-US" sz="2400" dirty="0"/>
                  <a:t>			            it is true, but not for knowing the proof.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* “iff”  =  “if an only if” means the implication goes both ways.</a:t>
                </a:r>
              </a:p>
              <a:p>
                <a:r>
                  <a:rPr lang="en-US" sz="2400" dirty="0"/>
                  <a:t>So we need to prove both directions:  forward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) and reverse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2739211"/>
              </a:xfrm>
              <a:prstGeom prst="rect">
                <a:avLst/>
              </a:prstGeom>
              <a:blipFill>
                <a:blip r:embed="rId3"/>
                <a:stretch>
                  <a:fillRect l="-1421" t="-2227" b="-4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440831" y="2710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of CFGs and PDAs</a:t>
            </a: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3052512" y="1660258"/>
            <a:ext cx="433138" cy="1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2931069" y="1660258"/>
            <a:ext cx="433138" cy="13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0894281" y="5932125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4.3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6232477" y="3731522"/>
            <a:ext cx="4187873" cy="25391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4.3</a:t>
            </a:r>
          </a:p>
          <a:p>
            <a:r>
              <a:rPr lang="en-US" sz="2400" dirty="0"/>
              <a:t>Is every Regular Language also </a:t>
            </a:r>
            <a:br>
              <a:rPr lang="en-US" sz="2400" dirty="0"/>
            </a:br>
            <a:r>
              <a:rPr lang="en-US" sz="2400" dirty="0"/>
              <a:t>a Context Free Language?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Yes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No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Not sure</a:t>
            </a:r>
          </a:p>
        </p:txBody>
      </p:sp>
    </p:spTree>
    <p:extLst>
      <p:ext uri="{BB962C8B-B14F-4D97-AF65-F5344CB8AC3E}">
        <p14:creationId xmlns:p14="http://schemas.microsoft.com/office/powerpoint/2010/main" val="89434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0131 0.0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7" grpId="0" animBg="1"/>
      <p:bldP spid="2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440831" y="2710"/>
            <a:ext cx="3901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66095"/>
              </p:ext>
            </p:extLst>
          </p:nvPr>
        </p:nvGraphicFramePr>
        <p:xfrm>
          <a:off x="709060" y="1042581"/>
          <a:ext cx="5364732" cy="222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966">
                  <a:extLst>
                    <a:ext uri="{9D8B030D-6E8A-4147-A177-3AD203B41FA5}">
                      <a16:colId xmlns:a16="http://schemas.microsoft.com/office/drawing/2014/main" val="1675458543"/>
                    </a:ext>
                  </a:extLst>
                </a:gridCol>
                <a:gridCol w="1978522">
                  <a:extLst>
                    <a:ext uri="{9D8B030D-6E8A-4147-A177-3AD203B41FA5}">
                      <a16:colId xmlns:a16="http://schemas.microsoft.com/office/drawing/2014/main" val="159469629"/>
                    </a:ext>
                  </a:extLst>
                </a:gridCol>
                <a:gridCol w="1788244">
                  <a:extLst>
                    <a:ext uri="{9D8B030D-6E8A-4147-A177-3AD203B41FA5}">
                      <a16:colId xmlns:a16="http://schemas.microsoft.com/office/drawing/2014/main" val="976773964"/>
                    </a:ext>
                  </a:extLst>
                </a:gridCol>
              </a:tblGrid>
              <a:tr h="7427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Recognizer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Generator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797452"/>
                  </a:ext>
                </a:extLst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Regular language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DFA or NFA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Regular expression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0159448"/>
                  </a:ext>
                </a:extLst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Context Free language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PDA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Context</a:t>
                      </a:r>
                      <a:r>
                        <a:rPr lang="en-US" sz="2000" baseline="0" dirty="0"/>
                        <a:t> Free Grammar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40592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81610" y="3717123"/>
            <a:ext cx="3870807" cy="2194195"/>
            <a:chOff x="842245" y="3915086"/>
            <a:chExt cx="3870807" cy="2194195"/>
          </a:xfrm>
        </p:grpSpPr>
        <p:sp>
          <p:nvSpPr>
            <p:cNvPr id="4" name="Oval 3"/>
            <p:cNvSpPr/>
            <p:nvPr/>
          </p:nvSpPr>
          <p:spPr>
            <a:xfrm rot="21216799">
              <a:off x="1008748" y="4497304"/>
              <a:ext cx="1536569" cy="12537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21216799">
              <a:off x="842245" y="3915086"/>
              <a:ext cx="3870807" cy="21941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7491" y="4801020"/>
              <a:ext cx="1279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Regular languages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0281" y="4154689"/>
              <a:ext cx="1414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Context Free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94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15" y="1464754"/>
            <a:ext cx="75701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Context Free Grammars (CFGs)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and Context Free Languages (CFLs)</a:t>
            </a:r>
            <a:endParaRPr lang="en-US" sz="2400" b="1" spc="200" dirty="0">
              <a:solidFill>
                <a:prstClr val="white"/>
              </a:solidFill>
              <a:latin typeface="+mj-lt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Pushdown Automata(PDAs)</a:t>
            </a:r>
            <a:endParaRPr lang="en-US" sz="2400" b="1" spc="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Gave conversion of CFGs to PDAs.</a:t>
            </a:r>
          </a:p>
        </p:txBody>
      </p:sp>
    </p:spTree>
    <p:extLst>
      <p:ext uri="{BB962C8B-B14F-4D97-AF65-F5344CB8AC3E}">
        <p14:creationId xmlns:p14="http://schemas.microsoft.com/office/powerpoint/2010/main" val="38455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CA9CA67-0DC3-1E8E-D507-36EEBF0BC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63" y="2030257"/>
            <a:ext cx="5203983" cy="2878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656CB7-3F66-6263-1114-F584AF2A91CE}"/>
              </a:ext>
            </a:extLst>
          </p:cNvPr>
          <p:cNvSpPr txBox="1"/>
          <p:nvPr/>
        </p:nvSpPr>
        <p:spPr>
          <a:xfrm>
            <a:off x="152402" y="15240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Grammars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9F61B7-2221-05DA-F292-E12FF8ABF14F}"/>
                  </a:ext>
                </a:extLst>
              </p:cNvPr>
              <p:cNvSpPr txBox="1"/>
              <p:nvPr/>
            </p:nvSpPr>
            <p:spPr>
              <a:xfrm>
                <a:off x="6012969" y="792614"/>
                <a:ext cx="48679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92D050"/>
                    </a:solidFill>
                  </a:rPr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92D050"/>
                    </a:solidFill>
                  </a:rPr>
                  <a:t>do begin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92D050"/>
                    </a:solidFill>
                  </a:rPr>
                  <a:t>end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Is there a way to generate the above string by repeated application of one of the rules?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9F61B7-2221-05DA-F292-E12FF8AB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69" y="792614"/>
                <a:ext cx="4867918" cy="1477328"/>
              </a:xfrm>
              <a:prstGeom prst="rect">
                <a:avLst/>
              </a:prstGeom>
              <a:blipFill>
                <a:blip r:embed="rId4"/>
                <a:stretch>
                  <a:fillRect l="-1252" t="-2066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3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Free Grammars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32986" y="835192"/>
            <a:ext cx="2929378" cy="1785104"/>
            <a:chOff x="2577931" y="1327635"/>
            <a:chExt cx="2929378" cy="1785104"/>
          </a:xfrm>
        </p:grpSpPr>
        <p:sp>
          <p:nvSpPr>
            <p:cNvPr id="9" name="Rectangle 8"/>
            <p:cNvSpPr/>
            <p:nvPr/>
          </p:nvSpPr>
          <p:spPr>
            <a:xfrm>
              <a:off x="2577931" y="1327635"/>
              <a:ext cx="103105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16901" y="2020132"/>
              <a:ext cx="21904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(Substitution) Rules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Rule:</a:t>
                </a:r>
                <a:r>
                  <a:rPr lang="en-US" sz="2000" dirty="0"/>
                  <a:t>  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string of variables and terminals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Variables: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Symbols appearing on left-hand side of rule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Terminals:</a:t>
                </a:r>
                <a:r>
                  <a:rPr lang="en-US" sz="2000" dirty="0">
                    <a:solidFill>
                      <a:schemeClr val="tx1"/>
                    </a:solidFill>
                  </a:rPr>
                  <a:t>   Symbols appearing only on right-hand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ide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/>
                  <a:t>Start Variable:  T</a:t>
                </a:r>
                <a:r>
                  <a:rPr lang="en-US" sz="2000" dirty="0"/>
                  <a:t>op left symbol 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Grammars generate strings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Write down start variable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Replace any variable according to a rule </a:t>
                </a:r>
                <a:br>
                  <a:rPr lang="en-US" sz="2000" dirty="0"/>
                </a:br>
                <a:r>
                  <a:rPr lang="en-US" sz="2000" dirty="0"/>
                  <a:t> Repeat until only terminals remain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Result is the generated string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language of all generated strings.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blipFill>
                <a:blip r:embed="rId3"/>
                <a:stretch>
                  <a:fillRect l="-1479" t="-1034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68840" y="2620295"/>
            <a:ext cx="875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3 rules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R,S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0,1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generating a string 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  <a:blipFill>
                <a:blip r:embed="rId4"/>
                <a:stretch>
                  <a:fillRect l="-1774" t="-9231" r="-80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80948" y="804414"/>
            <a:ext cx="2156071" cy="1615828"/>
            <a:chOff x="380948" y="804414"/>
            <a:chExt cx="2156071" cy="161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blipFill>
                  <a:blip r:embed="rId5"/>
                  <a:stretch>
                    <a:fillRect l="-7605" t="-4405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R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  <a:blipFill>
                <a:blip r:embed="rId7"/>
                <a:stretch>
                  <a:fillRect t="-2036" r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374445" y="3980317"/>
            <a:ext cx="406400" cy="273050"/>
            <a:chOff x="9769475" y="4010025"/>
            <a:chExt cx="406400" cy="27305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9584246" y="5001873"/>
            <a:ext cx="0" cy="24526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4246" y="5485267"/>
            <a:ext cx="0" cy="176213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7499" y="3594013"/>
            <a:ext cx="86754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lvl="0"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R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0011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81046" y="4473236"/>
            <a:ext cx="406400" cy="273050"/>
            <a:chOff x="9769475" y="4010025"/>
            <a:chExt cx="406400" cy="27305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96645" y="3945282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96645" y="4463711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96644" y="4991666"/>
            <a:ext cx="1726213" cy="49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96643" y="5485267"/>
            <a:ext cx="172621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  <a:blipFill>
                <a:blip r:embed="rId9"/>
                <a:stretch>
                  <a:fillRect l="-11111" t="-10526" r="-62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661404" y="3594013"/>
            <a:ext cx="1396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Tree of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083488" y="3636744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3.3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368840" y="2118539"/>
            <a:ext cx="5692936" cy="4207220"/>
            <a:chOff x="6368840" y="2118539"/>
            <a:chExt cx="5692936" cy="4207220"/>
          </a:xfrm>
        </p:grpSpPr>
        <p:grpSp>
          <p:nvGrpSpPr>
            <p:cNvPr id="21" name="Group 20"/>
            <p:cNvGrpSpPr/>
            <p:nvPr/>
          </p:nvGrpSpPr>
          <p:grpSpPr>
            <a:xfrm>
              <a:off x="6410141" y="2601663"/>
              <a:ext cx="5651635" cy="3724096"/>
              <a:chOff x="6477000" y="-187638"/>
              <a:chExt cx="5651635" cy="37240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77000" y="-187638"/>
                    <a:ext cx="5651635" cy="372409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C000"/>
                        </a:solidFill>
                      </a:rPr>
                      <a:t>Check-in 3.3</a:t>
                    </a:r>
                  </a:p>
                  <a:p>
                    <a:pPr marL="457200" indent="-457200">
                      <a:buAutoNum type="alphaLcParenBoth"/>
                    </a:pPr>
                    <a:endParaRPr lang="en-US" sz="2400" dirty="0"/>
                  </a:p>
                  <a:p>
                    <a:pPr marL="457200" indent="-457200">
                      <a:buAutoNum type="alphaLcParenBoth"/>
                    </a:pPr>
                    <a:endParaRPr lang="en-US" sz="2400" dirty="0"/>
                  </a:p>
                  <a:p>
                    <a:endParaRPr lang="en-US" sz="2400" dirty="0"/>
                  </a:p>
                  <a:p>
                    <a:r>
                      <a:rPr lang="en-US" sz="2400" dirty="0"/>
                      <a:t>Check </a:t>
                    </a:r>
                    <a:r>
                      <a:rPr lang="en-US" sz="2400" u="sng" dirty="0"/>
                      <a:t>all</a:t>
                    </a:r>
                    <a:r>
                      <a:rPr lang="en-US" sz="2400" dirty="0"/>
                      <a:t> of the strings that are in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a14:m>
                    <a:endParaRPr lang="en-US" sz="2400" dirty="0"/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001101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000111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1010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-187638"/>
                    <a:ext cx="5651635" cy="372409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93" t="-810" b="-2269"/>
                    </a:stretch>
                  </a:blipFill>
                  <a:ln w="381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S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RR</a:t>
                    </a:r>
                  </a:p>
                  <a:p>
                    <a:pPr lvl="0"/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0</a:t>
                    </a:r>
                    <a:r>
                      <a:rPr lang="en-US" sz="2800" dirty="0">
                        <a:solidFill>
                          <a:prstClr val="white"/>
                        </a:solidFill>
                        <a:latin typeface="Calibri Light" panose="020F0302020204030204"/>
                      </a:rPr>
                      <a:t>R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1</a:t>
                    </a:r>
                  </a:p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endParaRPr lang="en-US" sz="2800" i="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605" t="-3965" b="-118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Rectangle 21"/>
            <p:cNvSpPr/>
            <p:nvPr/>
          </p:nvSpPr>
          <p:spPr>
            <a:xfrm>
              <a:off x="6368840" y="2118539"/>
              <a:ext cx="950224" cy="473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  <p:bldP spid="7" grpId="0"/>
      <p:bldP spid="13" grpId="0"/>
      <p:bldP spid="42" grpId="0"/>
      <p:bldP spid="14" grpId="0" animBg="1"/>
      <p:bldP spid="38" grpId="0" animBg="1"/>
      <p:bldP spid="40" grpId="0" animBg="1"/>
      <p:bldP spid="41" grpId="0" animBg="1"/>
      <p:bldP spid="16" grpId="0"/>
      <p:bldP spid="44" grpId="0"/>
      <p:bldP spid="18" grpId="0"/>
      <p:bldP spid="19" grpId="0"/>
      <p:bldP spid="20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8494081" cy="490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Context Free Grammar</a:t>
                </a:r>
                <a:r>
                  <a:rPr lang="en-US" sz="2400" dirty="0"/>
                  <a:t> (CFG)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4-tuple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300"/>
                  </a:spcBef>
                </a:pPr>
                <a:r>
                  <a:rPr lang="en-US" sz="2400" b="1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  finite set of variables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terminal symbols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   finite set of rules </a:t>
                </a:r>
                <a:r>
                  <a:rPr lang="en-US" sz="2000" b="1" dirty="0"/>
                  <a:t>(</a:t>
                </a:r>
                <a:r>
                  <a:rPr lang="en-US" sz="2000" dirty="0"/>
                  <a:t>rule form: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   start variable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write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one substitution step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2)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some number of substitution steps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⇒⋯⇒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   is called a derivation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then it is a </a:t>
                </a:r>
                <a:r>
                  <a:rPr lang="en-US" sz="2000" u="sng" dirty="0"/>
                  <a:t>derivation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err="1"/>
                  <a:t>Defn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u="sng" dirty="0"/>
                  <a:t>Context Free Language</a:t>
                </a:r>
                <a:r>
                  <a:rPr lang="en-US" sz="2000" dirty="0"/>
                  <a:t> (CFL)  if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some CFG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8494081" cy="4909036"/>
              </a:xfrm>
              <a:prstGeom prst="rect">
                <a:avLst/>
              </a:prstGeom>
              <a:blipFill>
                <a:blip r:embed="rId3"/>
                <a:stretch>
                  <a:fillRect l="-1149" t="-994"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9329" y="3682296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9" y="3682296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84849" y="4979071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49" y="4979071"/>
                <a:ext cx="349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90761" y="3204979"/>
            <a:ext cx="5651635" cy="3108543"/>
            <a:chOff x="6353054" y="2677078"/>
            <a:chExt cx="5651635" cy="3108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53054" y="2677078"/>
                  <a:ext cx="5651635" cy="310854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4.1</a:t>
                  </a:r>
                </a:p>
                <a:p>
                  <a:r>
                    <a:rPr lang="en-US" sz="2000" dirty="0"/>
                    <a:t>Which of these are valid CFGs?</a:t>
                  </a:r>
                </a:p>
                <a:p>
                  <a:endParaRPr lang="en-US" sz="2400" dirty="0"/>
                </a:p>
                <a:p>
                  <a:endParaRPr lang="en-US" sz="2400" dirty="0">
                    <a:latin typeface="Cambria Math" panose="02040503050406030204" pitchFamily="18" charset="0"/>
                  </a:endParaRPr>
                </a:p>
                <a:p>
                  <a:endParaRPr lang="en-US" sz="2400" dirty="0"/>
                </a:p>
                <a:p>
                  <a:r>
                    <a:rPr lang="en-US" sz="2000" dirty="0"/>
                    <a:t>a)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only</a:t>
                  </a:r>
                </a:p>
                <a:p>
                  <a:r>
                    <a:rPr lang="en-US" sz="2000" dirty="0"/>
                    <a:t>b)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only</a:t>
                  </a:r>
                </a:p>
                <a:p>
                  <a:r>
                    <a:rPr lang="en-US" sz="2000" dirty="0"/>
                    <a:t>c)   Both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d)   Neither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054" y="2677078"/>
                  <a:ext cx="5651635" cy="3108543"/>
                </a:xfrm>
                <a:prstGeom prst="rect">
                  <a:avLst/>
                </a:prstGeom>
                <a:blipFill>
                  <a:blip r:embed="rId6"/>
                  <a:stretch>
                    <a:fillRect l="-1286" t="-969" b="-193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12046" y="3432659"/>
                  <a:ext cx="16031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B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0B1 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000" dirty="0">
                      <a:latin typeface="+mj-lt"/>
                    </a:rPr>
                    <a:t> </a:t>
                  </a:r>
                  <a:endParaRPr lang="en-US" sz="20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pPr lvl="0"/>
                  <a:r>
                    <a:rPr lang="en-US" sz="2000" dirty="0">
                      <a:latin typeface="+mj-lt"/>
                    </a:rPr>
                    <a:t>B1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1B</a:t>
                  </a:r>
                </a:p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0B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i="0" dirty="0">
                      <a:solidFill>
                        <a:schemeClr val="tx1"/>
                      </a:solidFill>
                      <a:latin typeface="+mj-lt"/>
                    </a:rPr>
                    <a:t> 0B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046" y="3432659"/>
                  <a:ext cx="1603100" cy="1015663"/>
                </a:xfrm>
                <a:prstGeom prst="rect">
                  <a:avLst/>
                </a:prstGeom>
                <a:blipFill>
                  <a:blip r:embed="rId7"/>
                  <a:stretch>
                    <a:fillRect l="-4183" t="-3614" b="-10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721510" y="3432659"/>
                  <a:ext cx="50456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: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10" y="3432659"/>
                  <a:ext cx="504562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231" r="-10843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401589" y="3443388"/>
                  <a:ext cx="16031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0S | S1</a:t>
                  </a:r>
                  <a:endParaRPr lang="en-US" sz="20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pPr lvl="0"/>
                  <a:r>
                    <a:rPr lang="en-US" sz="2000" dirty="0">
                      <a:latin typeface="+mj-lt"/>
                    </a:rPr>
                    <a:t>R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RR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589" y="3443388"/>
                  <a:ext cx="1603100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802" t="-4274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731618" y="3443388"/>
                  <a:ext cx="5105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:</a:t>
                  </a: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618" y="3443388"/>
                  <a:ext cx="510524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7576" r="-12048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8" grpId="0"/>
      <p:bldP spid="1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4744" y="2636470"/>
                <a:ext cx="30274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 {E, T, F}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{+, ×, </a:t>
                </a:r>
                <a:r>
                  <a:rPr lang="en-US" dirty="0"/>
                  <a:t>(</a:t>
                </a:r>
                <a:r>
                  <a:rPr lang="en-US" sz="2000" dirty="0"/>
                  <a:t>, </a:t>
                </a:r>
                <a:r>
                  <a:rPr lang="en-US" dirty="0"/>
                  <a:t>)</a:t>
                </a:r>
                <a:r>
                  <a:rPr lang="en-US" sz="2000" dirty="0"/>
                  <a:t>, a}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the 6 rules above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44" y="2636470"/>
                <a:ext cx="3027445" cy="1323439"/>
              </a:xfrm>
              <a:prstGeom prst="rect">
                <a:avLst/>
              </a:prstGeom>
              <a:blipFill>
                <a:blip r:embed="rId3"/>
                <a:stretch>
                  <a:fillRect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8424" y="4253181"/>
            <a:ext cx="740003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Observe that the parse tree contains additional information, </a:t>
            </a:r>
            <a:br>
              <a:rPr lang="en-US" sz="2000" dirty="0"/>
            </a:br>
            <a:r>
              <a:rPr lang="en-US" sz="2000" dirty="0"/>
              <a:t>such as the precedence of  ×  over  + .</a:t>
            </a:r>
          </a:p>
          <a:p>
            <a:endParaRPr lang="en-US" sz="2000" dirty="0"/>
          </a:p>
          <a:p>
            <a:r>
              <a:rPr lang="en-US" sz="2000" dirty="0"/>
              <a:t>If a string has two different parse trees then it is derived ambiguously</a:t>
            </a:r>
            <a:br>
              <a:rPr lang="en-US" sz="2000" dirty="0"/>
            </a:br>
            <a:r>
              <a:rPr lang="en-US" sz="2000" dirty="0"/>
              <a:t>and we say that the grammar is </a:t>
            </a:r>
            <a:r>
              <a:rPr lang="en-US" sz="2000" u="sng" dirty="0"/>
              <a:t>ambiguous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3918" y="1035247"/>
                <a:ext cx="24925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>
                    <a:solidFill>
                      <a:schemeClr val="tx1"/>
                    </a:solidFill>
                  </a:rPr>
                  <a:t>E+T</a:t>
                </a:r>
                <a:r>
                  <a:rPr lang="en-US" sz="2400" dirty="0">
                    <a:solidFill>
                      <a:schemeClr val="tx1"/>
                    </a:solidFill>
                  </a:rPr>
                  <a:t> | </a:t>
                </a:r>
                <a:r>
                  <a:rPr lang="en-US" sz="2400" dirty="0"/>
                  <a:t>T</a:t>
                </a:r>
              </a:p>
              <a:p>
                <a:r>
                  <a:rPr lang="en-US" sz="2400" dirty="0"/>
                  <a:t>T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/>
                  <a:t>T×F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| </a:t>
                </a:r>
                <a:r>
                  <a:rPr lang="en-US" sz="2400" dirty="0"/>
                  <a:t>F</a:t>
                </a:r>
              </a:p>
              <a:p>
                <a:r>
                  <a:rPr lang="en-US" sz="2400" dirty="0"/>
                  <a:t>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/>
                  <a:t>( E ) </a:t>
                </a:r>
                <a:r>
                  <a:rPr lang="en-US" sz="2800" i="0" dirty="0">
                    <a:solidFill>
                      <a:schemeClr val="tx1"/>
                    </a:solidFill>
                    <a:latin typeface="+mj-lt"/>
                  </a:rPr>
                  <a:t>| </a:t>
                </a:r>
                <a:r>
                  <a:rPr lang="en-US" sz="2400" dirty="0"/>
                  <a:t>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8" y="1035247"/>
                <a:ext cx="2492569" cy="1384995"/>
              </a:xfrm>
              <a:prstGeom prst="rect">
                <a:avLst/>
              </a:prstGeom>
              <a:blipFill>
                <a:blip r:embed="rId4"/>
                <a:stretch>
                  <a:fillRect l="-366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0948" y="804414"/>
                <a:ext cx="581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" y="804414"/>
                <a:ext cx="5811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37375" y="997810"/>
            <a:ext cx="698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Parse</a:t>
            </a:r>
            <a:br>
              <a:rPr lang="en-US" dirty="0"/>
            </a:br>
            <a:r>
              <a:rPr lang="en-US" dirty="0"/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141516" y="2809991"/>
                <a:ext cx="1102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16" y="2809991"/>
                <a:ext cx="11023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24536" y="3378960"/>
            <a:ext cx="4730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Generates </a:t>
            </a:r>
            <a:r>
              <a:rPr lang="en-US" sz="2000" spc="100" dirty="0" err="1"/>
              <a:t>a+a×a</a:t>
            </a:r>
            <a:r>
              <a:rPr lang="en-US" sz="2000" spc="100" dirty="0"/>
              <a:t>, (</a:t>
            </a:r>
            <a:r>
              <a:rPr lang="en-US" sz="2000" spc="100" dirty="0" err="1"/>
              <a:t>a+a</a:t>
            </a:r>
            <a:r>
              <a:rPr lang="en-US" sz="2000" spc="100" dirty="0"/>
              <a:t>)×a, a, </a:t>
            </a:r>
            <a:r>
              <a:rPr lang="en-US" sz="2000" spc="100" dirty="0" err="1"/>
              <a:t>a+a+a</a:t>
            </a:r>
            <a:r>
              <a:rPr lang="en-US" sz="2000" spc="100" dirty="0"/>
              <a:t>, etc.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15589" y="996787"/>
            <a:ext cx="87395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E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>
                <a:solidFill>
                  <a:prstClr val="white"/>
                </a:solidFill>
              </a:rPr>
              <a:t>E+T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>
                <a:solidFill>
                  <a:prstClr val="white"/>
                </a:solidFill>
              </a:rPr>
              <a:t>T+T×F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 err="1">
                <a:solidFill>
                  <a:prstClr val="white"/>
                </a:solidFill>
              </a:rPr>
              <a:t>F+F×a</a:t>
            </a:r>
            <a:endParaRPr lang="en-US" sz="2000" spc="1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spc="100" dirty="0" err="1">
                <a:solidFill>
                  <a:prstClr val="white"/>
                </a:solidFill>
              </a:rPr>
              <a:t>a+a×a</a:t>
            </a:r>
            <a:endParaRPr lang="en-US" sz="2000" spc="100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243466" y="987141"/>
            <a:ext cx="1305164" cy="2246769"/>
            <a:chOff x="4243466" y="987141"/>
            <a:chExt cx="1305164" cy="2246769"/>
          </a:xfrm>
        </p:grpSpPr>
        <p:sp>
          <p:nvSpPr>
            <p:cNvPr id="31" name="Rectangle 30"/>
            <p:cNvSpPr/>
            <p:nvPr/>
          </p:nvSpPr>
          <p:spPr>
            <a:xfrm>
              <a:off x="4243466" y="987141"/>
              <a:ext cx="1305164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E+T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T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T</a:t>
              </a:r>
              <a:r>
                <a:rPr lang="en-US" sz="2000" spc="100" dirty="0"/>
                <a:t>× F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   F     </a:t>
              </a:r>
              <a:r>
                <a:rPr lang="en-US" sz="2000" dirty="0" err="1">
                  <a:solidFill>
                    <a:prstClr val="white"/>
                  </a:solidFill>
                </a:rPr>
                <a:t>F</a:t>
              </a:r>
              <a:r>
                <a:rPr lang="en-US" sz="2000" dirty="0">
                  <a:solidFill>
                    <a:prstClr val="white"/>
                  </a:solidFill>
                </a:rPr>
                <a:t>     a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</a:t>
              </a:r>
              <a:r>
                <a:rPr lang="en-US" sz="2000" dirty="0">
                  <a:solidFill>
                    <a:prstClr val="white"/>
                  </a:solidFill>
                </a:rPr>
                <a:t>a</a:t>
              </a: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  </a:t>
              </a:r>
              <a:r>
                <a:rPr lang="en-US" sz="2000" dirty="0" err="1">
                  <a:solidFill>
                    <a:prstClr val="white"/>
                  </a:solidFill>
                </a:rPr>
                <a:t>a</a:t>
              </a: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  </a:t>
              </a:r>
              <a:r>
                <a:rPr lang="en-US" sz="2000" dirty="0" err="1">
                  <a:solidFill>
                    <a:prstClr val="white"/>
                  </a:solidFill>
                </a:rPr>
                <a:t>a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24400" y="1320975"/>
              <a:ext cx="384175" cy="194060"/>
              <a:chOff x="9805360" y="4010025"/>
              <a:chExt cx="384175" cy="27305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9982524" y="4010025"/>
                <a:ext cx="10161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4972050" y="1768652"/>
              <a:ext cx="384175" cy="202362"/>
              <a:chOff x="9805360" y="4010025"/>
              <a:chExt cx="384175" cy="28473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982524" y="4010025"/>
                <a:ext cx="636" cy="284731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 flipH="1">
              <a:off x="4594992" y="1768653"/>
              <a:ext cx="93689" cy="20236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72000" y="2232935"/>
              <a:ext cx="22991" cy="18730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72050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386388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572000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4307005" y="1300489"/>
            <a:ext cx="2957396" cy="45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07005" y="1755721"/>
            <a:ext cx="3936862" cy="438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07005" y="2197362"/>
            <a:ext cx="3936862" cy="474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307005" y="2671805"/>
            <a:ext cx="3936862" cy="53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17058" y="974622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17456" y="3388606"/>
            <a:ext cx="277645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8" grpId="0"/>
      <p:bldP spid="20" grpId="0"/>
      <p:bldP spid="4" grpId="0"/>
      <p:bldP spid="32" grpId="0"/>
      <p:bldP spid="62" grpId="0" animBg="1"/>
      <p:bldP spid="63" grpId="0" animBg="1"/>
      <p:bldP spid="64" grpId="0" animBg="1"/>
      <p:bldP spid="65" grpId="0" animBg="1"/>
      <p:bldP spid="19" grpId="0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5084" y="3561895"/>
                <a:ext cx="9014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recognize the same language, i.e.,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However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is an unambiguous CFG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 is ambiguous.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4" y="3561895"/>
                <a:ext cx="9014550" cy="830997"/>
              </a:xfrm>
              <a:prstGeom prst="rect">
                <a:avLst/>
              </a:prstGeom>
              <a:blipFill>
                <a:blip r:embed="rId3"/>
                <a:stretch>
                  <a:fillRect l="-108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440831" y="2710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Ambiguity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9801" y="1269665"/>
            <a:ext cx="9008149" cy="1650198"/>
            <a:chOff x="380948" y="770044"/>
            <a:chExt cx="9008149" cy="1650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dirty="0"/>
                    <a:t>T</a:t>
                  </a:r>
                </a:p>
                <a:p>
                  <a:r>
                    <a:rPr lang="en-US" sz="2400" dirty="0"/>
                    <a:t>T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/>
                    <a:t>T×F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400" dirty="0"/>
                    <a:t>F</a:t>
                  </a:r>
                </a:p>
                <a:p>
                  <a:r>
                    <a:rPr lang="en-US" sz="2400" dirty="0"/>
                    <a:t>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blipFill>
                  <a:blip r:embed="rId4"/>
                  <a:stretch>
                    <a:fillRect l="-3667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E+E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spc="100" dirty="0"/>
                    <a:t>E×E </a:t>
                  </a:r>
                  <a:r>
                    <a:rPr lang="en-US" sz="2400" dirty="0"/>
                    <a:t>| </a:t>
                  </a:r>
                  <a:r>
                    <a:rPr lang="en-US" sz="2000" dirty="0"/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dirty="0"/>
                    <a:t>| </a:t>
                  </a:r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069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9329634" y="3075685"/>
            <a:ext cx="1459054" cy="1785104"/>
            <a:chOff x="4166522" y="987141"/>
            <a:chExt cx="1459054" cy="1785104"/>
          </a:xfrm>
        </p:grpSpPr>
        <p:sp>
          <p:nvSpPr>
            <p:cNvPr id="13" name="Rectangle 12"/>
            <p:cNvSpPr/>
            <p:nvPr/>
          </p:nvSpPr>
          <p:spPr>
            <a:xfrm>
              <a:off x="4166522" y="987141"/>
              <a:ext cx="1459054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 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E</a:t>
              </a:r>
              <a:endParaRPr lang="en-US" sz="2000" spc="7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   E</a:t>
              </a:r>
              <a:r>
                <a:rPr lang="en-US" sz="2000" spc="100" dirty="0"/>
                <a:t>   E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   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+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spc="100" dirty="0">
                  <a:solidFill>
                    <a:srgbClr val="00B0F0"/>
                  </a:solidFill>
                </a:rPr>
                <a:t>×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24400" y="1320974"/>
              <a:ext cx="384175" cy="1114494"/>
              <a:chOff x="9805360" y="4010025"/>
              <a:chExt cx="384175" cy="156813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9855134" y="4010025"/>
                <a:ext cx="127390" cy="156813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972050" y="1768651"/>
              <a:ext cx="384175" cy="651590"/>
              <a:chOff x="9805360" y="4010025"/>
              <a:chExt cx="384175" cy="91681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982524" y="4010025"/>
                <a:ext cx="52831" cy="91681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H="1">
              <a:off x="4579177" y="1768653"/>
              <a:ext cx="109505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9626651" y="4860789"/>
            <a:ext cx="1101585" cy="1449568"/>
            <a:chOff x="9356050" y="3089139"/>
            <a:chExt cx="1101585" cy="1449568"/>
          </a:xfrm>
        </p:grpSpPr>
        <p:cxnSp>
          <p:nvCxnSpPr>
            <p:cNvPr id="78" name="Straight Connector 77"/>
            <p:cNvCxnSpPr/>
            <p:nvPr/>
          </p:nvCxnSpPr>
          <p:spPr>
            <a:xfrm rot="10800000" flipH="1">
              <a:off x="10010351" y="4009573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9967167" y="3089139"/>
              <a:ext cx="127389" cy="1114494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9760155" y="4009573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>
              <a:off x="9762701" y="3561896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9666685" y="3089139"/>
              <a:ext cx="52831" cy="66681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9512505" y="3561896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0180049" y="3089139"/>
              <a:ext cx="105886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9906842" y="3089139"/>
              <a:ext cx="7493" cy="20928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9471688" y="3089139"/>
              <a:ext cx="35737" cy="2245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9356050" y="3215268"/>
              <a:ext cx="110158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E</a:t>
              </a:r>
              <a:r>
                <a:rPr lang="en-US" sz="2000" spc="100" dirty="0"/>
                <a:t>   E     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</a:t>
              </a:r>
              <a:r>
                <a:rPr lang="en-US" sz="2000" spc="100" dirty="0"/>
                <a:t>  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E</a:t>
              </a:r>
              <a:endParaRPr lang="en-US" sz="2000" spc="7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 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3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Pushdown Automata (PDA)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7291" y="4476071"/>
                <a:ext cx="8494081" cy="170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/>
                  <a:t>Example:  </a:t>
                </a:r>
                <a:r>
                  <a:rPr lang="en-US" sz="2400" i="0" dirty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Read 0s from input, push onto stack until read 1.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Read 1s from input, while popping 0s from stack.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Enter accept state if stack is empty.  (note: acceptance only at end of input)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1" y="4476071"/>
                <a:ext cx="8494081" cy="1700466"/>
              </a:xfrm>
              <a:prstGeom prst="rect">
                <a:avLst/>
              </a:prstGeom>
              <a:blipFill>
                <a:blip r:embed="rId3"/>
                <a:stretch>
                  <a:fillRect l="-1149" t="-1075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2047875" y="1656251"/>
            <a:ext cx="1920598" cy="1347302"/>
            <a:chOff x="2047875" y="1656251"/>
            <a:chExt cx="1920598" cy="1347302"/>
          </a:xfrm>
        </p:grpSpPr>
        <p:sp>
          <p:nvSpPr>
            <p:cNvPr id="42" name="Rectangle 41"/>
            <p:cNvSpPr/>
            <p:nvPr/>
          </p:nvSpPr>
          <p:spPr>
            <a:xfrm rot="5400000">
              <a:off x="1930011" y="233711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047875" y="1656251"/>
              <a:ext cx="394496" cy="343999"/>
            </a:xfrm>
            <a:custGeom>
              <a:avLst/>
              <a:gdLst>
                <a:gd name="connsiteX0" fmla="*/ 0 w 414056"/>
                <a:gd name="connsiteY0" fmla="*/ 32078 h 365453"/>
                <a:gd name="connsiteX1" fmla="*/ 371475 w 414056"/>
                <a:gd name="connsiteY1" fmla="*/ 32078 h 365453"/>
                <a:gd name="connsiteX2" fmla="*/ 390525 w 414056"/>
                <a:gd name="connsiteY2" fmla="*/ 365453 h 365453"/>
                <a:gd name="connsiteX0" fmla="*/ 0 w 394496"/>
                <a:gd name="connsiteY0" fmla="*/ 10624 h 343999"/>
                <a:gd name="connsiteX1" fmla="*/ 266700 w 394496"/>
                <a:gd name="connsiteY1" fmla="*/ 67774 h 343999"/>
                <a:gd name="connsiteX2" fmla="*/ 390525 w 394496"/>
                <a:gd name="connsiteY2" fmla="*/ 343999 h 34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496" h="343999">
                  <a:moveTo>
                    <a:pt x="0" y="10624"/>
                  </a:moveTo>
                  <a:cubicBezTo>
                    <a:pt x="153194" y="-17157"/>
                    <a:pt x="201613" y="12212"/>
                    <a:pt x="266700" y="67774"/>
                  </a:cubicBezTo>
                  <a:cubicBezTo>
                    <a:pt x="331787" y="123336"/>
                    <a:pt x="413543" y="205092"/>
                    <a:pt x="390525" y="34399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276094" y="2263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76094" y="2517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76094" y="278765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2292928" y="1922873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88134" y="220682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87857" y="24701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76094" y="292474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57793" y="2078048"/>
              <a:ext cx="13106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(pushdown)</a:t>
              </a:r>
              <a:br>
                <a:rPr lang="en-US" dirty="0"/>
              </a:br>
              <a:r>
                <a:rPr lang="en-US" dirty="0"/>
                <a:t>stack</a:t>
              </a:r>
            </a:p>
          </p:txBody>
        </p:sp>
      </p:grpSp>
      <p:sp>
        <p:nvSpPr>
          <p:cNvPr id="4" name="PDA box"/>
          <p:cNvSpPr/>
          <p:nvPr/>
        </p:nvSpPr>
        <p:spPr>
          <a:xfrm>
            <a:off x="629329" y="1191457"/>
            <a:ext cx="1430767" cy="8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inite Control"/>
          <p:cNvSpPr/>
          <p:nvPr/>
        </p:nvSpPr>
        <p:spPr>
          <a:xfrm>
            <a:off x="919627" y="1297779"/>
            <a:ext cx="850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Finite</a:t>
            </a:r>
            <a:br>
              <a:rPr lang="en-US" dirty="0"/>
            </a:br>
            <a:r>
              <a:rPr lang="en-US" dirty="0"/>
              <a:t>control</a:t>
            </a:r>
          </a:p>
        </p:txBody>
      </p:sp>
      <p:grpSp>
        <p:nvGrpSpPr>
          <p:cNvPr id="91" name="Group input tape"/>
          <p:cNvGrpSpPr/>
          <p:nvPr/>
        </p:nvGrpSpPr>
        <p:grpSpPr>
          <a:xfrm>
            <a:off x="2485017" y="992362"/>
            <a:ext cx="2742303" cy="533702"/>
            <a:chOff x="2485017" y="992362"/>
            <a:chExt cx="2742303" cy="533702"/>
          </a:xfrm>
        </p:grpSpPr>
        <p:sp>
          <p:nvSpPr>
            <p:cNvPr id="5" name="Rectangle 4"/>
            <p:cNvSpPr/>
            <p:nvPr/>
          </p:nvSpPr>
          <p:spPr>
            <a:xfrm>
              <a:off x="2485017" y="1190466"/>
              <a:ext cx="2742303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06828" y="119760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74137" y="114625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9965" y="115673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77766" y="992362"/>
              <a:ext cx="4331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41" name="Freeform 40"/>
          <p:cNvSpPr/>
          <p:nvPr/>
        </p:nvSpPr>
        <p:spPr>
          <a:xfrm>
            <a:off x="1571306" y="850600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77457" y="1467504"/>
            <a:ext cx="260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appears on a “tape”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796988" y="1935542"/>
            <a:ext cx="3746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Schematic diagram for DFA or NFA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11101" y="2333817"/>
            <a:ext cx="3821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Schematic diagram for PDA             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7291" y="3276730"/>
            <a:ext cx="7170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Operates like an NFA except can </a:t>
            </a:r>
            <a:r>
              <a:rPr lang="en-US" sz="2000" u="sng" dirty="0"/>
              <a:t>write-add</a:t>
            </a:r>
            <a:r>
              <a:rPr lang="en-US" sz="2000" dirty="0"/>
              <a:t> or </a:t>
            </a:r>
            <a:r>
              <a:rPr lang="en-US" sz="2000" u="sng" dirty="0"/>
              <a:t>read-remove</a:t>
            </a:r>
            <a:r>
              <a:rPr lang="en-US" sz="2000" dirty="0"/>
              <a:t> symbols</a:t>
            </a:r>
            <a:br>
              <a:rPr lang="en-US" sz="2000" dirty="0"/>
            </a:br>
            <a:r>
              <a:rPr lang="en-US" sz="2000" dirty="0"/>
              <a:t>from the top of stack.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878659" y="3685536"/>
            <a:ext cx="689612" cy="441964"/>
            <a:chOff x="8226877" y="2839437"/>
            <a:chExt cx="689612" cy="441964"/>
          </a:xfrm>
        </p:grpSpPr>
        <p:sp>
          <p:nvSpPr>
            <p:cNvPr id="60" name="Up Arrow Callout 59"/>
            <p:cNvSpPr/>
            <p:nvPr/>
          </p:nvSpPr>
          <p:spPr>
            <a:xfrm>
              <a:off x="8278998" y="2839437"/>
              <a:ext cx="591421" cy="390817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6877" y="2881291"/>
              <a:ext cx="6896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push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1527" y="3685536"/>
            <a:ext cx="588623" cy="427707"/>
            <a:chOff x="8918917" y="2964031"/>
            <a:chExt cx="588623" cy="427707"/>
          </a:xfrm>
        </p:grpSpPr>
        <p:sp>
          <p:nvSpPr>
            <p:cNvPr id="61" name="Up Arrow Callout 60"/>
            <p:cNvSpPr/>
            <p:nvPr/>
          </p:nvSpPr>
          <p:spPr>
            <a:xfrm>
              <a:off x="8924925" y="2964031"/>
              <a:ext cx="540167" cy="388465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18917" y="2991628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pop</a:t>
              </a:r>
            </a:p>
          </p:txBody>
        </p:sp>
      </p:grpSp>
      <p:grpSp>
        <p:nvGrpSpPr>
          <p:cNvPr id="70" name="State diagram"/>
          <p:cNvGrpSpPr/>
          <p:nvPr/>
        </p:nvGrpSpPr>
        <p:grpSpPr>
          <a:xfrm rot="20668874">
            <a:off x="825165" y="1355213"/>
            <a:ext cx="987851" cy="609226"/>
            <a:chOff x="1277094" y="2696798"/>
            <a:chExt cx="3940402" cy="2430120"/>
          </a:xfrm>
        </p:grpSpPr>
        <p:sp>
          <p:nvSpPr>
            <p:cNvPr id="71" name="Oval 70"/>
            <p:cNvSpPr/>
            <p:nvPr/>
          </p:nvSpPr>
          <p:spPr>
            <a:xfrm>
              <a:off x="2774800" y="4463391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99279" y="3015129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277094" y="2696798"/>
              <a:ext cx="3231370" cy="2271971"/>
              <a:chOff x="1277094" y="2696798"/>
              <a:chExt cx="3231370" cy="227197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560429" y="301342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713276" y="4389219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2047638" y="2864231"/>
                <a:ext cx="1823053" cy="228601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1277094" y="3303202"/>
                <a:ext cx="283335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reeform 84"/>
              <p:cNvSpPr/>
              <p:nvPr/>
            </p:nvSpPr>
            <p:spPr>
              <a:xfrm rot="17874118">
                <a:off x="1598398" y="2698995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" fmla="*/ 0 w 383473"/>
                  <a:gd name="connsiteY0" fmla="*/ 147579 h 414279"/>
                  <a:gd name="connsiteX1" fmla="*/ 241300 w 383473"/>
                  <a:gd name="connsiteY1" fmla="*/ 1529 h 414279"/>
                  <a:gd name="connsiteX2" fmla="*/ 381000 w 383473"/>
                  <a:gd name="connsiteY2" fmla="*/ 230129 h 414279"/>
                  <a:gd name="connsiteX3" fmla="*/ 127000 w 383473"/>
                  <a:gd name="connsiteY3" fmla="*/ 414279 h 414279"/>
                  <a:gd name="connsiteX0" fmla="*/ 0 w 383869"/>
                  <a:gd name="connsiteY0" fmla="*/ 116583 h 383283"/>
                  <a:gd name="connsiteX1" fmla="*/ 247650 w 383869"/>
                  <a:gd name="connsiteY1" fmla="*/ 2283 h 383283"/>
                  <a:gd name="connsiteX2" fmla="*/ 381000 w 383869"/>
                  <a:gd name="connsiteY2" fmla="*/ 199133 h 383283"/>
                  <a:gd name="connsiteX3" fmla="*/ 127000 w 383869"/>
                  <a:gd name="connsiteY3" fmla="*/ 383283 h 383283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8429 h 339885"/>
                  <a:gd name="connsiteX1" fmla="*/ 247650 w 383682"/>
                  <a:gd name="connsiteY1" fmla="*/ 4129 h 339885"/>
                  <a:gd name="connsiteX2" fmla="*/ 381000 w 383682"/>
                  <a:gd name="connsiteY2" fmla="*/ 200979 h 339885"/>
                  <a:gd name="connsiteX3" fmla="*/ 131763 w 383682"/>
                  <a:gd name="connsiteY3" fmla="*/ 339885 h 339885"/>
                  <a:gd name="connsiteX0" fmla="*/ 0 w 356218"/>
                  <a:gd name="connsiteY0" fmla="*/ 118915 h 340371"/>
                  <a:gd name="connsiteX1" fmla="*/ 247650 w 356218"/>
                  <a:gd name="connsiteY1" fmla="*/ 4615 h 340371"/>
                  <a:gd name="connsiteX2" fmla="*/ 352776 w 356218"/>
                  <a:gd name="connsiteY2" fmla="*/ 209226 h 340371"/>
                  <a:gd name="connsiteX3" fmla="*/ 131763 w 356218"/>
                  <a:gd name="connsiteY3" fmla="*/ 340371 h 340371"/>
                  <a:gd name="connsiteX0" fmla="*/ 0 w 356351"/>
                  <a:gd name="connsiteY0" fmla="*/ 126869 h 348325"/>
                  <a:gd name="connsiteX1" fmla="*/ 247650 w 356351"/>
                  <a:gd name="connsiteY1" fmla="*/ 12569 h 348325"/>
                  <a:gd name="connsiteX2" fmla="*/ 352776 w 356351"/>
                  <a:gd name="connsiteY2" fmla="*/ 217180 h 348325"/>
                  <a:gd name="connsiteX3" fmla="*/ 131763 w 356351"/>
                  <a:gd name="connsiteY3" fmla="*/ 348325 h 348325"/>
                  <a:gd name="connsiteX0" fmla="*/ 0 w 356873"/>
                  <a:gd name="connsiteY0" fmla="*/ 121549 h 343005"/>
                  <a:gd name="connsiteX1" fmla="*/ 247650 w 356873"/>
                  <a:gd name="connsiteY1" fmla="*/ 7249 h 343005"/>
                  <a:gd name="connsiteX2" fmla="*/ 352776 w 356873"/>
                  <a:gd name="connsiteY2" fmla="*/ 211860 h 343005"/>
                  <a:gd name="connsiteX3" fmla="*/ 131763 w 356873"/>
                  <a:gd name="connsiteY3" fmla="*/ 343005 h 343005"/>
                  <a:gd name="connsiteX0" fmla="*/ 0 w 361107"/>
                  <a:gd name="connsiteY0" fmla="*/ 171453 h 392909"/>
                  <a:gd name="connsiteX1" fmla="*/ 287591 w 361107"/>
                  <a:gd name="connsiteY1" fmla="*/ 3670 h 392909"/>
                  <a:gd name="connsiteX2" fmla="*/ 352776 w 361107"/>
                  <a:gd name="connsiteY2" fmla="*/ 261764 h 392909"/>
                  <a:gd name="connsiteX3" fmla="*/ 131763 w 361107"/>
                  <a:gd name="connsiteY3" fmla="*/ 392909 h 392909"/>
                  <a:gd name="connsiteX0" fmla="*/ 0 w 366730"/>
                  <a:gd name="connsiteY0" fmla="*/ 168101 h 389557"/>
                  <a:gd name="connsiteX1" fmla="*/ 287591 w 366730"/>
                  <a:gd name="connsiteY1" fmla="*/ 318 h 389557"/>
                  <a:gd name="connsiteX2" fmla="*/ 361184 w 366730"/>
                  <a:gd name="connsiteY2" fmla="*/ 131810 h 389557"/>
                  <a:gd name="connsiteX3" fmla="*/ 131763 w 366730"/>
                  <a:gd name="connsiteY3" fmla="*/ 389557 h 38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835118" y="294906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0800000">
                <a:off x="2078646" y="3449393"/>
                <a:ext cx="1823053" cy="228601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20091956">
                <a:off x="4141734" y="2696798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" fmla="*/ 0 w 383473"/>
                  <a:gd name="connsiteY0" fmla="*/ 147579 h 414279"/>
                  <a:gd name="connsiteX1" fmla="*/ 241300 w 383473"/>
                  <a:gd name="connsiteY1" fmla="*/ 1529 h 414279"/>
                  <a:gd name="connsiteX2" fmla="*/ 381000 w 383473"/>
                  <a:gd name="connsiteY2" fmla="*/ 230129 h 414279"/>
                  <a:gd name="connsiteX3" fmla="*/ 127000 w 383473"/>
                  <a:gd name="connsiteY3" fmla="*/ 414279 h 414279"/>
                  <a:gd name="connsiteX0" fmla="*/ 0 w 383869"/>
                  <a:gd name="connsiteY0" fmla="*/ 116583 h 383283"/>
                  <a:gd name="connsiteX1" fmla="*/ 247650 w 383869"/>
                  <a:gd name="connsiteY1" fmla="*/ 2283 h 383283"/>
                  <a:gd name="connsiteX2" fmla="*/ 381000 w 383869"/>
                  <a:gd name="connsiteY2" fmla="*/ 199133 h 383283"/>
                  <a:gd name="connsiteX3" fmla="*/ 127000 w 383869"/>
                  <a:gd name="connsiteY3" fmla="*/ 383283 h 383283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8429 h 339885"/>
                  <a:gd name="connsiteX1" fmla="*/ 247650 w 383682"/>
                  <a:gd name="connsiteY1" fmla="*/ 4129 h 339885"/>
                  <a:gd name="connsiteX2" fmla="*/ 381000 w 383682"/>
                  <a:gd name="connsiteY2" fmla="*/ 200979 h 339885"/>
                  <a:gd name="connsiteX3" fmla="*/ 131763 w 383682"/>
                  <a:gd name="connsiteY3" fmla="*/ 339885 h 339885"/>
                  <a:gd name="connsiteX0" fmla="*/ 0 w 356218"/>
                  <a:gd name="connsiteY0" fmla="*/ 118915 h 340371"/>
                  <a:gd name="connsiteX1" fmla="*/ 247650 w 356218"/>
                  <a:gd name="connsiteY1" fmla="*/ 4615 h 340371"/>
                  <a:gd name="connsiteX2" fmla="*/ 352776 w 356218"/>
                  <a:gd name="connsiteY2" fmla="*/ 209226 h 340371"/>
                  <a:gd name="connsiteX3" fmla="*/ 131763 w 356218"/>
                  <a:gd name="connsiteY3" fmla="*/ 340371 h 340371"/>
                  <a:gd name="connsiteX0" fmla="*/ 0 w 356351"/>
                  <a:gd name="connsiteY0" fmla="*/ 126869 h 348325"/>
                  <a:gd name="connsiteX1" fmla="*/ 247650 w 356351"/>
                  <a:gd name="connsiteY1" fmla="*/ 12569 h 348325"/>
                  <a:gd name="connsiteX2" fmla="*/ 352776 w 356351"/>
                  <a:gd name="connsiteY2" fmla="*/ 217180 h 348325"/>
                  <a:gd name="connsiteX3" fmla="*/ 131763 w 356351"/>
                  <a:gd name="connsiteY3" fmla="*/ 348325 h 348325"/>
                  <a:gd name="connsiteX0" fmla="*/ 0 w 356873"/>
                  <a:gd name="connsiteY0" fmla="*/ 121549 h 343005"/>
                  <a:gd name="connsiteX1" fmla="*/ 247650 w 356873"/>
                  <a:gd name="connsiteY1" fmla="*/ 7249 h 343005"/>
                  <a:gd name="connsiteX2" fmla="*/ 352776 w 356873"/>
                  <a:gd name="connsiteY2" fmla="*/ 211860 h 343005"/>
                  <a:gd name="connsiteX3" fmla="*/ 131763 w 356873"/>
                  <a:gd name="connsiteY3" fmla="*/ 343005 h 343005"/>
                  <a:gd name="connsiteX0" fmla="*/ 0 w 361107"/>
                  <a:gd name="connsiteY0" fmla="*/ 171453 h 392909"/>
                  <a:gd name="connsiteX1" fmla="*/ 287591 w 361107"/>
                  <a:gd name="connsiteY1" fmla="*/ 3670 h 392909"/>
                  <a:gd name="connsiteX2" fmla="*/ 352776 w 361107"/>
                  <a:gd name="connsiteY2" fmla="*/ 261764 h 392909"/>
                  <a:gd name="connsiteX3" fmla="*/ 131763 w 361107"/>
                  <a:gd name="connsiteY3" fmla="*/ 392909 h 392909"/>
                  <a:gd name="connsiteX0" fmla="*/ 0 w 366730"/>
                  <a:gd name="connsiteY0" fmla="*/ 168101 h 389557"/>
                  <a:gd name="connsiteX1" fmla="*/ 287591 w 366730"/>
                  <a:gd name="connsiteY1" fmla="*/ 318 h 389557"/>
                  <a:gd name="connsiteX2" fmla="*/ 361184 w 366730"/>
                  <a:gd name="connsiteY2" fmla="*/ 131810 h 389557"/>
                  <a:gd name="connsiteX3" fmla="*/ 131763 w 366730"/>
                  <a:gd name="connsiteY3" fmla="*/ 389557 h 38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2714057" flipV="1">
                <a:off x="1520641" y="4087335"/>
                <a:ext cx="1417573" cy="269594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  <a:gd name="connsiteX0" fmla="*/ 0 w 1147865"/>
                  <a:gd name="connsiteY0" fmla="*/ 156456 h 156456"/>
                  <a:gd name="connsiteX1" fmla="*/ 540968 w 1147865"/>
                  <a:gd name="connsiteY1" fmla="*/ 28030 h 156456"/>
                  <a:gd name="connsiteX2" fmla="*/ 1147865 w 1147865"/>
                  <a:gd name="connsiteY2" fmla="*/ 56088 h 156456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62002 h 162002"/>
                  <a:gd name="connsiteX1" fmla="*/ 531471 w 1147865"/>
                  <a:gd name="connsiteY1" fmla="*/ 8451 h 162002"/>
                  <a:gd name="connsiteX2" fmla="*/ 1147865 w 1147865"/>
                  <a:gd name="connsiteY2" fmla="*/ 61634 h 162002"/>
                  <a:gd name="connsiteX0" fmla="*/ 0 w 1106205"/>
                  <a:gd name="connsiteY0" fmla="*/ 182657 h 182657"/>
                  <a:gd name="connsiteX1" fmla="*/ 489811 w 1106205"/>
                  <a:gd name="connsiteY1" fmla="*/ 8451 h 182657"/>
                  <a:gd name="connsiteX2" fmla="*/ 1106205 w 1106205"/>
                  <a:gd name="connsiteY2" fmla="*/ 61634 h 182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06205" h="182657">
                    <a:moveTo>
                      <a:pt x="0" y="182657"/>
                    </a:moveTo>
                    <a:cubicBezTo>
                      <a:pt x="157522" y="88899"/>
                      <a:pt x="390730" y="11626"/>
                      <a:pt x="489811" y="8451"/>
                    </a:cubicBezTo>
                    <a:cubicBezTo>
                      <a:pt x="583275" y="5276"/>
                      <a:pt x="921976" y="-27422"/>
                      <a:pt x="1106205" y="61634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8559318">
                <a:off x="3056913" y="3904911"/>
                <a:ext cx="1328882" cy="425796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  <a:gd name="connsiteX0" fmla="*/ 0 w 1147865"/>
                  <a:gd name="connsiteY0" fmla="*/ 156456 h 156456"/>
                  <a:gd name="connsiteX1" fmla="*/ 540968 w 1147865"/>
                  <a:gd name="connsiteY1" fmla="*/ 28030 h 156456"/>
                  <a:gd name="connsiteX2" fmla="*/ 1147865 w 1147865"/>
                  <a:gd name="connsiteY2" fmla="*/ 56088 h 156456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62002 h 162002"/>
                  <a:gd name="connsiteX1" fmla="*/ 531471 w 1147865"/>
                  <a:gd name="connsiteY1" fmla="*/ 8451 h 162002"/>
                  <a:gd name="connsiteX2" fmla="*/ 1147865 w 1147865"/>
                  <a:gd name="connsiteY2" fmla="*/ 61634 h 162002"/>
                  <a:gd name="connsiteX0" fmla="*/ 0 w 1106205"/>
                  <a:gd name="connsiteY0" fmla="*/ 182657 h 182657"/>
                  <a:gd name="connsiteX1" fmla="*/ 489811 w 1106205"/>
                  <a:gd name="connsiteY1" fmla="*/ 8451 h 182657"/>
                  <a:gd name="connsiteX2" fmla="*/ 1106205 w 1106205"/>
                  <a:gd name="connsiteY2" fmla="*/ 61634 h 182657"/>
                  <a:gd name="connsiteX0" fmla="*/ 0 w 1106205"/>
                  <a:gd name="connsiteY0" fmla="*/ 162344 h 162344"/>
                  <a:gd name="connsiteX1" fmla="*/ 417324 w 1106205"/>
                  <a:gd name="connsiteY1" fmla="*/ 37577 h 162344"/>
                  <a:gd name="connsiteX2" fmla="*/ 1106205 w 1106205"/>
                  <a:gd name="connsiteY2" fmla="*/ 41321 h 162344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51868 h 151868"/>
                  <a:gd name="connsiteX1" fmla="*/ 417324 w 1106205"/>
                  <a:gd name="connsiteY1" fmla="*/ 27101 h 151868"/>
                  <a:gd name="connsiteX2" fmla="*/ 1106205 w 1106205"/>
                  <a:gd name="connsiteY2" fmla="*/ 30845 h 151868"/>
                  <a:gd name="connsiteX0" fmla="*/ 0 w 1106205"/>
                  <a:gd name="connsiteY0" fmla="*/ 150031 h 150031"/>
                  <a:gd name="connsiteX1" fmla="*/ 417324 w 1106205"/>
                  <a:gd name="connsiteY1" fmla="*/ 25264 h 150031"/>
                  <a:gd name="connsiteX2" fmla="*/ 1106205 w 1106205"/>
                  <a:gd name="connsiteY2" fmla="*/ 29008 h 150031"/>
                  <a:gd name="connsiteX0" fmla="*/ 0 w 1029799"/>
                  <a:gd name="connsiteY0" fmla="*/ 139895 h 139895"/>
                  <a:gd name="connsiteX1" fmla="*/ 417324 w 1029799"/>
                  <a:gd name="connsiteY1" fmla="*/ 15128 h 139895"/>
                  <a:gd name="connsiteX2" fmla="*/ 1029799 w 1029799"/>
                  <a:gd name="connsiteY2" fmla="*/ 36817 h 139895"/>
                  <a:gd name="connsiteX0" fmla="*/ 0 w 1029799"/>
                  <a:gd name="connsiteY0" fmla="*/ 133236 h 133236"/>
                  <a:gd name="connsiteX1" fmla="*/ 437423 w 1029799"/>
                  <a:gd name="connsiteY1" fmla="*/ 23284 h 133236"/>
                  <a:gd name="connsiteX2" fmla="*/ 1029799 w 1029799"/>
                  <a:gd name="connsiteY2" fmla="*/ 30158 h 133236"/>
                  <a:gd name="connsiteX0" fmla="*/ 0 w 1012991"/>
                  <a:gd name="connsiteY0" fmla="*/ 127291 h 127291"/>
                  <a:gd name="connsiteX1" fmla="*/ 437423 w 1012991"/>
                  <a:gd name="connsiteY1" fmla="*/ 17339 h 127291"/>
                  <a:gd name="connsiteX2" fmla="*/ 1012991 w 1012991"/>
                  <a:gd name="connsiteY2" fmla="*/ 34592 h 127291"/>
                  <a:gd name="connsiteX0" fmla="*/ 0 w 1012991"/>
                  <a:gd name="connsiteY0" fmla="*/ 122268 h 122268"/>
                  <a:gd name="connsiteX1" fmla="*/ 437423 w 1012991"/>
                  <a:gd name="connsiteY1" fmla="*/ 12316 h 122268"/>
                  <a:gd name="connsiteX2" fmla="*/ 1012991 w 1012991"/>
                  <a:gd name="connsiteY2" fmla="*/ 29569 h 122268"/>
                  <a:gd name="connsiteX0" fmla="*/ 0 w 1012991"/>
                  <a:gd name="connsiteY0" fmla="*/ 118517 h 118517"/>
                  <a:gd name="connsiteX1" fmla="*/ 448937 w 1012991"/>
                  <a:gd name="connsiteY1" fmla="*/ 15830 h 118517"/>
                  <a:gd name="connsiteX2" fmla="*/ 1012991 w 1012991"/>
                  <a:gd name="connsiteY2" fmla="*/ 25818 h 118517"/>
                  <a:gd name="connsiteX0" fmla="*/ 0 w 1012991"/>
                  <a:gd name="connsiteY0" fmla="*/ 118517 h 118517"/>
                  <a:gd name="connsiteX1" fmla="*/ 448937 w 1012991"/>
                  <a:gd name="connsiteY1" fmla="*/ 15830 h 118517"/>
                  <a:gd name="connsiteX2" fmla="*/ 1012991 w 1012991"/>
                  <a:gd name="connsiteY2" fmla="*/ 25818 h 118517"/>
                  <a:gd name="connsiteX0" fmla="*/ 0 w 1012991"/>
                  <a:gd name="connsiteY0" fmla="*/ 116332 h 116332"/>
                  <a:gd name="connsiteX1" fmla="*/ 448937 w 1012991"/>
                  <a:gd name="connsiteY1" fmla="*/ 13645 h 116332"/>
                  <a:gd name="connsiteX2" fmla="*/ 1012991 w 1012991"/>
                  <a:gd name="connsiteY2" fmla="*/ 23633 h 116332"/>
                  <a:gd name="connsiteX0" fmla="*/ 0 w 1019156"/>
                  <a:gd name="connsiteY0" fmla="*/ 112658 h 112658"/>
                  <a:gd name="connsiteX1" fmla="*/ 448937 w 1019156"/>
                  <a:gd name="connsiteY1" fmla="*/ 9971 h 112658"/>
                  <a:gd name="connsiteX2" fmla="*/ 1019156 w 1019156"/>
                  <a:gd name="connsiteY2" fmla="*/ 26872 h 112658"/>
                  <a:gd name="connsiteX0" fmla="*/ 0 w 1019156"/>
                  <a:gd name="connsiteY0" fmla="*/ 112767 h 112767"/>
                  <a:gd name="connsiteX1" fmla="*/ 448937 w 1019156"/>
                  <a:gd name="connsiteY1" fmla="*/ 10080 h 112767"/>
                  <a:gd name="connsiteX2" fmla="*/ 1019156 w 1019156"/>
                  <a:gd name="connsiteY2" fmla="*/ 26981 h 11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9156" h="112767">
                    <a:moveTo>
                      <a:pt x="0" y="112767"/>
                    </a:moveTo>
                    <a:cubicBezTo>
                      <a:pt x="93228" y="68067"/>
                      <a:pt x="323300" y="28046"/>
                      <a:pt x="448937" y="10080"/>
                    </a:cubicBezTo>
                    <a:cubicBezTo>
                      <a:pt x="534261" y="1163"/>
                      <a:pt x="757592" y="-13491"/>
                      <a:pt x="1019156" y="26981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Freeform 73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5526"/>
                <a:gd name="connsiteY0" fmla="*/ 190323 h 190323"/>
                <a:gd name="connsiteX1" fmla="*/ 489811 w 1105526"/>
                <a:gd name="connsiteY1" fmla="*/ 16117 h 190323"/>
                <a:gd name="connsiteX2" fmla="*/ 1105526 w 1105526"/>
                <a:gd name="connsiteY2" fmla="*/ 53314 h 190323"/>
                <a:gd name="connsiteX0" fmla="*/ 0 w 1105526"/>
                <a:gd name="connsiteY0" fmla="*/ 174437 h 174437"/>
                <a:gd name="connsiteX1" fmla="*/ 489811 w 1105526"/>
                <a:gd name="connsiteY1" fmla="*/ 231 h 174437"/>
                <a:gd name="connsiteX2" fmla="*/ 1105526 w 1105526"/>
                <a:gd name="connsiteY2" fmla="*/ 37428 h 174437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6121 h 176121"/>
                <a:gd name="connsiteX1" fmla="*/ 489811 w 1105526"/>
                <a:gd name="connsiteY1" fmla="*/ 1915 h 176121"/>
                <a:gd name="connsiteX2" fmla="*/ 1105526 w 1105526"/>
                <a:gd name="connsiteY2" fmla="*/ 39112 h 176121"/>
                <a:gd name="connsiteX0" fmla="*/ 0 w 1105526"/>
                <a:gd name="connsiteY0" fmla="*/ 161123 h 161123"/>
                <a:gd name="connsiteX1" fmla="*/ 501290 w 1105526"/>
                <a:gd name="connsiteY1" fmla="*/ 3015 h 161123"/>
                <a:gd name="connsiteX2" fmla="*/ 1105526 w 1105526"/>
                <a:gd name="connsiteY2" fmla="*/ 24114 h 161123"/>
                <a:gd name="connsiteX0" fmla="*/ 0 w 1105526"/>
                <a:gd name="connsiteY0" fmla="*/ 162909 h 162909"/>
                <a:gd name="connsiteX1" fmla="*/ 501290 w 1105526"/>
                <a:gd name="connsiteY1" fmla="*/ 4801 h 162909"/>
                <a:gd name="connsiteX2" fmla="*/ 1105526 w 1105526"/>
                <a:gd name="connsiteY2" fmla="*/ 25900 h 162909"/>
                <a:gd name="connsiteX0" fmla="*/ 0 w 1105526"/>
                <a:gd name="connsiteY0" fmla="*/ 166852 h 166852"/>
                <a:gd name="connsiteX1" fmla="*/ 583864 w 1105526"/>
                <a:gd name="connsiteY1" fmla="*/ 4276 h 166852"/>
                <a:gd name="connsiteX2" fmla="*/ 1105526 w 1105526"/>
                <a:gd name="connsiteY2" fmla="*/ 29843 h 166852"/>
                <a:gd name="connsiteX0" fmla="*/ 0 w 1097992"/>
                <a:gd name="connsiteY0" fmla="*/ 170993 h 170993"/>
                <a:gd name="connsiteX1" fmla="*/ 583864 w 1097992"/>
                <a:gd name="connsiteY1" fmla="*/ 8417 h 170993"/>
                <a:gd name="connsiteX2" fmla="*/ 1097992 w 1097992"/>
                <a:gd name="connsiteY2" fmla="*/ 13010 h 170993"/>
                <a:gd name="connsiteX0" fmla="*/ 0 w 1097992"/>
                <a:gd name="connsiteY0" fmla="*/ 166991 h 166991"/>
                <a:gd name="connsiteX1" fmla="*/ 583864 w 1097992"/>
                <a:gd name="connsiteY1" fmla="*/ 4415 h 166991"/>
                <a:gd name="connsiteX2" fmla="*/ 1097992 w 1097992"/>
                <a:gd name="connsiteY2" fmla="*/ 9008 h 166991"/>
                <a:gd name="connsiteX0" fmla="*/ 0 w 1097992"/>
                <a:gd name="connsiteY0" fmla="*/ 165947 h 165947"/>
                <a:gd name="connsiteX1" fmla="*/ 583864 w 1097992"/>
                <a:gd name="connsiteY1" fmla="*/ 3371 h 165947"/>
                <a:gd name="connsiteX2" fmla="*/ 1097992 w 1097992"/>
                <a:gd name="connsiteY2" fmla="*/ 7964 h 165947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87740"/>
                <a:gd name="connsiteY0" fmla="*/ 242899 h 242899"/>
                <a:gd name="connsiteX1" fmla="*/ 577720 w 1087740"/>
                <a:gd name="connsiteY1" fmla="*/ 13887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97343"/>
                <a:gd name="connsiteY0" fmla="*/ 251402 h 251402"/>
                <a:gd name="connsiteX1" fmla="*/ 480681 w 1097343"/>
                <a:gd name="connsiteY1" fmla="*/ 44734 h 251402"/>
                <a:gd name="connsiteX2" fmla="*/ 1097343 w 1097343"/>
                <a:gd name="connsiteY2" fmla="*/ 0 h 25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3175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267067" y="3443744"/>
              <a:ext cx="1950429" cy="1683174"/>
              <a:chOff x="3267067" y="3443744"/>
              <a:chExt cx="1950429" cy="168317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663705" y="4547368"/>
                <a:ext cx="553791" cy="579550"/>
                <a:chOff x="4663705" y="4547368"/>
                <a:chExt cx="553791" cy="57955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663705" y="4547368"/>
                  <a:ext cx="553791" cy="57955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727866" y="4613430"/>
                  <a:ext cx="425468" cy="44525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7" name="Straight Arrow Connector 76"/>
              <p:cNvCxnSpPr>
                <a:stCxn id="86" idx="5"/>
                <a:endCxn id="79" idx="0"/>
              </p:cNvCxnSpPr>
              <p:nvPr/>
            </p:nvCxnSpPr>
            <p:spPr>
              <a:xfrm>
                <a:off x="4307808" y="3443744"/>
                <a:ext cx="632793" cy="11036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82" idx="6"/>
                <a:endCxn id="79" idx="2"/>
              </p:cNvCxnSpPr>
              <p:nvPr/>
            </p:nvCxnSpPr>
            <p:spPr>
              <a:xfrm>
                <a:off x="3267067" y="4678994"/>
                <a:ext cx="1396638" cy="158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ectangle 91"/>
          <p:cNvSpPr/>
          <p:nvPr/>
        </p:nvSpPr>
        <p:spPr>
          <a:xfrm>
            <a:off x="2450687" y="661660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“head”</a:t>
            </a:r>
          </a:p>
        </p:txBody>
      </p:sp>
    </p:spTree>
    <p:extLst>
      <p:ext uri="{BB962C8B-B14F-4D97-AF65-F5344CB8AC3E}">
        <p14:creationId xmlns:p14="http://schemas.microsoft.com/office/powerpoint/2010/main" val="19124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6" grpId="0"/>
      <p:bldP spid="41" grpId="0" animBg="1"/>
      <p:bldP spid="56" grpId="0"/>
      <p:bldP spid="57" grpId="1"/>
      <p:bldP spid="58" grpId="0"/>
      <p:bldP spid="59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PDA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Pushdown Automaton</a:t>
                </a:r>
                <a:r>
                  <a:rPr lang="en-US" sz="2400" dirty="0"/>
                  <a:t> (PDA) is a 6-tuple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input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   stack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blipFill>
                <a:blip r:embed="rId3"/>
                <a:stretch>
                  <a:fillRect l="-1076" t="-2439" b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989" y="3683682"/>
                <a:ext cx="6508510" cy="223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/>
                  <a:t>Example:  </a:t>
                </a:r>
                <a:r>
                  <a:rPr lang="en-US" sz="2400" i="0" dirty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ℛ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i="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Read and push input symbols.</a:t>
                </a:r>
                <a:br>
                  <a:rPr lang="en-US" sz="2000" b="0" dirty="0"/>
                </a:br>
                <a:r>
                  <a:rPr lang="en-US" sz="2000" b="0" dirty="0"/>
                  <a:t>Nondeterministically either repeat or go to (2).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Read input symbols and pop stack symbols, compare.</a:t>
                </a:r>
                <a:br>
                  <a:rPr lang="en-US" sz="2000" dirty="0"/>
                </a:br>
                <a:r>
                  <a:rPr lang="en-US" sz="2000" dirty="0"/>
                  <a:t>If 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 then thread rejects.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Enter accept state if stack is empty.   (do in “software”)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3683682"/>
                <a:ext cx="6508510" cy="2231380"/>
              </a:xfrm>
              <a:prstGeom prst="rect">
                <a:avLst/>
              </a:prstGeom>
              <a:blipFill>
                <a:blip r:embed="rId4"/>
                <a:stretch>
                  <a:fillRect l="-1404" t="-1913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156595" y="2307679"/>
            <a:ext cx="475129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Accept if some thread is in the accept state at the end of the input string.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0666" y="4576235"/>
            <a:ext cx="503212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dirty="0"/>
              <a:t>The nondeterministic forks replicate the stack.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This language requires nondeterminism.</a:t>
            </a:r>
            <a:br>
              <a:rPr lang="en-US" sz="2000" dirty="0"/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PDA model is nondeterministic.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9603" y="3770351"/>
            <a:ext cx="3729184" cy="400110"/>
            <a:chOff x="5772430" y="3823509"/>
            <a:chExt cx="3729184" cy="400110"/>
          </a:xfrm>
        </p:grpSpPr>
        <p:grpSp>
          <p:nvGrpSpPr>
            <p:cNvPr id="8" name="Group 7"/>
            <p:cNvGrpSpPr/>
            <p:nvPr/>
          </p:nvGrpSpPr>
          <p:grpSpPr>
            <a:xfrm>
              <a:off x="7575121" y="3837795"/>
              <a:ext cx="1926493" cy="376787"/>
              <a:chOff x="7863841" y="3881747"/>
              <a:chExt cx="1926493" cy="37678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863841" y="3918814"/>
                <a:ext cx="1926493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8175812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500334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824856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149378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473900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7880538" y="3881747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199858" y="3881747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517559" y="3884126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845689" y="388888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162561" y="388888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88648" y="388920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772430" y="3823509"/>
              <a:ext cx="16882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Sample input: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7" grpId="0" uiExpand="1" build="allAtOnce"/>
      <p:bldP spid="5" grpId="0" animBg="1"/>
      <p:bldP spid="9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Proof: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’s CFG to a PDA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IDEA:</a:t>
                </a:r>
                <a:r>
                  <a:rPr lang="en-US" sz="2000" dirty="0"/>
                  <a:t>  PDA begins with starting variable and guesses substitutions.  </a:t>
                </a:r>
                <a:br>
                  <a:rPr lang="en-US" sz="2000" dirty="0"/>
                </a:br>
                <a:r>
                  <a:rPr lang="en-US" sz="2000" dirty="0"/>
                  <a:t>It keeps intermediate generated strings on stack.  When done, compare with input.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00B0F0"/>
                    </a:solidFill>
                  </a:rPr>
                  <a:t>Problem!  Access below the top of stack is cheating!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Instead, only substitute variables when on the top of stack.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a terminal is on the top of stack, pop it and compare with input.  Reject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.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5447645"/>
              </a:xfrm>
              <a:prstGeom prst="rect">
                <a:avLst/>
              </a:prstGeom>
              <a:blipFill>
                <a:blip r:embed="rId3"/>
                <a:stretch>
                  <a:fillRect l="-1421" t="-112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>
            <a:off x="733999" y="2022817"/>
            <a:ext cx="4251388" cy="904787"/>
            <a:chOff x="733999" y="2022817"/>
            <a:chExt cx="4251388" cy="904787"/>
          </a:xfrm>
        </p:grpSpPr>
        <p:grpSp>
          <p:nvGrpSpPr>
            <p:cNvPr id="5" name="Group 4"/>
            <p:cNvGrpSpPr/>
            <p:nvPr/>
          </p:nvGrpSpPr>
          <p:grpSpPr>
            <a:xfrm>
              <a:off x="2888496" y="2022817"/>
              <a:ext cx="2096891" cy="904787"/>
              <a:chOff x="9076643" y="2673531"/>
              <a:chExt cx="2096891" cy="90478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076643" y="2673531"/>
                <a:ext cx="2096891" cy="904787"/>
                <a:chOff x="629329" y="850600"/>
                <a:chExt cx="4840222" cy="215295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29329" y="1191457"/>
                  <a:ext cx="1430767" cy="8937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095076" y="883314"/>
                  <a:ext cx="1374475" cy="7323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…</a:t>
                  </a:r>
                  <a:endParaRPr lang="en-US" sz="28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485017" y="1190466"/>
                  <a:ext cx="2742303" cy="317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796988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121510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446032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770554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095076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15"/>
                <p:cNvSpPr/>
                <p:nvPr/>
              </p:nvSpPr>
              <p:spPr>
                <a:xfrm>
                  <a:off x="1571306" y="850600"/>
                  <a:ext cx="1086487" cy="340025"/>
                </a:xfrm>
                <a:custGeom>
                  <a:avLst/>
                  <a:gdLst>
                    <a:gd name="connsiteX0" fmla="*/ 319 w 1086487"/>
                    <a:gd name="connsiteY0" fmla="*/ 340025 h 340025"/>
                    <a:gd name="connsiteX1" fmla="*/ 152719 w 1086487"/>
                    <a:gd name="connsiteY1" fmla="*/ 54275 h 340025"/>
                    <a:gd name="connsiteX2" fmla="*/ 933769 w 1086487"/>
                    <a:gd name="connsiteY2" fmla="*/ 25700 h 340025"/>
                    <a:gd name="connsiteX3" fmla="*/ 1086169 w 1086487"/>
                    <a:gd name="connsiteY3" fmla="*/ 340025 h 34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6487" h="340025">
                      <a:moveTo>
                        <a:pt x="319" y="340025"/>
                      </a:moveTo>
                      <a:cubicBezTo>
                        <a:pt x="-1269" y="223343"/>
                        <a:pt x="-2856" y="106662"/>
                        <a:pt x="152719" y="54275"/>
                      </a:cubicBezTo>
                      <a:cubicBezTo>
                        <a:pt x="308294" y="1888"/>
                        <a:pt x="778194" y="-21925"/>
                        <a:pt x="933769" y="25700"/>
                      </a:cubicBezTo>
                      <a:cubicBezTo>
                        <a:pt x="1089344" y="73325"/>
                        <a:pt x="1087756" y="206675"/>
                        <a:pt x="1086169" y="34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41"/>
                <p:cNvSpPr/>
                <p:nvPr/>
              </p:nvSpPr>
              <p:spPr>
                <a:xfrm rot="5400000">
                  <a:off x="1930011" y="2337110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2047875" y="1656251"/>
                  <a:ext cx="546199" cy="1131399"/>
                  <a:chOff x="2047875" y="1656251"/>
                  <a:chExt cx="546199" cy="1131399"/>
                </a:xfrm>
              </p:grpSpPr>
              <p:sp>
                <p:nvSpPr>
                  <p:cNvPr id="22" name="Freeform 21"/>
                  <p:cNvSpPr/>
                  <p:nvPr/>
                </p:nvSpPr>
                <p:spPr>
                  <a:xfrm>
                    <a:off x="2047875" y="1656251"/>
                    <a:ext cx="394496" cy="343999"/>
                  </a:xfrm>
                  <a:custGeom>
                    <a:avLst/>
                    <a:gdLst>
                      <a:gd name="connsiteX0" fmla="*/ 0 w 414056"/>
                      <a:gd name="connsiteY0" fmla="*/ 32078 h 365453"/>
                      <a:gd name="connsiteX1" fmla="*/ 371475 w 414056"/>
                      <a:gd name="connsiteY1" fmla="*/ 32078 h 365453"/>
                      <a:gd name="connsiteX2" fmla="*/ 390525 w 414056"/>
                      <a:gd name="connsiteY2" fmla="*/ 365453 h 365453"/>
                      <a:gd name="connsiteX0" fmla="*/ 0 w 394496"/>
                      <a:gd name="connsiteY0" fmla="*/ 10624 h 343999"/>
                      <a:gd name="connsiteX1" fmla="*/ 266700 w 394496"/>
                      <a:gd name="connsiteY1" fmla="*/ 67774 h 343999"/>
                      <a:gd name="connsiteX2" fmla="*/ 390525 w 394496"/>
                      <a:gd name="connsiteY2" fmla="*/ 343999 h 343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94496" h="343999">
                        <a:moveTo>
                          <a:pt x="0" y="10624"/>
                        </a:moveTo>
                        <a:cubicBezTo>
                          <a:pt x="153194" y="-17157"/>
                          <a:pt x="201613" y="12212"/>
                          <a:pt x="266700" y="67774"/>
                        </a:cubicBezTo>
                        <a:cubicBezTo>
                          <a:pt x="331787" y="123336"/>
                          <a:pt x="413543" y="205092"/>
                          <a:pt x="390525" y="343999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tailEnd type="triangle" w="sm" len="sm"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276094" y="2263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2276094" y="2517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276094" y="2787650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Freeform 19"/>
                <p:cNvSpPr/>
                <p:nvPr/>
              </p:nvSpPr>
              <p:spPr>
                <a:xfrm>
                  <a:off x="2276094" y="2924740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897579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/>
              <p:cNvSpPr/>
              <p:nvPr/>
            </p:nvSpPr>
            <p:spPr>
              <a:xfrm>
                <a:off x="9117905" y="2810390"/>
                <a:ext cx="575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PDA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33999" y="2164082"/>
              <a:ext cx="1246285" cy="646331"/>
              <a:chOff x="804216" y="2480515"/>
              <a:chExt cx="1246285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E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E+T | </a:t>
                    </a:r>
                    <a:r>
                      <a:rPr lang="en-US" sz="1200" dirty="0"/>
                      <a:t>T</a:t>
                    </a:r>
                  </a:p>
                  <a:p>
                    <a:r>
                      <a:rPr lang="en-US" sz="1200" dirty="0"/>
                      <a:t>T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/>
                      <a:t>…</a:t>
                    </a:r>
                  </a:p>
                  <a:p>
                    <a:r>
                      <a:rPr lang="en-US" sz="1200" dirty="0"/>
                      <a:t>F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i="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/>
                      <a:t>…</a:t>
                    </a: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55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1443840" y="2748297"/>
                <a:ext cx="557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CFG</a:t>
                </a:r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2303929" y="2361395"/>
              <a:ext cx="322730" cy="180274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5597" y="3652222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Oval 102"/>
          <p:cNvSpPr/>
          <p:nvPr/>
        </p:nvSpPr>
        <p:spPr>
          <a:xfrm>
            <a:off x="2988070" y="4226639"/>
            <a:ext cx="520261" cy="32799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167126" y="2766128"/>
            <a:ext cx="2382380" cy="3579439"/>
            <a:chOff x="9167126" y="2766128"/>
            <a:chExt cx="2382380" cy="3579439"/>
          </a:xfrm>
        </p:grpSpPr>
        <p:grpSp>
          <p:nvGrpSpPr>
            <p:cNvPr id="106" name="Group 105"/>
            <p:cNvGrpSpPr/>
            <p:nvPr/>
          </p:nvGrpSpPr>
          <p:grpSpPr>
            <a:xfrm>
              <a:off x="9167126" y="4086137"/>
              <a:ext cx="2364035" cy="2259430"/>
              <a:chOff x="9519420" y="1405623"/>
              <a:chExt cx="2364035" cy="22594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0578291" y="1405623"/>
                <a:ext cx="1305164" cy="2246769"/>
                <a:chOff x="4243466" y="987141"/>
                <a:chExt cx="1305164" cy="2246769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243466" y="987141"/>
                  <a:ext cx="1305164" cy="2246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</a:rPr>
                    <a:t>E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 dirty="0">
                      <a:solidFill>
                        <a:prstClr val="white"/>
                      </a:solidFill>
                    </a:rPr>
                    <a:t> E+T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 dirty="0">
                      <a:solidFill>
                        <a:prstClr val="white"/>
                      </a:solidFill>
                    </a:rPr>
                    <a:t> T </a:t>
                  </a:r>
                  <a:r>
                    <a:rPr lang="en-US" sz="2000" spc="700" dirty="0" err="1">
                      <a:solidFill>
                        <a:prstClr val="white"/>
                      </a:solidFill>
                    </a:rPr>
                    <a:t>T</a:t>
                  </a:r>
                  <a:r>
                    <a:rPr lang="en-US" sz="2000" spc="100" dirty="0"/>
                    <a:t>× F</a:t>
                  </a:r>
                  <a:endParaRPr lang="en-US" sz="2000" spc="100" dirty="0">
                    <a:solidFill>
                      <a:prstClr val="white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</a:rPr>
                    <a:t>   F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F</a:t>
                  </a:r>
                  <a:r>
                    <a:rPr lang="en-US" sz="2000" dirty="0">
                      <a:solidFill>
                        <a:prstClr val="white"/>
                      </a:solidFill>
                    </a:rPr>
                    <a:t>     a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</a:t>
                  </a:r>
                  <a:r>
                    <a:rPr lang="en-US" sz="2000" dirty="0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a</a:t>
                  </a:r>
                  <a:endParaRPr lang="en-US" sz="2000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24400" y="1320975"/>
                  <a:ext cx="384175" cy="194060"/>
                  <a:chOff x="9805360" y="4010025"/>
                  <a:chExt cx="384175" cy="273050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9982524" y="4010025"/>
                    <a:ext cx="10161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4972050" y="1768652"/>
                  <a:ext cx="384175" cy="202362"/>
                  <a:chOff x="9805360" y="4010025"/>
                  <a:chExt cx="384175" cy="284731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9982524" y="4010025"/>
                    <a:ext cx="636" cy="28473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4594992" y="1768653"/>
                  <a:ext cx="93689" cy="20236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4572000" y="2232935"/>
                  <a:ext cx="22991" cy="18730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961889" y="2226182"/>
                  <a:ext cx="10161" cy="1940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361305" y="2210954"/>
                  <a:ext cx="10254" cy="22451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97205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86388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57200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/>
              <p:cNvSpPr/>
              <p:nvPr/>
            </p:nvSpPr>
            <p:spPr>
              <a:xfrm>
                <a:off x="9519420" y="1418284"/>
                <a:ext cx="939681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E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E+T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T+T×F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 err="1">
                    <a:solidFill>
                      <a:prstClr val="white"/>
                    </a:solidFill>
                  </a:rPr>
                  <a:t>F+F×a</a:t>
                </a:r>
                <a:endParaRPr lang="en-US" sz="2000" spc="2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 err="1">
                    <a:solidFill>
                      <a:prstClr val="white"/>
                    </a:solidFill>
                  </a:rPr>
                  <a:t>a+a×a</a:t>
                </a:r>
                <a:endParaRPr lang="en-US" sz="2000" spc="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185323" y="2766128"/>
              <a:ext cx="2364183" cy="1200329"/>
              <a:chOff x="8688676" y="1818572"/>
              <a:chExt cx="2364183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 dirty="0">
                        <a:solidFill>
                          <a:schemeClr val="tx1"/>
                        </a:solidFill>
                      </a:rPr>
                      <a:t>E+T</a:t>
                    </a:r>
                    <a:r>
                      <a:rPr lang="en-US" sz="2000" dirty="0">
                        <a:solidFill>
                          <a:schemeClr val="tx1"/>
                        </a:solidFill>
                      </a:rPr>
                      <a:t> | </a:t>
                    </a:r>
                    <a:r>
                      <a:rPr lang="en-US" sz="2000" dirty="0"/>
                      <a:t>T</a:t>
                    </a:r>
                  </a:p>
                  <a:p>
                    <a:r>
                      <a:rPr lang="en-US" sz="2000" dirty="0"/>
                      <a:t>T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 dirty="0"/>
                      <a:t>T×F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| </a:t>
                    </a:r>
                    <a:r>
                      <a:rPr lang="en-US" sz="2000" dirty="0"/>
                      <a:t>F</a:t>
                    </a:r>
                  </a:p>
                  <a:p>
                    <a:r>
                      <a:rPr lang="en-US" sz="2000" dirty="0"/>
                      <a:t>F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i="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dirty="0"/>
                      <a:t>( E ) </a:t>
                    </a:r>
                    <a:r>
                      <a:rPr lang="en-US" sz="2400" i="0" dirty="0">
                        <a:solidFill>
                          <a:schemeClr val="tx1"/>
                        </a:solidFill>
                        <a:latin typeface="+mj-lt"/>
                      </a:rPr>
                      <a:t>| </a:t>
                    </a:r>
                    <a:r>
                      <a:rPr lang="en-US" sz="2000" dirty="0"/>
                      <a:t>a</a:t>
                    </a: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3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5" name="Group 114"/>
          <p:cNvGrpSpPr/>
          <p:nvPr/>
        </p:nvGrpSpPr>
        <p:grpSpPr>
          <a:xfrm>
            <a:off x="1146714" y="3659345"/>
            <a:ext cx="1023659" cy="1080680"/>
            <a:chOff x="1747137" y="3671714"/>
            <a:chExt cx="1023659" cy="1080680"/>
          </a:xfrm>
        </p:grpSpPr>
        <p:grpSp>
          <p:nvGrpSpPr>
            <p:cNvPr id="58" name="Group 57"/>
            <p:cNvGrpSpPr/>
            <p:nvPr/>
          </p:nvGrpSpPr>
          <p:grpSpPr>
            <a:xfrm>
              <a:off x="2449327" y="3671714"/>
              <a:ext cx="321469" cy="1080680"/>
              <a:chOff x="10769081" y="4598503"/>
              <a:chExt cx="321469" cy="1080680"/>
            </a:xfrm>
          </p:grpSpPr>
          <p:sp>
            <p:nvSpPr>
              <p:cNvPr id="59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1012527 w 1103967"/>
                  <a:gd name="connsiteY0" fmla="*/ 317979 h 409419"/>
                  <a:gd name="connsiteX1" fmla="*/ 0 w 1103967"/>
                  <a:gd name="connsiteY1" fmla="*/ 317979 h 409419"/>
                  <a:gd name="connsiteX2" fmla="*/ 0 w 1103967"/>
                  <a:gd name="connsiteY2" fmla="*/ 0 h 409419"/>
                  <a:gd name="connsiteX3" fmla="*/ 1012527 w 1103967"/>
                  <a:gd name="connsiteY3" fmla="*/ 0 h 409419"/>
                  <a:gd name="connsiteX4" fmla="*/ 1103967 w 1103967"/>
                  <a:gd name="connsiteY4" fmla="*/ 409419 h 409419"/>
                  <a:gd name="connsiteX0" fmla="*/ 1012527 w 1012527"/>
                  <a:gd name="connsiteY0" fmla="*/ 317979 h 317979"/>
                  <a:gd name="connsiteX1" fmla="*/ 0 w 1012527"/>
                  <a:gd name="connsiteY1" fmla="*/ 317979 h 317979"/>
                  <a:gd name="connsiteX2" fmla="*/ 0 w 1012527"/>
                  <a:gd name="connsiteY2" fmla="*/ 0 h 317979"/>
                  <a:gd name="connsiteX3" fmla="*/ 1012527 w 1012527"/>
                  <a:gd name="connsiteY3" fmla="*/ 0 h 317979"/>
                  <a:gd name="connsiteX0" fmla="*/ 1012527 w 1012527"/>
                  <a:gd name="connsiteY0" fmla="*/ 320360 h 320360"/>
                  <a:gd name="connsiteX1" fmla="*/ 0 w 1012527"/>
                  <a:gd name="connsiteY1" fmla="*/ 320360 h 320360"/>
                  <a:gd name="connsiteX2" fmla="*/ 0 w 1012527"/>
                  <a:gd name="connsiteY2" fmla="*/ 2381 h 320360"/>
                  <a:gd name="connsiteX3" fmla="*/ 933945 w 1012527"/>
                  <a:gd name="connsiteY3" fmla="*/ 0 h 3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1" name="Right Arrow 110"/>
            <p:cNvSpPr/>
            <p:nvPr/>
          </p:nvSpPr>
          <p:spPr>
            <a:xfrm>
              <a:off x="1747137" y="4149945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406321" y="3652453"/>
            <a:ext cx="1007470" cy="1080680"/>
            <a:chOff x="3006744" y="3664822"/>
            <a:chExt cx="1007470" cy="1080680"/>
          </a:xfrm>
        </p:grpSpPr>
        <p:grpSp>
          <p:nvGrpSpPr>
            <p:cNvPr id="67" name="Group 66"/>
            <p:cNvGrpSpPr/>
            <p:nvPr/>
          </p:nvGrpSpPr>
          <p:grpSpPr>
            <a:xfrm>
              <a:off x="3692745" y="3664822"/>
              <a:ext cx="321469" cy="1080680"/>
              <a:chOff x="10769081" y="4598503"/>
              <a:chExt cx="321469" cy="1080680"/>
            </a:xfrm>
          </p:grpSpPr>
          <p:sp>
            <p:nvSpPr>
              <p:cNvPr id="68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1012527 w 1103967"/>
                  <a:gd name="connsiteY0" fmla="*/ 317979 h 409419"/>
                  <a:gd name="connsiteX1" fmla="*/ 0 w 1103967"/>
                  <a:gd name="connsiteY1" fmla="*/ 317979 h 409419"/>
                  <a:gd name="connsiteX2" fmla="*/ 0 w 1103967"/>
                  <a:gd name="connsiteY2" fmla="*/ 0 h 409419"/>
                  <a:gd name="connsiteX3" fmla="*/ 1012527 w 1103967"/>
                  <a:gd name="connsiteY3" fmla="*/ 0 h 409419"/>
                  <a:gd name="connsiteX4" fmla="*/ 1103967 w 1103967"/>
                  <a:gd name="connsiteY4" fmla="*/ 409419 h 409419"/>
                  <a:gd name="connsiteX0" fmla="*/ 1012527 w 1012527"/>
                  <a:gd name="connsiteY0" fmla="*/ 317979 h 317979"/>
                  <a:gd name="connsiteX1" fmla="*/ 0 w 1012527"/>
                  <a:gd name="connsiteY1" fmla="*/ 317979 h 317979"/>
                  <a:gd name="connsiteX2" fmla="*/ 0 w 1012527"/>
                  <a:gd name="connsiteY2" fmla="*/ 0 h 317979"/>
                  <a:gd name="connsiteX3" fmla="*/ 1012527 w 1012527"/>
                  <a:gd name="connsiteY3" fmla="*/ 0 h 317979"/>
                  <a:gd name="connsiteX0" fmla="*/ 1012527 w 1012527"/>
                  <a:gd name="connsiteY0" fmla="*/ 320360 h 320360"/>
                  <a:gd name="connsiteX1" fmla="*/ 0 w 1012527"/>
                  <a:gd name="connsiteY1" fmla="*/ 320360 h 320360"/>
                  <a:gd name="connsiteX2" fmla="*/ 0 w 1012527"/>
                  <a:gd name="connsiteY2" fmla="*/ 2381 h 320360"/>
                  <a:gd name="connsiteX3" fmla="*/ 933945 w 1012527"/>
                  <a:gd name="connsiteY3" fmla="*/ 0 h 3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2" name="Right Arrow 111"/>
            <p:cNvSpPr/>
            <p:nvPr/>
          </p:nvSpPr>
          <p:spPr>
            <a:xfrm>
              <a:off x="3006744" y="4133109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54887" y="3638070"/>
            <a:ext cx="1041836" cy="1604704"/>
            <a:chOff x="4355310" y="3650439"/>
            <a:chExt cx="1041836" cy="16047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5062397" y="3650439"/>
              <a:ext cx="334749" cy="1604704"/>
              <a:chOff x="3445802" y="3670711"/>
              <a:chExt cx="334749" cy="1604704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445802" y="3670711"/>
                <a:ext cx="321469" cy="1604704"/>
                <a:chOff x="10066703" y="4007812"/>
                <a:chExt cx="321469" cy="1604704"/>
              </a:xfrm>
            </p:grpSpPr>
            <p:sp>
              <p:nvSpPr>
                <p:cNvPr id="77" name="Rectangle 41"/>
                <p:cNvSpPr/>
                <p:nvPr/>
              </p:nvSpPr>
              <p:spPr>
                <a:xfrm rot="5400000">
                  <a:off x="9720620" y="4422049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0066703" y="4348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0066703" y="4602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0066703" y="4872589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10083537" y="4007812"/>
                  <a:ext cx="296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078743" y="4291763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+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078466" y="4555044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10066703" y="5533934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Rectangle 41"/>
                <p:cNvSpPr/>
                <p:nvPr/>
              </p:nvSpPr>
              <p:spPr>
                <a:xfrm rot="5400000">
                  <a:off x="9720620" y="4946023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0066703" y="4872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0066703" y="5126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0066703" y="5396563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ectangle 99"/>
              <p:cNvSpPr/>
              <p:nvPr/>
            </p:nvSpPr>
            <p:spPr>
              <a:xfrm>
                <a:off x="3467645" y="4464119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 dirty="0">
                    <a:solidFill>
                      <a:prstClr val="white"/>
                    </a:solidFill>
                  </a:rPr>
                  <a:t>×</a:t>
                </a:r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466537" y="4758816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113" name="Right Arrow 112"/>
            <p:cNvSpPr/>
            <p:nvPr/>
          </p:nvSpPr>
          <p:spPr>
            <a:xfrm>
              <a:off x="4355310" y="4119056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677662" y="3817258"/>
            <a:ext cx="2601498" cy="407247"/>
            <a:chOff x="5677662" y="3817258"/>
            <a:chExt cx="2601498" cy="407247"/>
          </a:xfrm>
        </p:grpSpPr>
        <p:grpSp>
          <p:nvGrpSpPr>
            <p:cNvPr id="118" name="Group 117"/>
            <p:cNvGrpSpPr/>
            <p:nvPr/>
          </p:nvGrpSpPr>
          <p:grpSpPr>
            <a:xfrm>
              <a:off x="6678754" y="3817258"/>
              <a:ext cx="1600406" cy="376469"/>
              <a:chOff x="2384812" y="4085115"/>
              <a:chExt cx="1600406" cy="37646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384812" y="4136468"/>
                <a:ext cx="1600406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2696782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021304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3345826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670348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2401508" y="4085115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720828" y="408511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38529" y="408749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366659" y="409225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 dirty="0"/>
                  <a:t>×</a:t>
                </a: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83531" y="409225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5677662" y="3824395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Input: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7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21799</TotalTime>
  <Words>1527</Words>
  <Application>Microsoft Office PowerPoint</Application>
  <PresentationFormat>Widescreen</PresentationFormat>
  <Paragraphs>329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357</cp:revision>
  <dcterms:created xsi:type="dcterms:W3CDTF">2020-08-09T18:24:17Z</dcterms:created>
  <dcterms:modified xsi:type="dcterms:W3CDTF">2023-04-18T10:37:45Z</dcterms:modified>
</cp:coreProperties>
</file>