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1" r:id="rId2"/>
    <p:sldId id="362" r:id="rId3"/>
    <p:sldId id="363" r:id="rId4"/>
    <p:sldId id="374" r:id="rId5"/>
    <p:sldId id="389" r:id="rId6"/>
    <p:sldId id="390" r:id="rId7"/>
    <p:sldId id="3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5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43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9755" y="968759"/>
                <a:ext cx="6822848" cy="500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 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into CNF.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any 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not.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Every CFL is decidable.</a:t>
                </a:r>
              </a:p>
              <a:p>
                <a:r>
                  <a:rPr lang="en-US" sz="2000" b="1" dirty="0"/>
                  <a:t>Proof:</a:t>
                </a: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CFL, generated by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		1.  Run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	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accepts</a:t>
                </a:r>
                <a:br>
                  <a:rPr lang="en-US" sz="2000" dirty="0"/>
                </a:br>
                <a:r>
                  <a:rPr lang="en-US" sz="2000" dirty="0"/>
                  <a:t>		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it rejects.”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55" y="968759"/>
                <a:ext cx="6822848" cy="5001369"/>
              </a:xfrm>
              <a:prstGeom prst="rect">
                <a:avLst/>
              </a:prstGeom>
              <a:blipFill>
                <a:blip r:embed="rId3"/>
                <a:stretch>
                  <a:fillRect l="-1430" t="-976" b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06984" y="2646141"/>
                <a:ext cx="552005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Chomsky Normal Form (CNF) only allows rules: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1:   </a:t>
                </a:r>
                <a:r>
                  <a:rPr lang="en-US" sz="2000" dirty="0"/>
                  <a:t>Can convert every CFG into CNF.</a:t>
                </a:r>
              </a:p>
              <a:p>
                <a:r>
                  <a:rPr lang="en-US" sz="2000" dirty="0"/>
                  <a:t>Proof and construction in book.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2: 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 is in CNF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then </a:t>
                </a:r>
                <a:br>
                  <a:rPr lang="en-US" sz="2000" b="0" dirty="0"/>
                </a:br>
                <a:r>
                  <a:rPr lang="en-US" sz="2000" b="0" dirty="0"/>
                  <a:t>every derivation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b="0" dirty="0"/>
                  <a:t> steps.</a:t>
                </a:r>
              </a:p>
              <a:p>
                <a:r>
                  <a:rPr lang="en-US" sz="2000" dirty="0"/>
                  <a:t>Proof:   exercise.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84" y="2646141"/>
                <a:ext cx="5520051" cy="3323987"/>
              </a:xfrm>
              <a:prstGeom prst="rect">
                <a:avLst/>
              </a:prstGeom>
              <a:blipFill>
                <a:blip r:embed="rId4"/>
                <a:stretch>
                  <a:fillRect l="-1104" t="-917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1" grpId="0" uiExpand="1" build="allAtOnce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Emptiness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CFG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     [IDEA: work backwards from terminals]</a:t>
                </a:r>
              </a:p>
              <a:p>
                <a:pPr marL="630238" lvl="1" indent="-346075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all occurrences of terminals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30238" lvl="1" indent="-346075">
                  <a:buAutoNum type="arabicPeriod"/>
                </a:pPr>
                <a:r>
                  <a:rPr lang="en-US" sz="2000" b="0" dirty="0"/>
                  <a:t> Repeat until no new variables are marked</a:t>
                </a:r>
              </a:p>
              <a:p>
                <a:pPr lvl="2"/>
                <a:r>
                  <a:rPr lang="en-US" sz="2000" dirty="0"/>
                  <a:t>Mark all occurrences of variable A </a:t>
                </a:r>
                <a:r>
                  <a:rPr lang="en-US" sz="2000" b="0" dirty="0"/>
                  <a:t>if  </a:t>
                </a:r>
                <a:br>
                  <a:rPr lang="en-US" sz="2000" b="0" dirty="0"/>
                </a:br>
                <a:r>
                  <a:rPr lang="en-US" sz="2000" b="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is a rule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were already marked. </a:t>
                </a:r>
              </a:p>
              <a:p>
                <a:pPr marL="690563" lvl="1" indent="-4064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if the start variable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Accept </a:t>
                </a:r>
                <a:r>
                  <a:rPr lang="en-US" sz="2000" dirty="0"/>
                  <a:t>if not.”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blipFill>
                <a:blip r:embed="rId3"/>
                <a:stretch>
                  <a:fillRect l="-1343" t="-1349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spc="300" dirty="0"/>
                  <a:t>S </a:t>
                </a:r>
                <a14:m>
                  <m:oMath xmlns:m="http://schemas.openxmlformats.org/officeDocument/2006/math">
                    <m:r>
                      <a:rPr lang="en-US" sz="2400" b="0" i="1" spc="3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RTa</a:t>
                </a:r>
              </a:p>
              <a:p>
                <a:r>
                  <a:rPr lang="en-US" sz="2400" spc="300" dirty="0"/>
                  <a:t>R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Tb</a:t>
                </a:r>
              </a:p>
              <a:p>
                <a:r>
                  <a:rPr lang="en-US" sz="2400" spc="300" dirty="0"/>
                  <a:t>T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a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  <a:blipFill>
                <a:blip r:embed="rId4"/>
                <a:stretch>
                  <a:fillRect l="-6383" t="-4061" r="-510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"/>
          <p:cNvSpPr/>
          <p:nvPr/>
        </p:nvSpPr>
        <p:spPr>
          <a:xfrm>
            <a:off x="8529687" y="366637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T"/>
          <p:cNvSpPr/>
          <p:nvPr/>
        </p:nvSpPr>
        <p:spPr>
          <a:xfrm>
            <a:off x="7836231" y="366784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6" name="a"/>
          <p:cNvSpPr/>
          <p:nvPr/>
        </p:nvSpPr>
        <p:spPr>
          <a:xfrm>
            <a:off x="8883134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7" name="b"/>
          <p:cNvSpPr/>
          <p:nvPr/>
        </p:nvSpPr>
        <p:spPr>
          <a:xfrm>
            <a:off x="8733760" y="3301181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1" name="T"/>
          <p:cNvSpPr/>
          <p:nvPr/>
        </p:nvSpPr>
        <p:spPr>
          <a:xfrm>
            <a:off x="8548453" y="329675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2" name="T"/>
          <p:cNvSpPr/>
          <p:nvPr/>
        </p:nvSpPr>
        <p:spPr>
          <a:xfrm>
            <a:off x="8719756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3" name="S"/>
          <p:cNvSpPr/>
          <p:nvPr/>
        </p:nvSpPr>
        <p:spPr>
          <a:xfrm>
            <a:off x="7836231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24" name="R"/>
          <p:cNvSpPr/>
          <p:nvPr/>
        </p:nvSpPr>
        <p:spPr>
          <a:xfrm>
            <a:off x="7836231" y="329913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25" name="R"/>
          <p:cNvSpPr/>
          <p:nvPr/>
        </p:nvSpPr>
        <p:spPr>
          <a:xfrm>
            <a:off x="8522450" y="29345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/>
      <p:bldP spid="13" grpId="0"/>
      <p:bldP spid="14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89595" y="1696697"/>
                <a:ext cx="7133423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CFGs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pPr>
                  <a:spcBef>
                    <a:spcPts val="600"/>
                  </a:spcBef>
                </a:pPr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𝐴𝑀𝐵𝐼𝐺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an ambiguous CFG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𝐴𝑀𝐵𝐼𝐺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NOT decidable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95" y="1696697"/>
                <a:ext cx="7133423" cy="2431435"/>
              </a:xfrm>
              <a:prstGeom prst="rect">
                <a:avLst/>
              </a:prstGeom>
              <a:blipFill>
                <a:blip r:embed="rId3"/>
                <a:stretch>
                  <a:fillRect l="-1368" t="-2005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9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| 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Convert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into Chomsky Normal Form.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any generate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 </a:t>
                </a:r>
              </a:p>
              <a:p>
                <a:pPr marL="914400" lvl="1" indent="-280988">
                  <a:buAutoNum type="arabicPeriod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3170099"/>
              </a:xfrm>
              <a:prstGeom prst="rect">
                <a:avLst/>
              </a:prstGeom>
              <a:blipFill>
                <a:blip r:embed="rId3"/>
                <a:stretch>
                  <a:fillRect l="-101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Chomsky Normal Form (CNF):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r>
                  <a:rPr lang="en-US" sz="2000" dirty="0"/>
                  <a:t>Let’s always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in CNF.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blipFill>
                <a:blip r:embed="rId4"/>
                <a:stretch>
                  <a:fillRect l="-1541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3" grpId="0" uiExpand="1" build="allAtOnce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Attempt to show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attempt: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Recursive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tests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generates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starting at any specified variable R.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starting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 start variable.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correct algorithm, but it takes non-polynomial time.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(Each recursion makes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calls and depth is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Fix: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 recursion + memory called </a:t>
                </a:r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Dynamic Programming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(DP)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Observation: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substrings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therefore there are only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possible sub-problems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solve.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blipFill>
                <a:blip r:embed="rId3"/>
                <a:stretch>
                  <a:fillRect l="-1016" t="-1017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8619744" y="4020670"/>
            <a:ext cx="3083030" cy="1684860"/>
            <a:chOff x="8619744" y="3399406"/>
            <a:chExt cx="3083030" cy="1684860"/>
          </a:xfrm>
        </p:grpSpPr>
        <p:sp>
          <p:nvSpPr>
            <p:cNvPr id="12" name="Isosceles Triangle 11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788687" y="3129719"/>
            <a:ext cx="816817" cy="1059971"/>
            <a:chOff x="9788687" y="2508455"/>
            <a:chExt cx="816817" cy="1059971"/>
          </a:xfrm>
        </p:grpSpPr>
        <p:sp>
          <p:nvSpPr>
            <p:cNvPr id="9" name="Rectangle 8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946619" y="2508455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174223" y="2508455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19744" y="2765270"/>
            <a:ext cx="3108960" cy="3287891"/>
            <a:chOff x="8619744" y="2144006"/>
            <a:chExt cx="3108960" cy="3287891"/>
          </a:xfrm>
        </p:grpSpPr>
        <p:sp>
          <p:nvSpPr>
            <p:cNvPr id="3" name="Isosceles Triangle 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9433746" y="5325247"/>
            <a:ext cx="1738076" cy="374356"/>
            <a:chOff x="9433746" y="4703983"/>
            <a:chExt cx="1738076" cy="37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302240" y="4882722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shows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(Dynamic Programming)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recursion + memory.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blipFill>
                <a:blip r:embed="rId3"/>
                <a:stretch>
                  <a:fillRect l="-82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800417" y="2338949"/>
            <a:ext cx="1898011" cy="1404257"/>
            <a:chOff x="6977743" y="2634343"/>
            <a:chExt cx="1898011" cy="1404257"/>
          </a:xfrm>
        </p:grpSpPr>
        <p:sp>
          <p:nvSpPr>
            <p:cNvPr id="6" name="Right Brace 5"/>
            <p:cNvSpPr/>
            <p:nvPr/>
          </p:nvSpPr>
          <p:spPr>
            <a:xfrm>
              <a:off x="6977743" y="2634343"/>
              <a:ext cx="225615" cy="1404257"/>
            </a:xfrm>
            <a:prstGeom prst="rightBrace">
              <a:avLst>
                <a:gd name="adj1" fmla="val 25220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9545" y="3143748"/>
              <a:ext cx="1606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same as before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19744" y="4023375"/>
            <a:ext cx="3083030" cy="1684860"/>
            <a:chOff x="8619744" y="3399406"/>
            <a:chExt cx="3083030" cy="1684860"/>
          </a:xfrm>
        </p:grpSpPr>
        <p:sp>
          <p:nvSpPr>
            <p:cNvPr id="15" name="Isosceles Triangle 14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88687" y="3159733"/>
            <a:ext cx="816817" cy="1032662"/>
            <a:chOff x="9788687" y="2535764"/>
            <a:chExt cx="816817" cy="1032662"/>
          </a:xfrm>
        </p:grpSpPr>
        <p:sp>
          <p:nvSpPr>
            <p:cNvPr id="18" name="Rectangle 17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9941303" y="2535764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68907" y="2535764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619744" y="2767975"/>
            <a:ext cx="3108960" cy="3287891"/>
            <a:chOff x="8619744" y="2144006"/>
            <a:chExt cx="3108960" cy="3287891"/>
          </a:xfrm>
        </p:grpSpPr>
        <p:sp>
          <p:nvSpPr>
            <p:cNvPr id="23" name="Isosceles Triangle 2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9433746" y="5327952"/>
            <a:ext cx="1738076" cy="371080"/>
            <a:chOff x="9433746" y="4703983"/>
            <a:chExt cx="1738076" cy="371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10301367" y="4879446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/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by starting from G’s start variable.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blipFill>
                <a:blip r:embed="rId7"/>
                <a:stretch>
                  <a:fillRect l="-826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                  “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memoization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”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0.  If previously solved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then answer same, else continue.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blipFill>
                <a:blip r:embed="rId8"/>
                <a:stretch>
                  <a:fillRect l="-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Alternately, solve all smaller sub-problems first: “bottom up”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blipFill>
                <a:blip r:embed="rId9"/>
                <a:stretch>
                  <a:fillRect l="-826" t="-4255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00078 0.041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0143 0.05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  &amp;  Bottom-up DP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bottom-up DP.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and variable R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if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rule.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=2,…,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each substring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variable 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for each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 and each division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if both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were positive.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positive where S is the original start variable.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Often, bottom-up DP is shown as filling out a table.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blipFill>
                <a:blip r:embed="rId3"/>
                <a:stretch>
                  <a:fillRect l="-638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50280" y="2164556"/>
            <a:ext cx="2007933" cy="616966"/>
            <a:chOff x="6050280" y="2164556"/>
            <a:chExt cx="2007933" cy="616966"/>
          </a:xfrm>
        </p:grpSpPr>
        <p:sp>
          <p:nvSpPr>
            <p:cNvPr id="6" name="Right Brace 5"/>
            <p:cNvSpPr/>
            <p:nvPr/>
          </p:nvSpPr>
          <p:spPr>
            <a:xfrm>
              <a:off x="6050280" y="2164556"/>
              <a:ext cx="153761" cy="616966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4041" y="2180651"/>
              <a:ext cx="18541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Solve for substrings of length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63915" y="2895600"/>
            <a:ext cx="3053427" cy="831850"/>
            <a:chOff x="8463915" y="2895600"/>
            <a:chExt cx="3053427" cy="831850"/>
          </a:xfrm>
        </p:grpSpPr>
        <p:sp>
          <p:nvSpPr>
            <p:cNvPr id="11" name="Right Brace 10"/>
            <p:cNvSpPr/>
            <p:nvPr/>
          </p:nvSpPr>
          <p:spPr>
            <a:xfrm>
              <a:off x="8463915" y="2895600"/>
              <a:ext cx="153761" cy="831850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Solve for substrings of length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 by using previous answers for substrings of length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.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285"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Isosceles Triangle 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29701</TotalTime>
  <Words>1052</Words>
  <Application>Microsoft Office PowerPoint</Application>
  <PresentationFormat>Widescreen</PresentationFormat>
  <Paragraphs>117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358</cp:revision>
  <dcterms:created xsi:type="dcterms:W3CDTF">2020-08-09T18:24:17Z</dcterms:created>
  <dcterms:modified xsi:type="dcterms:W3CDTF">2023-04-25T07:34:29Z</dcterms:modified>
</cp:coreProperties>
</file>