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99" r:id="rId3"/>
    <p:sldId id="305" r:id="rId4"/>
    <p:sldId id="277" r:id="rId5"/>
    <p:sldId id="306" r:id="rId6"/>
    <p:sldId id="304" r:id="rId7"/>
    <p:sldId id="307" r:id="rId8"/>
    <p:sldId id="301" r:id="rId9"/>
    <p:sldId id="308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1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405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1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00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5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3.png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3" Type="http://schemas.openxmlformats.org/officeDocument/2006/relationships/image" Target="../media/image66.png"/><Relationship Id="rId21" Type="http://schemas.openxmlformats.org/officeDocument/2006/relationships/image" Target="../media/image7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6.png"/><Relationship Id="rId19" Type="http://schemas.openxmlformats.org/officeDocument/2006/relationships/image" Target="../media/image74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6.png"/><Relationship Id="rId3" Type="http://schemas.openxmlformats.org/officeDocument/2006/relationships/image" Target="../media/image7.png"/><Relationship Id="rId17" Type="http://schemas.openxmlformats.org/officeDocument/2006/relationships/image" Target="../media/image7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1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png"/><Relationship Id="rId13" Type="http://schemas.openxmlformats.org/officeDocument/2006/relationships/image" Target="../media/image70.png"/><Relationship Id="rId3" Type="http://schemas.openxmlformats.org/officeDocument/2006/relationships/image" Target="../media/image8.png"/><Relationship Id="rId21" Type="http://schemas.openxmlformats.org/officeDocument/2006/relationships/image" Target="../media/image9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1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888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Theory of Computation :  Lecture 4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Quick Recap:  </a:t>
                </a:r>
                <a:br>
                  <a:rPr lang="en-US" sz="2400" baseline="0" dirty="0"/>
                </a:br>
                <a:r>
                  <a:rPr lang="en-US" sz="2000" dirty="0"/>
                  <a:t>- DFAs</a:t>
                </a:r>
              </a:p>
              <a:p>
                <a:r>
                  <a:rPr lang="en-US" sz="2000" dirty="0"/>
                  <a:t>- Nondeterminism</a:t>
                </a:r>
              </a:p>
              <a:p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Finite automata → regular expressions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 :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Limitations of DFAs/NFAs ; Proving languages aren’t regular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4462760"/>
              </a:xfrm>
              <a:prstGeom prst="rect">
                <a:avLst/>
              </a:prstGeom>
              <a:blipFill>
                <a:blip r:embed="rId2"/>
                <a:stretch>
                  <a:fillRect l="-1777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4 of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07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077766"/>
              </a:xfrm>
              <a:prstGeom prst="rect">
                <a:avLst/>
              </a:prstGeom>
              <a:blipFill>
                <a:blip r:embed="rId3"/>
                <a:stretch>
                  <a:fillRect l="-990" b="-2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4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>
                <a:blip r:embed="rId3"/>
                <a:stretch>
                  <a:fillRect l="-1231" t="-924" r="-308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510889" y="988493"/>
                <a:ext cx="10408916" cy="4748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Let, if possible there is a finite automate that recognizes L</a:t>
                </a:r>
              </a:p>
              <a:p>
                <a:r>
                  <a:rPr lang="en-US" sz="2000" dirty="0"/>
                  <a:t>Suppose this automata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states (some finite number)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9" y="988493"/>
                <a:ext cx="10408916" cy="4748608"/>
              </a:xfrm>
              <a:prstGeom prst="rect">
                <a:avLst/>
              </a:prstGeom>
              <a:blipFill>
                <a:blip r:embed="rId3"/>
                <a:stretch>
                  <a:fillRect l="-644" t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8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>
                <a:blip r:embed="rId3"/>
                <a:stretch>
                  <a:fillRect l="-644" t="-1240" b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>
                <a:blip r:embed="rId16"/>
                <a:stretch>
                  <a:fillRect l="-139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>
                <a:blip r:embed="rId17"/>
                <a:stretch>
                  <a:fillRect l="-1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311192" y="3069541"/>
                <a:ext cx="10408916" cy="318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aseline="0" dirty="0"/>
              </a:p>
              <a:p>
                <a:r>
                  <a:rPr lang="en-US" sz="2000" dirty="0"/>
                  <a:t>How to use this to prove non-regularity of a language A : the `Demon’ game</a:t>
                </a:r>
              </a:p>
              <a:p>
                <a:endParaRPr lang="en-US" sz="2000" baseline="0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dirty="0"/>
                  <a:t>Imagine that a Demon claims A is regular , gives you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and claims the pumping</a:t>
                </a:r>
                <a:r>
                  <a:rPr lang="en-US" sz="2000" dirty="0"/>
                  <a:t> lemma is satisfied for this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aseline="0" dirty="0"/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You task : suitably choose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aseline="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aseline="0" dirty="0"/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Demon’s task : suggest some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that satisfies (2) and (3)</a:t>
                </a:r>
              </a:p>
              <a:p>
                <a:pPr marL="457200" indent="-457200">
                  <a:buAutoNum type="alphaLcParenR"/>
                </a:pPr>
                <a:r>
                  <a:rPr lang="en-US" sz="2000" baseline="0" dirty="0"/>
                  <a:t>Your</a:t>
                </a:r>
                <a:r>
                  <a:rPr lang="en-US" sz="2000" dirty="0"/>
                  <a:t> task : choose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0" dirty="0"/>
                  <a:t> to show that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baseline="0" dirty="0"/>
                  <a:t> does not belong to A</a:t>
                </a:r>
              </a:p>
              <a:p>
                <a:endParaRPr lang="en-US" sz="2000" dirty="0"/>
              </a:p>
              <a:p>
                <a:r>
                  <a:rPr lang="en-US" sz="2000" baseline="0" dirty="0"/>
                  <a:t>Basically, you will need to show that you always emerge victorious</a:t>
                </a:r>
                <a:r>
                  <a:rPr lang="en-US" sz="2000" dirty="0"/>
                  <a:t> !</a:t>
                </a:r>
                <a:endParaRPr lang="en-US" sz="2000" baseline="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2" y="3069541"/>
                <a:ext cx="10408916" cy="3180101"/>
              </a:xfrm>
              <a:prstGeom prst="rect">
                <a:avLst/>
              </a:prstGeom>
              <a:blipFill>
                <a:blip r:embed="rId3"/>
                <a:stretch>
                  <a:fillRect l="-644" r="-410" b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D6430A-E170-AA26-2AA8-0448BC8561CB}"/>
                  </a:ext>
                </a:extLst>
              </p:cNvPr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D6430A-E170-AA26-2AA8-0448BC856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4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36881" y="3173539"/>
                <a:ext cx="9038915" cy="343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 (or Demon game )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Demon gives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that satisfies pumping lemma</a:t>
                </a:r>
              </a:p>
              <a:p>
                <a:r>
                  <a:rPr lang="en-US" sz="2000" dirty="0"/>
                  <a:t>You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Now Demon gives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(2) and (3) conditions.</a:t>
                </a:r>
              </a:p>
              <a:p>
                <a:r>
                  <a:rPr lang="en-US" sz="2000" dirty="0"/>
                  <a:t>Here is your trump card : Due to condition (3),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always an all-zero string !</a:t>
                </a:r>
              </a:p>
              <a:p>
                <a:r>
                  <a:rPr lang="en-US" sz="2000" dirty="0"/>
                  <a:t>Hence you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, hence beating the Demon.</a:t>
                </a: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1" y="3173539"/>
                <a:ext cx="9038915" cy="3433056"/>
              </a:xfrm>
              <a:prstGeom prst="rect">
                <a:avLst/>
              </a:prstGeom>
              <a:blipFill>
                <a:blip r:embed="rId3"/>
                <a:stretch>
                  <a:fillRect l="-1011" t="-53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0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⋯000111⋯111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8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462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/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The Demon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Suppose  you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 the Demon gives you the following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And now you are screwed. No matter what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you choose,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stays in the language A. (This is also sometimes referred to as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 be pumped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Should we give up then ?  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4626651"/>
              </a:xfrm>
              <a:prstGeom prst="rect">
                <a:avLst/>
              </a:prstGeom>
              <a:blipFill>
                <a:blip r:embed="rId15"/>
                <a:stretch>
                  <a:fillRect l="-1085" t="-395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⋯000000⋯000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Give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 no matter how the Demon chooses the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, by condition (3),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will contain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again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and you win since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693045"/>
              </a:xfrm>
              <a:prstGeom prst="rect">
                <a:avLst/>
              </a:prstGeom>
              <a:blipFill>
                <a:blip r:embed="rId3"/>
                <a:stretch>
                  <a:fillRect l="-1085" t="-1810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9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224658" y="2717049"/>
                <a:ext cx="11725604" cy="345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2000" b="1" dirty="0"/>
              </a:p>
              <a:p>
                <a:pPr/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Demon gives you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Pick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 no matter how the Demon chooses the split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, by condition (3),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will contain at most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You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. The string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many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which is strictly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Further, by condition (2),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 and hence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is strictly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!</a:t>
                </a: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8" y="2717049"/>
                <a:ext cx="11725604" cy="3454664"/>
              </a:xfrm>
              <a:prstGeom prst="rect">
                <a:avLst/>
              </a:prstGeom>
              <a:blipFill>
                <a:blip r:embed="rId3"/>
                <a:stretch>
                  <a:fillRect l="-832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21A19B5-02C2-033B-4061-12C78FB9770B}"/>
              </a:ext>
            </a:extLst>
          </p:cNvPr>
          <p:cNvGrpSpPr/>
          <p:nvPr/>
        </p:nvGrpSpPr>
        <p:grpSpPr>
          <a:xfrm>
            <a:off x="8149577" y="3436657"/>
            <a:ext cx="2161380" cy="542558"/>
            <a:chOff x="9862763" y="4051512"/>
            <a:chExt cx="2161380" cy="54255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5A1872-D332-902F-3689-8AAAA5E805D3}"/>
                </a:ext>
              </a:extLst>
            </p:cNvPr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8D6EB41-EA0D-4C61-1394-BDCCE352533E}"/>
                    </a:ext>
                  </a:extLst>
                </p:cNvPr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FE63A-9060-2457-33A2-77EDFB71F7AC}"/>
                </a:ext>
              </a:extLst>
            </p:cNvPr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0D78E4-3D48-839F-0627-679A28B60802}"/>
                </a:ext>
              </a:extLst>
            </p:cNvPr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1FC336-5DC3-671F-7112-B732BE6C4458}"/>
                </a:ext>
              </a:extLst>
            </p:cNvPr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50A46-2B43-F268-F885-C101F2A06B28}"/>
                </a:ext>
              </a:extLst>
            </p:cNvPr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AA57DCB-4B1D-16EA-57C5-DC81833DDEE6}"/>
                      </a:ext>
                    </a:extLst>
                  </p:cNvPr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4D61812-CAE1-757A-8457-488C8E187618}"/>
                      </a:ext>
                    </a:extLst>
                  </p:cNvPr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959F435-B760-6A48-561B-5996C81CD5B1}"/>
                      </a:ext>
                    </a:extLst>
                  </p:cNvPr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FA59B0-DDDD-C351-5579-E58E91438F02}"/>
              </a:ext>
            </a:extLst>
          </p:cNvPr>
          <p:cNvGrpSpPr/>
          <p:nvPr/>
        </p:nvGrpSpPr>
        <p:grpSpPr>
          <a:xfrm>
            <a:off x="7500357" y="3101365"/>
            <a:ext cx="2909176" cy="400110"/>
            <a:chOff x="9213543" y="3716220"/>
            <a:chExt cx="290917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EE241E9-4DC8-5EB0-EF40-172E3BB08151}"/>
                    </a:ext>
                  </a:extLst>
                </p:cNvPr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9EBFD95-7E5B-9D2C-210C-96252A238D0E}"/>
                    </a:ext>
                  </a:extLst>
                </p:cNvPr>
                <p:cNvSpPr/>
                <p:nvPr/>
              </p:nvSpPr>
              <p:spPr>
                <a:xfrm>
                  <a:off x="9781117" y="3731609"/>
                  <a:ext cx="2341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𝑎𝑎𝑎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𝑎𝑎𝑎𝑎𝑎𝑎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𝑎𝑎𝑎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9EBFD95-7E5B-9D2C-210C-96252A238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4160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23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22274</TotalTime>
  <Words>1427</Words>
  <Application>Microsoft Office PowerPoint</Application>
  <PresentationFormat>Widescreen</PresentationFormat>
  <Paragraphs>193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288</cp:revision>
  <dcterms:created xsi:type="dcterms:W3CDTF">2020-08-09T18:24:17Z</dcterms:created>
  <dcterms:modified xsi:type="dcterms:W3CDTF">2023-02-03T06:20:34Z</dcterms:modified>
</cp:coreProperties>
</file>