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5" r:id="rId2"/>
    <p:sldId id="336" r:id="rId3"/>
    <p:sldId id="337" r:id="rId4"/>
    <p:sldId id="339" r:id="rId5"/>
    <p:sldId id="3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423" autoAdjust="0"/>
    <p:restoredTop sz="95501" autoAdjust="0"/>
  </p:normalViewPr>
  <p:slideViewPr>
    <p:cSldViewPr snapToGrid="0">
      <p:cViewPr varScale="1">
        <p:scale>
          <a:sx n="87" d="100"/>
          <a:sy n="87" d="100"/>
        </p:scale>
        <p:origin x="42" y="13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Machines (TMs)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7292" y="2568785"/>
            <a:ext cx="68869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 can read and write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Head is two way (can move left or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Tape is infinite (to the right)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Infinitely many blanks “</a:t>
            </a:r>
            <a:r>
              <a:rPr lang="en-US" sz="2800" baseline="30000" dirty="0"/>
              <a:t>˽</a:t>
            </a:r>
            <a:r>
              <a:rPr lang="en-US" sz="2000" dirty="0"/>
              <a:t>“ follow input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en-US" sz="2000" dirty="0"/>
              <a:t>Can accept or reject any time (not only at end of input)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8379" y="965339"/>
            <a:ext cx="4676017" cy="1345993"/>
            <a:chOff x="629329" y="739221"/>
            <a:chExt cx="4676017" cy="1345993"/>
          </a:xfrm>
        </p:grpSpPr>
        <p:sp>
          <p:nvSpPr>
            <p:cNvPr id="4" name="PDA box"/>
            <p:cNvSpPr/>
            <p:nvPr/>
          </p:nvSpPr>
          <p:spPr>
            <a:xfrm>
              <a:off x="629329" y="1191457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inite Control"/>
            <p:cNvSpPr/>
            <p:nvPr/>
          </p:nvSpPr>
          <p:spPr>
            <a:xfrm>
              <a:off x="919627" y="1297779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85017" y="1190466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1345" y="108105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. . .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3998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721345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1571306" y="850600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77457" y="1467504"/>
              <a:ext cx="221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read/write input tape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77457" y="739221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sp>
          <p:nvSpPr>
            <p:cNvPr id="93" name="Freeform 92"/>
            <p:cNvSpPr/>
            <p:nvPr/>
          </p:nvSpPr>
          <p:spPr>
            <a:xfrm rot="16200000">
              <a:off x="5100087" y="13008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9974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14626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7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4063" y="1452936"/>
                <a:ext cx="7619565" cy="358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 dirty="0"/>
                  <a:t>TM recognizing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Scan right until  </a:t>
                </a:r>
                <a:r>
                  <a:rPr lang="en-US" sz="2800" baseline="30000" dirty="0">
                    <a:solidFill>
                      <a:prstClr val="white"/>
                    </a:solidFill>
                  </a:rPr>
                  <a:t>˽</a:t>
                </a:r>
                <a:r>
                  <a:rPr lang="en-US" sz="2000" b="0" dirty="0"/>
                  <a:t>  while checking if input is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, </a:t>
                </a:r>
                <a:r>
                  <a:rPr lang="en-US" sz="2000" b="0" i="1" dirty="0"/>
                  <a:t>reject</a:t>
                </a:r>
                <a:r>
                  <a:rPr lang="en-US" sz="2000" b="0" dirty="0"/>
                  <a:t> if not.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Scan left, crossing off single b and a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 dirty="0"/>
                  <a:t>If the last one of each symbol, </a:t>
                </a:r>
                <a:r>
                  <a:rPr lang="en-US" sz="2000" b="0" i="1" dirty="0"/>
                  <a:t>accept</a:t>
                </a:r>
                <a:r>
                  <a:rPr lang="en-US" sz="2000" b="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last one of some symbol but not others,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Scan right, crossing off single a and b.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last one of each symbol,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last one of some symbol but not others,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both symbols remain, repeat from (2).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3" y="1452936"/>
                <a:ext cx="7619565" cy="3586944"/>
              </a:xfrm>
              <a:prstGeom prst="rect">
                <a:avLst/>
              </a:prstGeom>
              <a:blipFill>
                <a:blip r:embed="rId3"/>
                <a:stretch>
                  <a:fillRect l="-1280" t="-509" b="-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/>
        </p:nvSpPr>
        <p:spPr>
          <a:xfrm>
            <a:off x="7827835" y="225315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787461" y="2891016"/>
            <a:ext cx="969800" cy="731046"/>
            <a:chOff x="6510950" y="2719566"/>
            <a:chExt cx="969800" cy="731046"/>
          </a:xfrm>
        </p:grpSpPr>
        <p:sp>
          <p:nvSpPr>
            <p:cNvPr id="4" name="PDA box"/>
            <p:cNvSpPr/>
            <p:nvPr/>
          </p:nvSpPr>
          <p:spPr>
            <a:xfrm>
              <a:off x="6510950" y="2719566"/>
              <a:ext cx="969800" cy="731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inite Control"/>
            <p:cNvSpPr/>
            <p:nvPr/>
          </p:nvSpPr>
          <p:spPr>
            <a:xfrm>
              <a:off x="6558795" y="2761923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Finite</a:t>
              </a:r>
              <a:br>
                <a:rPr lang="en-US" dirty="0"/>
              </a:br>
              <a:r>
                <a:rPr lang="en-US" dirty="0"/>
                <a:t>control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7224600" y="255557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936010" y="2541886"/>
            <a:ext cx="115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tape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8311" y="2797921"/>
            <a:ext cx="3789128" cy="795218"/>
            <a:chOff x="8138311" y="2797921"/>
            <a:chExt cx="3789128" cy="795218"/>
          </a:xfrm>
        </p:grpSpPr>
        <p:sp>
          <p:nvSpPr>
            <p:cNvPr id="5" name="Rectangle 4"/>
            <p:cNvSpPr/>
            <p:nvPr/>
          </p:nvSpPr>
          <p:spPr>
            <a:xfrm>
              <a:off x="8138311" y="2895441"/>
              <a:ext cx="3789128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450282" y="28954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774804" y="28954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99326" y="28954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423848" y="28954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748370" y="28954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155008" y="2844088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74328" y="284408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92029" y="2846467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13883" y="286168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430960" y="286533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0053170" y="28954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374639" y="28954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 rot="16200000">
              <a:off x="11713845" y="2999826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09335" y="2847338"/>
              <a:ext cx="277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0698489" y="289101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017576" y="290053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0065114" y="2854475"/>
              <a:ext cx="29367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˽</a:t>
              </a:r>
            </a:p>
            <a:p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81831" y="285447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751149" y="2865339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1336664" y="2897820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1032883" y="2797921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358041" y="2797921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1669651" y="289441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72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Turing Machine</a:t>
                </a:r>
                <a:r>
                  <a:rPr lang="en-US" sz="2400" dirty="0"/>
                  <a:t> (TM) is a 7-tuple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rej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tape alphabet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{L, R}     (L = Left,  R = Right)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/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R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1013827"/>
                <a:ext cx="8494081" cy="2000548"/>
              </a:xfrm>
              <a:prstGeom prst="rect">
                <a:avLst/>
              </a:prstGeom>
              <a:blipFill>
                <a:blip r:embed="rId3"/>
                <a:stretch>
                  <a:fillRect l="-1076" t="-2439" b="-4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989" y="3484899"/>
                <a:ext cx="540386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halt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or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)</a:t>
                </a:r>
                <a:br>
                  <a:rPr lang="en-US" sz="2000" b="0" dirty="0"/>
                </a:br>
                <a:r>
                  <a:rPr lang="en-US" sz="2000" b="0" dirty="0"/>
                  <a:t>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may run forever (“loop”).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has 3 possible outcomes for each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Accept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/>
                  <a:t> 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/>
                  <a:t>Reject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by looping  (running forever)</a:t>
                </a:r>
                <a:endParaRPr lang="en-US" sz="2000" b="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89" y="3484899"/>
                <a:ext cx="5403863" cy="2400657"/>
              </a:xfrm>
              <a:prstGeom prst="rect">
                <a:avLst/>
              </a:prstGeom>
              <a:blipFill>
                <a:blip r:embed="rId4"/>
                <a:stretch>
                  <a:fillRect l="-1240" t="-1527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65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Recognizers and Deciders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90650" y="1119386"/>
                <a:ext cx="9309942" cy="4124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be a TM.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accepts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i="1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Say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recognizes</a:t>
                </a:r>
                <a:r>
                  <a:rPr lang="en-US" sz="2400" b="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i="1" dirty="0"/>
                  <a:t> </a:t>
                </a:r>
                <a:r>
                  <a:rPr lang="en-US" sz="2400" b="0" dirty="0"/>
                  <a:t>if</a:t>
                </a:r>
                <a:r>
                  <a:rPr lang="en-US" sz="2400" b="0" i="1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 </a:t>
                </a:r>
                <a:r>
                  <a:rPr lang="en-US" sz="24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Turing-recognizable (recursively enumerable)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</a:t>
                </a:r>
                <a:r>
                  <a:rPr lang="en-US" sz="2400" b="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decider</a:t>
                </a: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halts on all inputs.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dirty="0"/>
                  <a:t>Say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decides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en-US" sz="2400" dirty="0"/>
                  <a:t>if</a:t>
                </a:r>
                <a:r>
                  <a:rPr lang="en-US" sz="2400" i="1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is a decider.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Turing-decidable (recursive)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for some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TM decider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0" y="1119386"/>
                <a:ext cx="9309942" cy="4124206"/>
              </a:xfrm>
              <a:prstGeom prst="rect">
                <a:avLst/>
              </a:prstGeom>
              <a:blipFill>
                <a:blip r:embed="rId3"/>
                <a:stretch>
                  <a:fillRect l="-982" t="-1183" b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867775" y="2609850"/>
            <a:ext cx="3148146" cy="3941980"/>
            <a:chOff x="8867775" y="2609850"/>
            <a:chExt cx="3148146" cy="3941980"/>
          </a:xfrm>
        </p:grpSpPr>
        <p:sp>
          <p:nvSpPr>
            <p:cNvPr id="4" name="Oval 3"/>
            <p:cNvSpPr/>
            <p:nvPr/>
          </p:nvSpPr>
          <p:spPr>
            <a:xfrm>
              <a:off x="8867775" y="2609850"/>
              <a:ext cx="3148146" cy="3941980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0592" y="2842934"/>
              <a:ext cx="154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T-recognizable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84547" y="3790949"/>
            <a:ext cx="2514601" cy="2635329"/>
            <a:chOff x="9184547" y="3790949"/>
            <a:chExt cx="2514601" cy="2635329"/>
          </a:xfrm>
        </p:grpSpPr>
        <p:sp>
          <p:nvSpPr>
            <p:cNvPr id="8" name="Oval 7"/>
            <p:cNvSpPr/>
            <p:nvPr/>
          </p:nvSpPr>
          <p:spPr>
            <a:xfrm>
              <a:off x="9184547" y="3790949"/>
              <a:ext cx="2514601" cy="263532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15331" y="4024033"/>
              <a:ext cx="1277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T-decidable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82725" y="4626449"/>
            <a:ext cx="2143125" cy="1683485"/>
            <a:chOff x="9382725" y="4626449"/>
            <a:chExt cx="2143125" cy="1683485"/>
          </a:xfrm>
        </p:grpSpPr>
        <p:sp>
          <p:nvSpPr>
            <p:cNvPr id="10" name="Oval 9"/>
            <p:cNvSpPr/>
            <p:nvPr/>
          </p:nvSpPr>
          <p:spPr>
            <a:xfrm>
              <a:off x="9382725" y="4626449"/>
              <a:ext cx="2143125" cy="168348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41123" y="4751149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CFLs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29775" y="5327709"/>
            <a:ext cx="1620472" cy="900469"/>
            <a:chOff x="9629775" y="5327709"/>
            <a:chExt cx="1620472" cy="900469"/>
          </a:xfrm>
        </p:grpSpPr>
        <p:sp>
          <p:nvSpPr>
            <p:cNvPr id="12" name="Oval 11"/>
            <p:cNvSpPr/>
            <p:nvPr/>
          </p:nvSpPr>
          <p:spPr>
            <a:xfrm>
              <a:off x="9629775" y="5327709"/>
              <a:ext cx="1620472" cy="900469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4157" y="5567278"/>
              <a:ext cx="851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regular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1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29805</TotalTime>
  <Words>457</Words>
  <Application>Microsoft Office PowerPoint</Application>
  <PresentationFormat>Widescreen</PresentationFormat>
  <Paragraphs>70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455</cp:revision>
  <dcterms:created xsi:type="dcterms:W3CDTF">2020-08-09T18:24:17Z</dcterms:created>
  <dcterms:modified xsi:type="dcterms:W3CDTF">2023-02-16T17:17:27Z</dcterms:modified>
</cp:coreProperties>
</file>