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9" r:id="rId2"/>
    <p:sldId id="306" r:id="rId3"/>
    <p:sldId id="327" r:id="rId4"/>
    <p:sldId id="344" r:id="rId5"/>
    <p:sldId id="346" r:id="rId6"/>
    <p:sldId id="351" r:id="rId7"/>
    <p:sldId id="354" r:id="rId8"/>
    <p:sldId id="347" r:id="rId9"/>
    <p:sldId id="348" r:id="rId10"/>
    <p:sldId id="345" r:id="rId11"/>
    <p:sldId id="353" r:id="rId12"/>
    <p:sldId id="350" r:id="rId13"/>
    <p:sldId id="352" r:id="rId14"/>
  </p:sldIdLst>
  <p:sldSz cx="12192000" cy="6858000"/>
  <p:notesSz cx="6858000" cy="9144000"/>
  <p:embeddedFontLst>
    <p:embeddedFont>
      <p:font typeface="Cambria Math" panose="02040503050406030204" pitchFamily="18" charset="0"/>
      <p:regular r:id="rId16"/>
    </p:embeddedFont>
    <p:embeddedFont>
      <p:font typeface="Calibri Light" panose="020F0302020204030204" pitchFamily="34" charset="0"/>
      <p:regular r:id="rId17"/>
      <p: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5" autoAdjust="0"/>
    <p:restoredTop sz="95501" autoAdjust="0"/>
  </p:normalViewPr>
  <p:slideViewPr>
    <p:cSldViewPr snapToGrid="0">
      <p:cViewPr varScale="1">
        <p:scale>
          <a:sx n="102" d="100"/>
          <a:sy n="102" d="100"/>
        </p:scale>
        <p:origin x="126" y="204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12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4BE19-BB89-43A8-85E8-06B3C9EBBF22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6D66E-EB54-4813-B230-A061E63C4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66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1C0B7A4C-3BCC-47AF-A61C-BDFA6349F915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71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51F9D9B6-388F-46DD-ABDA-A7B4B601A438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57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18F03FA3-FB48-4CAB-B023-5A5212080ACA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76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B2F8AD88-71C4-483F-9489-A77DCD0A7DD5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21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A471E288-CA66-4F43-BF5C-1C3258172549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71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E3CFEDD7-5FC3-4365-A4DF-456EC44DDA14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44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14355720-0F56-4B57-B62A-4BFE7E75B08F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52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48F6F587-F12D-4EC5-9CC1-EE5344326CCE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25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453E212C-689C-4F63-9AC7-6A14263B7377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9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6BD73EBB-6C4B-4B32-9525-F29A6FA84D4A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31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3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11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911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5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754" y="0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18.404/6.840</a:t>
            </a:r>
            <a:r>
              <a:rPr lang="en-US" sz="4000" baseline="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Lecture 6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618" y="1363579"/>
            <a:ext cx="667558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Last time:  </a:t>
            </a:r>
            <a:r>
              <a:rPr lang="en-US" sz="2400" baseline="0" dirty="0" smtClean="0"/>
              <a:t/>
            </a:r>
            <a:br>
              <a:rPr lang="en-US" sz="2400" baseline="0" dirty="0" smtClean="0"/>
            </a:br>
            <a:r>
              <a:rPr lang="en-US" sz="2000" dirty="0"/>
              <a:t>- Proving languages not Context Free</a:t>
            </a:r>
          </a:p>
          <a:p>
            <a:r>
              <a:rPr lang="en-US" sz="2000" dirty="0"/>
              <a:t>- Turing machines</a:t>
            </a:r>
          </a:p>
          <a:p>
            <a:r>
              <a:rPr lang="en-US" sz="2000" dirty="0"/>
              <a:t>- Recognizers </a:t>
            </a:r>
            <a:r>
              <a:rPr lang="en-US" sz="2000" dirty="0" smtClean="0"/>
              <a:t>and </a:t>
            </a:r>
            <a:r>
              <a:rPr lang="en-US" sz="2000" dirty="0"/>
              <a:t>deciders</a:t>
            </a:r>
          </a:p>
          <a:p>
            <a:r>
              <a:rPr lang="en-US" sz="2000" dirty="0"/>
              <a:t>- T-recognizable and T-decidable languages</a:t>
            </a: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Today</a:t>
            </a: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: 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(Sipser 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§3.2 </a:t>
            </a:r>
            <a:r>
              <a:rPr lang="en-US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– </a:t>
            </a:r>
            <a:r>
              <a:rPr lang="en-US" sz="200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§3.3) </a:t>
            </a: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/>
            </a:r>
            <a:b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- Equivalence of variants of the Turing machine model</a:t>
            </a:r>
          </a:p>
          <a:p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a.  Multi-tape TMs</a:t>
            </a:r>
          </a:p>
          <a:p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b.  Nondeterministic TMs</a:t>
            </a:r>
          </a:p>
          <a:p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c.  Enumerators</a:t>
            </a:r>
          </a:p>
          <a:p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- Church-Turing Thesis</a:t>
            </a:r>
          </a:p>
          <a:p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- Notation for encodings and TMs</a:t>
            </a:r>
          </a:p>
        </p:txBody>
      </p:sp>
    </p:spTree>
    <p:extLst>
      <p:ext uri="{BB962C8B-B14F-4D97-AF65-F5344CB8AC3E}">
        <p14:creationId xmlns:p14="http://schemas.microsoft.com/office/powerpoint/2010/main" val="226390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Notation for encodings and TMs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332656" y="1130403"/>
                <a:ext cx="8691224" cy="4601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 smtClean="0"/>
                  <a:t>Notation for encoding objects into strings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 smtClean="0"/>
                  <a:t>-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2000" dirty="0" smtClean="0"/>
                  <a:t> is some object (e.g., polynomial, automaton, graph, etc.), </a:t>
                </a:r>
                <a:br>
                  <a:rPr lang="en-US" sz="2000" dirty="0" smtClean="0"/>
                </a:br>
                <a:r>
                  <a:rPr lang="en-US" sz="2000" dirty="0" smtClean="0"/>
                  <a:t>we write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000" dirty="0" smtClean="0"/>
                  <a:t> to be an encoding of that object into a string. 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 smtClean="0"/>
                  <a:t>-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 smtClean="0"/>
                  <a:t> is a list of objects then we write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〈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000" dirty="0" smtClean="0"/>
                  <a:t> </a:t>
                </a:r>
                <a:br>
                  <a:rPr lang="en-US" sz="2000" dirty="0" smtClean="0"/>
                </a:br>
                <a:r>
                  <a:rPr lang="en-US" sz="2000" dirty="0" smtClean="0"/>
                  <a:t>to be an encoding of them together into a single string. </a:t>
                </a:r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400" b="1" dirty="0" smtClean="0"/>
                  <a:t>Notation for writing Turing machines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 smtClean="0"/>
                  <a:t>We will use high-level English descriptions of algorithms when we describe TMs, knowing that we could (in principle) convert those descriptions into states, transition function, etc.  Our notation for writing a TM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 smtClean="0"/>
                  <a:t> is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 smtClean="0"/>
                  <a:t> “On input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2000" dirty="0" smtClean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[English description of the algorithm]”</a:t>
                </a: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56" y="1130403"/>
                <a:ext cx="8691224" cy="4601260"/>
              </a:xfrm>
              <a:prstGeom prst="rect">
                <a:avLst/>
              </a:prstGeom>
              <a:blipFill>
                <a:blip r:embed="rId3"/>
                <a:stretch>
                  <a:fillRect l="-1123" t="-1060" b="-1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693704" y="3531731"/>
                <a:ext cx="5904196" cy="169277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C000"/>
                    </a:solidFill>
                  </a:rPr>
                  <a:t>Check-in 6.3</a:t>
                </a:r>
              </a:p>
              <a:p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 smtClean="0"/>
                  <a:t> are strings, would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sz="2000" dirty="0" smtClean="0"/>
                  <a:t> be a good choice </a:t>
                </a:r>
                <a:br>
                  <a:rPr lang="en-US" sz="2000" dirty="0" smtClean="0"/>
                </a:br>
                <a:r>
                  <a:rPr lang="en-US" sz="2000" dirty="0" smtClean="0"/>
                  <a:t>for their encoding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000" dirty="0" smtClean="0"/>
                  <a:t> into a single string?</a:t>
                </a:r>
              </a:p>
              <a:p>
                <a:pPr marL="457200" indent="-457200">
                  <a:buAutoNum type="alphaLcParenR"/>
                </a:pPr>
                <a:r>
                  <a:rPr lang="en-US" sz="2000" dirty="0" smtClean="0"/>
                  <a:t>Yes.</a:t>
                </a:r>
              </a:p>
              <a:p>
                <a:pPr marL="457200" indent="-457200">
                  <a:buAutoNum type="alphaLcParenR"/>
                </a:pPr>
                <a:r>
                  <a:rPr lang="en-US" sz="2000" dirty="0" smtClean="0"/>
                  <a:t>No. </a:t>
                </a: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704" y="3531731"/>
                <a:ext cx="5904196" cy="1692771"/>
              </a:xfrm>
              <a:prstGeom prst="rect">
                <a:avLst/>
              </a:prstGeom>
              <a:blipFill>
                <a:blip r:embed="rId4"/>
                <a:stretch>
                  <a:fillRect l="-1335" t="-1761" b="-4577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>
            <a:off x="10821256" y="6194554"/>
            <a:ext cx="1205779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FFC000"/>
                </a:solidFill>
              </a:rPr>
              <a:t>Check-in 6.3</a:t>
            </a:r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uiExpand="1" build="allAtOnce"/>
      <p:bldP spid="26" grpId="0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TM – example revisited 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73163" y="1452936"/>
                <a:ext cx="7619565" cy="3248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i="0" dirty="0" smtClean="0"/>
                  <a:t>TM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i="0" dirty="0" smtClean="0"/>
                  <a:t> recognizing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400" dirty="0"/>
                              <m:t>a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400" dirty="0"/>
                              <m:t>b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400" dirty="0"/>
                              <m:t>c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e>
                    </m:d>
                  </m:oMath>
                </a14:m>
                <a:endParaRPr lang="en-US" sz="2400" dirty="0" smtClean="0"/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 smtClean="0"/>
                  <a:t> “On input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2400" dirty="0" smtClean="0"/>
              </a:p>
              <a:p>
                <a:r>
                  <a:rPr lang="en-US" sz="2400" dirty="0"/>
                  <a:t> </a:t>
                </a:r>
                <a:r>
                  <a:rPr lang="en-US" sz="2400" dirty="0" smtClean="0"/>
                  <a:t>         1.  Check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dirty="0"/>
                          <m:t>a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dirty="0"/>
                          <m:t>b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dirty="0"/>
                          <m:t>c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 smtClean="0"/>
                  <a:t>,  </a:t>
                </a:r>
                <a:r>
                  <a:rPr lang="en-US" sz="2400" i="1" dirty="0" smtClean="0"/>
                  <a:t>reject</a:t>
                </a:r>
                <a:r>
                  <a:rPr lang="en-US" sz="2400" dirty="0" smtClean="0"/>
                  <a:t> if not.</a:t>
                </a:r>
              </a:p>
              <a:p>
                <a:r>
                  <a:rPr lang="en-US" sz="2400" dirty="0" smtClean="0"/>
                  <a:t>          2.  Count the number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a</m:t>
                    </m:r>
                  </m:oMath>
                </a14:m>
                <a:r>
                  <a:rPr lang="en-US" sz="2400" dirty="0" smtClean="0"/>
                  <a:t>’s, b’s, and c’s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 smtClean="0"/>
                  <a:t>.</a:t>
                </a:r>
              </a:p>
              <a:p>
                <a:r>
                  <a:rPr lang="en-US" sz="2400" dirty="0"/>
                  <a:t> </a:t>
                </a:r>
                <a:r>
                  <a:rPr lang="en-US" sz="2400" dirty="0" smtClean="0"/>
                  <a:t>         3.  </a:t>
                </a:r>
                <a:r>
                  <a:rPr lang="en-US" sz="2400" i="1" dirty="0" smtClean="0"/>
                  <a:t>Accept</a:t>
                </a:r>
                <a:r>
                  <a:rPr lang="en-US" sz="2400" dirty="0" smtClean="0"/>
                  <a:t> if all counts are equal; </a:t>
                </a:r>
                <a:r>
                  <a:rPr lang="en-US" sz="2400" i="1" dirty="0" smtClean="0"/>
                  <a:t>reject</a:t>
                </a:r>
                <a:r>
                  <a:rPr lang="en-US" sz="2400" dirty="0" smtClean="0"/>
                  <a:t> if not.”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High-level description is ok.  </a:t>
                </a:r>
              </a:p>
              <a:p>
                <a:r>
                  <a:rPr lang="en-US" sz="2400" dirty="0" smtClean="0"/>
                  <a:t>You do not need to manage tapes, states, etc… 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63" y="1452936"/>
                <a:ext cx="7619565" cy="3248390"/>
              </a:xfrm>
              <a:prstGeom prst="rect">
                <a:avLst/>
              </a:prstGeom>
              <a:blipFill>
                <a:blip r:embed="rId3"/>
                <a:stretch>
                  <a:fillRect l="-1200" t="-563" b="-3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24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Problem Set 2 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206196" y="1130403"/>
                <a:ext cx="730039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dirty="0" smtClean="0"/>
                  <a:t>#5)  Show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 smtClean="0"/>
                  <a:t> is T-recognizable  iff  there is a decidable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 smtClean="0"/>
                  <a:t> where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0" dirty="0" smtClean="0"/>
                  <a:t>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 </m:t>
                    </m:r>
                    <m:d>
                      <m:dPr>
                        <m:begChr m:val="〈"/>
                        <m:endChr m:val="〉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r>
                  <a:rPr lang="en-US" sz="2000" dirty="0" smtClean="0"/>
                  <a:t>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 smtClean="0"/>
                  <a:t> </a:t>
                </a:r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000" dirty="0" smtClean="0"/>
                  <a:t> is an encoding of the pair of strings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 smtClean="0"/>
                  <a:t> into a single string. 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 smtClean="0"/>
                  <a:t>Think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 smtClean="0"/>
                  <a:t> as a collection of pairs of strings.</a:t>
                </a: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196" y="1130403"/>
                <a:ext cx="7300390" cy="1938992"/>
              </a:xfrm>
              <a:prstGeom prst="rect">
                <a:avLst/>
              </a:prstGeom>
              <a:blipFill>
                <a:blip r:embed="rId3"/>
                <a:stretch>
                  <a:fillRect l="-919" t="-1567" r="-2089" b="-4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>
            <a:off x="707376" y="3749948"/>
            <a:ext cx="4991675" cy="2197343"/>
            <a:chOff x="707376" y="3749948"/>
            <a:chExt cx="4991675" cy="2197343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488558" y="3753293"/>
              <a:ext cx="0" cy="207334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244009" y="5613991"/>
              <a:ext cx="4455042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4962887" y="5577959"/>
                  <a:ext cx="7361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dirty="0" smtClean="0"/>
                    <a:t>-axis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2887" y="5577959"/>
                  <a:ext cx="736164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8197" r="-74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707376" y="3749948"/>
                  <a:ext cx="73956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dirty="0" smtClean="0"/>
                    <a:t>-axis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376" y="3749948"/>
                  <a:ext cx="739561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8197" r="-826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303166" y="4157027"/>
                <a:ext cx="64472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166" y="4157027"/>
                <a:ext cx="644727" cy="307777"/>
              </a:xfrm>
              <a:prstGeom prst="rect">
                <a:avLst/>
              </a:prstGeom>
              <a:blipFill>
                <a:blip r:embed="rId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3265752" y="4406108"/>
            <a:ext cx="73024" cy="73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/>
          <p:cNvGrpSpPr/>
          <p:nvPr/>
        </p:nvGrpSpPr>
        <p:grpSpPr>
          <a:xfrm>
            <a:off x="2634446" y="3565282"/>
            <a:ext cx="2051706" cy="1357552"/>
            <a:chOff x="2634446" y="3565282"/>
            <a:chExt cx="2051706" cy="1357552"/>
          </a:xfrm>
        </p:grpSpPr>
        <p:sp>
          <p:nvSpPr>
            <p:cNvPr id="12" name="Freeform 11"/>
            <p:cNvSpPr/>
            <p:nvPr/>
          </p:nvSpPr>
          <p:spPr>
            <a:xfrm>
              <a:off x="2634446" y="3812266"/>
              <a:ext cx="2051706" cy="1110568"/>
            </a:xfrm>
            <a:custGeom>
              <a:avLst/>
              <a:gdLst>
                <a:gd name="connsiteX0" fmla="*/ 549326 w 2054128"/>
                <a:gd name="connsiteY0" fmla="*/ 44450 h 1119183"/>
                <a:gd name="connsiteX1" fmla="*/ 79426 w 2054128"/>
                <a:gd name="connsiteY1" fmla="*/ 374650 h 1119183"/>
                <a:gd name="connsiteX2" fmla="*/ 60376 w 2054128"/>
                <a:gd name="connsiteY2" fmla="*/ 933450 h 1119183"/>
                <a:gd name="connsiteX3" fmla="*/ 682676 w 2054128"/>
                <a:gd name="connsiteY3" fmla="*/ 1104900 h 1119183"/>
                <a:gd name="connsiteX4" fmla="*/ 1476426 w 2054128"/>
                <a:gd name="connsiteY4" fmla="*/ 1054100 h 1119183"/>
                <a:gd name="connsiteX5" fmla="*/ 2041576 w 2054128"/>
                <a:gd name="connsiteY5" fmla="*/ 615950 h 1119183"/>
                <a:gd name="connsiteX6" fmla="*/ 1812976 w 2054128"/>
                <a:gd name="connsiteY6" fmla="*/ 184150 h 1119183"/>
                <a:gd name="connsiteX7" fmla="*/ 1184326 w 2054128"/>
                <a:gd name="connsiteY7" fmla="*/ 152400 h 1119183"/>
                <a:gd name="connsiteX8" fmla="*/ 600126 w 2054128"/>
                <a:gd name="connsiteY8" fmla="*/ 0 h 1119183"/>
                <a:gd name="connsiteX0" fmla="*/ 549326 w 2054128"/>
                <a:gd name="connsiteY0" fmla="*/ 44450 h 1119183"/>
                <a:gd name="connsiteX1" fmla="*/ 79426 w 2054128"/>
                <a:gd name="connsiteY1" fmla="*/ 374650 h 1119183"/>
                <a:gd name="connsiteX2" fmla="*/ 60376 w 2054128"/>
                <a:gd name="connsiteY2" fmla="*/ 933450 h 1119183"/>
                <a:gd name="connsiteX3" fmla="*/ 682676 w 2054128"/>
                <a:gd name="connsiteY3" fmla="*/ 1104900 h 1119183"/>
                <a:gd name="connsiteX4" fmla="*/ 1476426 w 2054128"/>
                <a:gd name="connsiteY4" fmla="*/ 1054100 h 1119183"/>
                <a:gd name="connsiteX5" fmla="*/ 2041576 w 2054128"/>
                <a:gd name="connsiteY5" fmla="*/ 615950 h 1119183"/>
                <a:gd name="connsiteX6" fmla="*/ 1812976 w 2054128"/>
                <a:gd name="connsiteY6" fmla="*/ 184150 h 1119183"/>
                <a:gd name="connsiteX7" fmla="*/ 1184326 w 2054128"/>
                <a:gd name="connsiteY7" fmla="*/ 152400 h 1119183"/>
                <a:gd name="connsiteX8" fmla="*/ 600126 w 2054128"/>
                <a:gd name="connsiteY8" fmla="*/ 0 h 1119183"/>
                <a:gd name="connsiteX9" fmla="*/ 549326 w 2054128"/>
                <a:gd name="connsiteY9" fmla="*/ 44450 h 1119183"/>
                <a:gd name="connsiteX0" fmla="*/ 499279 w 2051706"/>
                <a:gd name="connsiteY0" fmla="*/ 23018 h 1119183"/>
                <a:gd name="connsiteX1" fmla="*/ 77004 w 2051706"/>
                <a:gd name="connsiteY1" fmla="*/ 374650 h 1119183"/>
                <a:gd name="connsiteX2" fmla="*/ 57954 w 2051706"/>
                <a:gd name="connsiteY2" fmla="*/ 933450 h 1119183"/>
                <a:gd name="connsiteX3" fmla="*/ 680254 w 2051706"/>
                <a:gd name="connsiteY3" fmla="*/ 1104900 h 1119183"/>
                <a:gd name="connsiteX4" fmla="*/ 1474004 w 2051706"/>
                <a:gd name="connsiteY4" fmla="*/ 1054100 h 1119183"/>
                <a:gd name="connsiteX5" fmla="*/ 2039154 w 2051706"/>
                <a:gd name="connsiteY5" fmla="*/ 615950 h 1119183"/>
                <a:gd name="connsiteX6" fmla="*/ 1810554 w 2051706"/>
                <a:gd name="connsiteY6" fmla="*/ 184150 h 1119183"/>
                <a:gd name="connsiteX7" fmla="*/ 1181904 w 2051706"/>
                <a:gd name="connsiteY7" fmla="*/ 152400 h 1119183"/>
                <a:gd name="connsiteX8" fmla="*/ 597704 w 2051706"/>
                <a:gd name="connsiteY8" fmla="*/ 0 h 1119183"/>
                <a:gd name="connsiteX9" fmla="*/ 499279 w 2051706"/>
                <a:gd name="connsiteY9" fmla="*/ 23018 h 1119183"/>
                <a:gd name="connsiteX0" fmla="*/ 499279 w 2051706"/>
                <a:gd name="connsiteY0" fmla="*/ 11111 h 1107276"/>
                <a:gd name="connsiteX1" fmla="*/ 77004 w 2051706"/>
                <a:gd name="connsiteY1" fmla="*/ 362743 h 1107276"/>
                <a:gd name="connsiteX2" fmla="*/ 57954 w 2051706"/>
                <a:gd name="connsiteY2" fmla="*/ 921543 h 1107276"/>
                <a:gd name="connsiteX3" fmla="*/ 680254 w 2051706"/>
                <a:gd name="connsiteY3" fmla="*/ 1092993 h 1107276"/>
                <a:gd name="connsiteX4" fmla="*/ 1474004 w 2051706"/>
                <a:gd name="connsiteY4" fmla="*/ 1042193 h 1107276"/>
                <a:gd name="connsiteX5" fmla="*/ 2039154 w 2051706"/>
                <a:gd name="connsiteY5" fmla="*/ 604043 h 1107276"/>
                <a:gd name="connsiteX6" fmla="*/ 1810554 w 2051706"/>
                <a:gd name="connsiteY6" fmla="*/ 172243 h 1107276"/>
                <a:gd name="connsiteX7" fmla="*/ 1181904 w 2051706"/>
                <a:gd name="connsiteY7" fmla="*/ 140493 h 1107276"/>
                <a:gd name="connsiteX8" fmla="*/ 609610 w 2051706"/>
                <a:gd name="connsiteY8" fmla="*/ 0 h 1107276"/>
                <a:gd name="connsiteX9" fmla="*/ 499279 w 2051706"/>
                <a:gd name="connsiteY9" fmla="*/ 11111 h 1107276"/>
                <a:gd name="connsiteX0" fmla="*/ 499279 w 2051706"/>
                <a:gd name="connsiteY0" fmla="*/ 11111 h 1107276"/>
                <a:gd name="connsiteX1" fmla="*/ 77004 w 2051706"/>
                <a:gd name="connsiteY1" fmla="*/ 362743 h 1107276"/>
                <a:gd name="connsiteX2" fmla="*/ 57954 w 2051706"/>
                <a:gd name="connsiteY2" fmla="*/ 921543 h 1107276"/>
                <a:gd name="connsiteX3" fmla="*/ 680254 w 2051706"/>
                <a:gd name="connsiteY3" fmla="*/ 1092993 h 1107276"/>
                <a:gd name="connsiteX4" fmla="*/ 1474004 w 2051706"/>
                <a:gd name="connsiteY4" fmla="*/ 1042193 h 1107276"/>
                <a:gd name="connsiteX5" fmla="*/ 2039154 w 2051706"/>
                <a:gd name="connsiteY5" fmla="*/ 604043 h 1107276"/>
                <a:gd name="connsiteX6" fmla="*/ 1810554 w 2051706"/>
                <a:gd name="connsiteY6" fmla="*/ 172243 h 1107276"/>
                <a:gd name="connsiteX7" fmla="*/ 1181904 w 2051706"/>
                <a:gd name="connsiteY7" fmla="*/ 140493 h 1107276"/>
                <a:gd name="connsiteX8" fmla="*/ 609610 w 2051706"/>
                <a:gd name="connsiteY8" fmla="*/ 0 h 1107276"/>
                <a:gd name="connsiteX9" fmla="*/ 499279 w 2051706"/>
                <a:gd name="connsiteY9" fmla="*/ 11111 h 1107276"/>
                <a:gd name="connsiteX0" fmla="*/ 499279 w 2051706"/>
                <a:gd name="connsiteY0" fmla="*/ 14403 h 1110568"/>
                <a:gd name="connsiteX1" fmla="*/ 77004 w 2051706"/>
                <a:gd name="connsiteY1" fmla="*/ 366035 h 1110568"/>
                <a:gd name="connsiteX2" fmla="*/ 57954 w 2051706"/>
                <a:gd name="connsiteY2" fmla="*/ 924835 h 1110568"/>
                <a:gd name="connsiteX3" fmla="*/ 680254 w 2051706"/>
                <a:gd name="connsiteY3" fmla="*/ 1096285 h 1110568"/>
                <a:gd name="connsiteX4" fmla="*/ 1474004 w 2051706"/>
                <a:gd name="connsiteY4" fmla="*/ 1045485 h 1110568"/>
                <a:gd name="connsiteX5" fmla="*/ 2039154 w 2051706"/>
                <a:gd name="connsiteY5" fmla="*/ 607335 h 1110568"/>
                <a:gd name="connsiteX6" fmla="*/ 1810554 w 2051706"/>
                <a:gd name="connsiteY6" fmla="*/ 175535 h 1110568"/>
                <a:gd name="connsiteX7" fmla="*/ 1181904 w 2051706"/>
                <a:gd name="connsiteY7" fmla="*/ 143785 h 1110568"/>
                <a:gd name="connsiteX8" fmla="*/ 609610 w 2051706"/>
                <a:gd name="connsiteY8" fmla="*/ 3292 h 1110568"/>
                <a:gd name="connsiteX9" fmla="*/ 499279 w 2051706"/>
                <a:gd name="connsiteY9" fmla="*/ 14403 h 1110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51706" h="1110568">
                  <a:moveTo>
                    <a:pt x="499279" y="14403"/>
                  </a:moveTo>
                  <a:cubicBezTo>
                    <a:pt x="305075" y="105419"/>
                    <a:pt x="150558" y="214296"/>
                    <a:pt x="77004" y="366035"/>
                  </a:cubicBezTo>
                  <a:cubicBezTo>
                    <a:pt x="3450" y="517774"/>
                    <a:pt x="-42588" y="803127"/>
                    <a:pt x="57954" y="924835"/>
                  </a:cubicBezTo>
                  <a:cubicBezTo>
                    <a:pt x="158496" y="1046543"/>
                    <a:pt x="444246" y="1076177"/>
                    <a:pt x="680254" y="1096285"/>
                  </a:cubicBezTo>
                  <a:cubicBezTo>
                    <a:pt x="916262" y="1116393"/>
                    <a:pt x="1247521" y="1126977"/>
                    <a:pt x="1474004" y="1045485"/>
                  </a:cubicBezTo>
                  <a:cubicBezTo>
                    <a:pt x="1700487" y="963993"/>
                    <a:pt x="1983062" y="752327"/>
                    <a:pt x="2039154" y="607335"/>
                  </a:cubicBezTo>
                  <a:cubicBezTo>
                    <a:pt x="2095246" y="462343"/>
                    <a:pt x="1953429" y="252793"/>
                    <a:pt x="1810554" y="175535"/>
                  </a:cubicBezTo>
                  <a:cubicBezTo>
                    <a:pt x="1667679" y="98277"/>
                    <a:pt x="1382061" y="172492"/>
                    <a:pt x="1181904" y="143785"/>
                  </a:cubicBezTo>
                  <a:cubicBezTo>
                    <a:pt x="981747" y="115078"/>
                    <a:pt x="729202" y="23665"/>
                    <a:pt x="609610" y="3292"/>
                  </a:cubicBezTo>
                  <a:cubicBezTo>
                    <a:pt x="537114" y="-7291"/>
                    <a:pt x="536056" y="10699"/>
                    <a:pt x="499279" y="14403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2717687" y="3565282"/>
                  <a:ext cx="40459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7687" y="3565282"/>
                  <a:ext cx="40459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Group 66"/>
          <p:cNvGrpSpPr/>
          <p:nvPr/>
        </p:nvGrpSpPr>
        <p:grpSpPr>
          <a:xfrm>
            <a:off x="2634446" y="4345781"/>
            <a:ext cx="2054869" cy="1268210"/>
            <a:chOff x="2634446" y="4345781"/>
            <a:chExt cx="2054869" cy="126821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2634446" y="4479132"/>
              <a:ext cx="0" cy="113485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689315" y="4345781"/>
              <a:ext cx="0" cy="126821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634446" y="5597526"/>
              <a:ext cx="2051706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595843" y="5244660"/>
                <a:ext cx="3855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843" y="5244660"/>
                <a:ext cx="38555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5330969" y="4759188"/>
                <a:ext cx="2360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is a “projection”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969" y="4759188"/>
                <a:ext cx="2360262" cy="369332"/>
              </a:xfrm>
              <a:prstGeom prst="rect">
                <a:avLst/>
              </a:prstGeom>
              <a:blipFill>
                <a:blip r:embed="rId9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 63"/>
          <p:cNvGrpSpPr/>
          <p:nvPr/>
        </p:nvGrpSpPr>
        <p:grpSpPr>
          <a:xfrm>
            <a:off x="3122285" y="4479132"/>
            <a:ext cx="367985" cy="1409300"/>
            <a:chOff x="3122285" y="4479132"/>
            <a:chExt cx="367985" cy="140930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3301778" y="4479132"/>
              <a:ext cx="0" cy="113485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3122285" y="5519100"/>
                  <a:ext cx="3679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2285" y="5519100"/>
                  <a:ext cx="367985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1" name="Straight Arrow Connector 70"/>
          <p:cNvCxnSpPr/>
          <p:nvPr/>
        </p:nvCxnSpPr>
        <p:spPr>
          <a:xfrm flipH="1">
            <a:off x="3378402" y="1045818"/>
            <a:ext cx="262647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656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uiExpand="1" build="allAtOnce"/>
      <p:bldP spid="8" grpId="0"/>
      <p:bldP spid="10" grpId="0" animBg="1"/>
      <p:bldP spid="26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571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 review of today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615" y="1464754"/>
            <a:ext cx="799238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400" b="1" spc="200" dirty="0" smtClean="0">
                <a:solidFill>
                  <a:prstClr val="white"/>
                </a:solidFill>
                <a:latin typeface="Calibri Light" panose="020F0302020204030204"/>
              </a:rPr>
              <a:t>We showed that various TM variants </a:t>
            </a:r>
            <a:br>
              <a:rPr lang="en-US" sz="2400" b="1" spc="200" dirty="0" smtClean="0">
                <a:solidFill>
                  <a:prstClr val="white"/>
                </a:solidFill>
                <a:latin typeface="Calibri Light" panose="020F0302020204030204"/>
              </a:rPr>
            </a:br>
            <a:r>
              <a:rPr lang="en-US" sz="2400" b="1" spc="200" dirty="0" smtClean="0">
                <a:solidFill>
                  <a:prstClr val="white"/>
                </a:solidFill>
                <a:latin typeface="Calibri Light" panose="020F0302020204030204"/>
              </a:rPr>
              <a:t>(multi-tape, nondeterministic, enumerator) </a:t>
            </a:r>
            <a:br>
              <a:rPr lang="en-US" sz="2400" b="1" spc="200" dirty="0" smtClean="0">
                <a:solidFill>
                  <a:prstClr val="white"/>
                </a:solidFill>
                <a:latin typeface="Calibri Light" panose="020F0302020204030204"/>
              </a:rPr>
            </a:br>
            <a:r>
              <a:rPr lang="en-US" sz="2400" b="1" spc="200" dirty="0" smtClean="0">
                <a:solidFill>
                  <a:prstClr val="white"/>
                </a:solidFill>
                <a:latin typeface="Calibri Light" panose="020F0302020204030204"/>
              </a:rPr>
              <a:t>are all equivalent to the single-tape model.</a:t>
            </a:r>
            <a:endParaRPr lang="en-US" sz="2400" b="1" spc="200" dirty="0">
              <a:solidFill>
                <a:prstClr val="white"/>
              </a:solidFill>
              <a:latin typeface="Calibri Light" panose="020F0302020204030204"/>
            </a:endParaRPr>
          </a:p>
          <a:p>
            <a:pPr marL="457200" lvl="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400" b="1" spc="200" dirty="0" smtClean="0">
                <a:solidFill>
                  <a:prstClr val="white"/>
                </a:solidFill>
                <a:latin typeface="Calibri Light" panose="020F0302020204030204"/>
              </a:rPr>
              <a:t>Concluded that all “reasonable” models with unrestricted memory access are equivalent.</a:t>
            </a:r>
          </a:p>
          <a:p>
            <a:pPr marL="457200" lvl="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400" b="1" spc="200" dirty="0" smtClean="0">
                <a:solidFill>
                  <a:prstClr val="white"/>
                </a:solidFill>
                <a:latin typeface="Calibri Light" panose="020F0302020204030204"/>
              </a:rPr>
              <a:t>Discussed the Church-Turing Thesis:</a:t>
            </a:r>
            <a:br>
              <a:rPr lang="en-US" sz="2400" b="1" spc="200" dirty="0" smtClean="0">
                <a:solidFill>
                  <a:prstClr val="white"/>
                </a:solidFill>
                <a:latin typeface="Calibri Light" panose="020F0302020204030204"/>
              </a:rPr>
            </a:br>
            <a:r>
              <a:rPr lang="en-US" sz="2400" b="1" spc="200" dirty="0" smtClean="0">
                <a:solidFill>
                  <a:prstClr val="white"/>
                </a:solidFill>
                <a:latin typeface="Calibri Light" panose="020F0302020204030204"/>
              </a:rPr>
              <a:t>Turing machines are equivalent to “algorithms”.</a:t>
            </a:r>
            <a:endParaRPr lang="en-US" sz="2400" b="1" spc="200" dirty="0"/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400" b="1" spc="200" dirty="0" smtClean="0">
                <a:latin typeface="+mj-lt"/>
              </a:rPr>
              <a:t>Notation for encoding objects and describing TMs.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sz="2400" b="1" spc="200" dirty="0" smtClean="0">
                <a:latin typeface="+mj-lt"/>
              </a:rPr>
              <a:t>Discussed Pset 2 Problem 5. </a:t>
            </a:r>
          </a:p>
        </p:txBody>
      </p:sp>
    </p:spTree>
    <p:extLst>
      <p:ext uri="{BB962C8B-B14F-4D97-AF65-F5344CB8AC3E}">
        <p14:creationId xmlns:p14="http://schemas.microsoft.com/office/powerpoint/2010/main" val="240061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Turing machine model – review 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2226296" y="2747602"/>
            <a:ext cx="914400" cy="91440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648379" y="965339"/>
            <a:ext cx="4676017" cy="1345993"/>
            <a:chOff x="629329" y="739221"/>
            <a:chExt cx="4676017" cy="1345993"/>
          </a:xfrm>
        </p:grpSpPr>
        <p:sp>
          <p:nvSpPr>
            <p:cNvPr id="8" name="PDA box"/>
            <p:cNvSpPr/>
            <p:nvPr/>
          </p:nvSpPr>
          <p:spPr>
            <a:xfrm>
              <a:off x="629329" y="1191457"/>
              <a:ext cx="1430767" cy="8937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inite Control"/>
            <p:cNvSpPr/>
            <p:nvPr/>
          </p:nvSpPr>
          <p:spPr>
            <a:xfrm>
              <a:off x="919627" y="1297779"/>
              <a:ext cx="85016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Finite</a:t>
              </a:r>
              <a:br>
                <a:rPr lang="en-US" dirty="0" smtClean="0"/>
              </a:br>
              <a:r>
                <a:rPr lang="en-US" dirty="0" smtClean="0"/>
                <a:t>control</a:t>
              </a:r>
              <a:endParaRPr lang="en-US" dirty="0"/>
            </a:p>
          </p:txBody>
        </p:sp>
        <p:sp>
          <p:nvSpPr>
            <p:cNvPr id="10" name="Rectangle 4"/>
            <p:cNvSpPr/>
            <p:nvPr/>
          </p:nvSpPr>
          <p:spPr>
            <a:xfrm>
              <a:off x="2485017" y="1190466"/>
              <a:ext cx="2818503" cy="317979"/>
            </a:xfrm>
            <a:custGeom>
              <a:avLst/>
              <a:gdLst>
                <a:gd name="connsiteX0" fmla="*/ 0 w 2742303"/>
                <a:gd name="connsiteY0" fmla="*/ 0 h 317979"/>
                <a:gd name="connsiteX1" fmla="*/ 2742303 w 2742303"/>
                <a:gd name="connsiteY1" fmla="*/ 0 h 317979"/>
                <a:gd name="connsiteX2" fmla="*/ 2742303 w 2742303"/>
                <a:gd name="connsiteY2" fmla="*/ 317979 h 317979"/>
                <a:gd name="connsiteX3" fmla="*/ 0 w 2742303"/>
                <a:gd name="connsiteY3" fmla="*/ 317979 h 317979"/>
                <a:gd name="connsiteX4" fmla="*/ 0 w 2742303"/>
                <a:gd name="connsiteY4" fmla="*/ 0 h 317979"/>
                <a:gd name="connsiteX0" fmla="*/ 2742303 w 2833743"/>
                <a:gd name="connsiteY0" fmla="*/ 317979 h 409419"/>
                <a:gd name="connsiteX1" fmla="*/ 0 w 2833743"/>
                <a:gd name="connsiteY1" fmla="*/ 317979 h 409419"/>
                <a:gd name="connsiteX2" fmla="*/ 0 w 2833743"/>
                <a:gd name="connsiteY2" fmla="*/ 0 h 409419"/>
                <a:gd name="connsiteX3" fmla="*/ 2742303 w 2833743"/>
                <a:gd name="connsiteY3" fmla="*/ 0 h 409419"/>
                <a:gd name="connsiteX4" fmla="*/ 2833743 w 2833743"/>
                <a:gd name="connsiteY4" fmla="*/ 409419 h 409419"/>
                <a:gd name="connsiteX0" fmla="*/ 2742303 w 2742303"/>
                <a:gd name="connsiteY0" fmla="*/ 317979 h 317979"/>
                <a:gd name="connsiteX1" fmla="*/ 0 w 2742303"/>
                <a:gd name="connsiteY1" fmla="*/ 317979 h 317979"/>
                <a:gd name="connsiteX2" fmla="*/ 0 w 2742303"/>
                <a:gd name="connsiteY2" fmla="*/ 0 h 317979"/>
                <a:gd name="connsiteX3" fmla="*/ 2742303 w 2742303"/>
                <a:gd name="connsiteY3" fmla="*/ 0 h 317979"/>
                <a:gd name="connsiteX0" fmla="*/ 2818503 w 2818503"/>
                <a:gd name="connsiteY0" fmla="*/ 317979 h 317979"/>
                <a:gd name="connsiteX1" fmla="*/ 0 w 2818503"/>
                <a:gd name="connsiteY1" fmla="*/ 317979 h 317979"/>
                <a:gd name="connsiteX2" fmla="*/ 0 w 2818503"/>
                <a:gd name="connsiteY2" fmla="*/ 0 h 317979"/>
                <a:gd name="connsiteX3" fmla="*/ 2742303 w 2818503"/>
                <a:gd name="connsiteY3" fmla="*/ 0 h 31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8503" h="317979">
                  <a:moveTo>
                    <a:pt x="2818503" y="317979"/>
                  </a:moveTo>
                  <a:lnTo>
                    <a:pt x="0" y="317979"/>
                  </a:lnTo>
                  <a:lnTo>
                    <a:pt x="0" y="0"/>
                  </a:lnTo>
                  <a:lnTo>
                    <a:pt x="27423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2796988" y="1190466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121510" y="1190466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446032" y="1190466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770554" y="1190466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095076" y="1190466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2501714" y="1139113"/>
              <a:ext cx="2952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821034" y="1139113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138735" y="1141492"/>
              <a:ext cx="2952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456436" y="1143871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774137" y="1146250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21345" y="1081057"/>
              <a:ext cx="4924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. . .</a:t>
              </a:r>
              <a:endParaRPr lang="en-US" sz="2000" dirty="0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399876" y="1190466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721345" y="1190466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reeform 25"/>
            <p:cNvSpPr/>
            <p:nvPr/>
          </p:nvSpPr>
          <p:spPr>
            <a:xfrm>
              <a:off x="1571306" y="850600"/>
              <a:ext cx="1086487" cy="340025"/>
            </a:xfrm>
            <a:custGeom>
              <a:avLst/>
              <a:gdLst>
                <a:gd name="connsiteX0" fmla="*/ 319 w 1086487"/>
                <a:gd name="connsiteY0" fmla="*/ 340025 h 340025"/>
                <a:gd name="connsiteX1" fmla="*/ 152719 w 1086487"/>
                <a:gd name="connsiteY1" fmla="*/ 54275 h 340025"/>
                <a:gd name="connsiteX2" fmla="*/ 933769 w 1086487"/>
                <a:gd name="connsiteY2" fmla="*/ 25700 h 340025"/>
                <a:gd name="connsiteX3" fmla="*/ 1086169 w 1086487"/>
                <a:gd name="connsiteY3" fmla="*/ 340025 h 34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6487" h="340025">
                  <a:moveTo>
                    <a:pt x="319" y="340025"/>
                  </a:moveTo>
                  <a:cubicBezTo>
                    <a:pt x="-1269" y="223343"/>
                    <a:pt x="-2856" y="106662"/>
                    <a:pt x="152719" y="54275"/>
                  </a:cubicBezTo>
                  <a:cubicBezTo>
                    <a:pt x="308294" y="1888"/>
                    <a:pt x="778194" y="-21925"/>
                    <a:pt x="933769" y="25700"/>
                  </a:cubicBezTo>
                  <a:cubicBezTo>
                    <a:pt x="1089344" y="73325"/>
                    <a:pt x="1087756" y="206675"/>
                    <a:pt x="1086169" y="340025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577457" y="1467504"/>
              <a:ext cx="22105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read/write input tape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577457" y="739221"/>
              <a:ext cx="6543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head</a:t>
              </a:r>
              <a:endParaRPr lang="en-US" dirty="0"/>
            </a:p>
          </p:txBody>
        </p:sp>
        <p:sp>
          <p:nvSpPr>
            <p:cNvPr id="29" name="Freeform 28"/>
            <p:cNvSpPr/>
            <p:nvPr/>
          </p:nvSpPr>
          <p:spPr>
            <a:xfrm rot="16200000">
              <a:off x="5100087" y="1300804"/>
              <a:ext cx="320022" cy="90497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" fmla="*/ 0 w 369096"/>
                <a:gd name="connsiteY0" fmla="*/ 76200 h 111918"/>
                <a:gd name="connsiteX1" fmla="*/ 71438 w 369096"/>
                <a:gd name="connsiteY1" fmla="*/ 0 h 111918"/>
                <a:gd name="connsiteX2" fmla="*/ 107156 w 369096"/>
                <a:gd name="connsiteY2" fmla="*/ 78581 h 111918"/>
                <a:gd name="connsiteX3" fmla="*/ 178594 w 369096"/>
                <a:gd name="connsiteY3" fmla="*/ 4762 h 111918"/>
                <a:gd name="connsiteX4" fmla="*/ 219075 w 369096"/>
                <a:gd name="connsiteY4" fmla="*/ 80962 h 111918"/>
                <a:gd name="connsiteX5" fmla="*/ 309563 w 369096"/>
                <a:gd name="connsiteY5" fmla="*/ 14287 h 111918"/>
                <a:gd name="connsiteX6" fmla="*/ 369094 w 369096"/>
                <a:gd name="connsiteY6" fmla="*/ 111918 h 111918"/>
                <a:gd name="connsiteX0" fmla="*/ 0 w 361953"/>
                <a:gd name="connsiteY0" fmla="*/ 76200 h 107155"/>
                <a:gd name="connsiteX1" fmla="*/ 71438 w 361953"/>
                <a:gd name="connsiteY1" fmla="*/ 0 h 107155"/>
                <a:gd name="connsiteX2" fmla="*/ 107156 w 361953"/>
                <a:gd name="connsiteY2" fmla="*/ 78581 h 107155"/>
                <a:gd name="connsiteX3" fmla="*/ 178594 w 361953"/>
                <a:gd name="connsiteY3" fmla="*/ 4762 h 107155"/>
                <a:gd name="connsiteX4" fmla="*/ 219075 w 361953"/>
                <a:gd name="connsiteY4" fmla="*/ 80962 h 107155"/>
                <a:gd name="connsiteX5" fmla="*/ 309563 w 361953"/>
                <a:gd name="connsiteY5" fmla="*/ 14287 h 107155"/>
                <a:gd name="connsiteX6" fmla="*/ 361950 w 361953"/>
                <a:gd name="connsiteY6" fmla="*/ 107155 h 107155"/>
                <a:gd name="connsiteX0" fmla="*/ 0 w 361950"/>
                <a:gd name="connsiteY0" fmla="*/ 76200 h 107155"/>
                <a:gd name="connsiteX1" fmla="*/ 71438 w 361950"/>
                <a:gd name="connsiteY1" fmla="*/ 0 h 107155"/>
                <a:gd name="connsiteX2" fmla="*/ 107156 w 361950"/>
                <a:gd name="connsiteY2" fmla="*/ 78581 h 107155"/>
                <a:gd name="connsiteX3" fmla="*/ 178594 w 361950"/>
                <a:gd name="connsiteY3" fmla="*/ 4762 h 107155"/>
                <a:gd name="connsiteX4" fmla="*/ 219075 w 361950"/>
                <a:gd name="connsiteY4" fmla="*/ 80962 h 107155"/>
                <a:gd name="connsiteX5" fmla="*/ 309563 w 361950"/>
                <a:gd name="connsiteY5" fmla="*/ 14287 h 107155"/>
                <a:gd name="connsiteX6" fmla="*/ 361950 w 361950"/>
                <a:gd name="connsiteY6" fmla="*/ 107155 h 107155"/>
                <a:gd name="connsiteX0" fmla="*/ 0 w 309563"/>
                <a:gd name="connsiteY0" fmla="*/ 76200 h 80962"/>
                <a:gd name="connsiteX1" fmla="*/ 71438 w 309563"/>
                <a:gd name="connsiteY1" fmla="*/ 0 h 80962"/>
                <a:gd name="connsiteX2" fmla="*/ 107156 w 309563"/>
                <a:gd name="connsiteY2" fmla="*/ 78581 h 80962"/>
                <a:gd name="connsiteX3" fmla="*/ 178594 w 309563"/>
                <a:gd name="connsiteY3" fmla="*/ 4762 h 80962"/>
                <a:gd name="connsiteX4" fmla="*/ 219075 w 309563"/>
                <a:gd name="connsiteY4" fmla="*/ 80962 h 80962"/>
                <a:gd name="connsiteX5" fmla="*/ 309563 w 309563"/>
                <a:gd name="connsiteY5" fmla="*/ 14287 h 80962"/>
                <a:gd name="connsiteX0" fmla="*/ 0 w 316992"/>
                <a:gd name="connsiteY0" fmla="*/ 76200 h 80962"/>
                <a:gd name="connsiteX1" fmla="*/ 71438 w 316992"/>
                <a:gd name="connsiteY1" fmla="*/ 0 h 80962"/>
                <a:gd name="connsiteX2" fmla="*/ 107156 w 316992"/>
                <a:gd name="connsiteY2" fmla="*/ 78581 h 80962"/>
                <a:gd name="connsiteX3" fmla="*/ 178594 w 316992"/>
                <a:gd name="connsiteY3" fmla="*/ 4762 h 80962"/>
                <a:gd name="connsiteX4" fmla="*/ 219075 w 316992"/>
                <a:gd name="connsiteY4" fmla="*/ 80962 h 80962"/>
                <a:gd name="connsiteX5" fmla="*/ 309563 w 316992"/>
                <a:gd name="connsiteY5" fmla="*/ 14287 h 80962"/>
                <a:gd name="connsiteX6" fmla="*/ 311946 w 316992"/>
                <a:gd name="connsiteY6" fmla="*/ 21432 h 80962"/>
                <a:gd name="connsiteX0" fmla="*/ 0 w 364333"/>
                <a:gd name="connsiteY0" fmla="*/ 76200 h 80962"/>
                <a:gd name="connsiteX1" fmla="*/ 71438 w 364333"/>
                <a:gd name="connsiteY1" fmla="*/ 0 h 80962"/>
                <a:gd name="connsiteX2" fmla="*/ 107156 w 364333"/>
                <a:gd name="connsiteY2" fmla="*/ 78581 h 80962"/>
                <a:gd name="connsiteX3" fmla="*/ 178594 w 364333"/>
                <a:gd name="connsiteY3" fmla="*/ 4762 h 80962"/>
                <a:gd name="connsiteX4" fmla="*/ 219075 w 364333"/>
                <a:gd name="connsiteY4" fmla="*/ 80962 h 80962"/>
                <a:gd name="connsiteX5" fmla="*/ 309563 w 364333"/>
                <a:gd name="connsiteY5" fmla="*/ 14287 h 80962"/>
                <a:gd name="connsiteX6" fmla="*/ 364333 w 364333"/>
                <a:gd name="connsiteY6" fmla="*/ 76201 h 80962"/>
                <a:gd name="connsiteX0" fmla="*/ 0 w 364333"/>
                <a:gd name="connsiteY0" fmla="*/ 76200 h 78581"/>
                <a:gd name="connsiteX1" fmla="*/ 71438 w 364333"/>
                <a:gd name="connsiteY1" fmla="*/ 0 h 78581"/>
                <a:gd name="connsiteX2" fmla="*/ 107156 w 364333"/>
                <a:gd name="connsiteY2" fmla="*/ 78581 h 78581"/>
                <a:gd name="connsiteX3" fmla="*/ 178594 w 364333"/>
                <a:gd name="connsiteY3" fmla="*/ 4762 h 78581"/>
                <a:gd name="connsiteX4" fmla="*/ 226219 w 364333"/>
                <a:gd name="connsiteY4" fmla="*/ 76200 h 78581"/>
                <a:gd name="connsiteX5" fmla="*/ 309563 w 364333"/>
                <a:gd name="connsiteY5" fmla="*/ 14287 h 78581"/>
                <a:gd name="connsiteX6" fmla="*/ 364333 w 364333"/>
                <a:gd name="connsiteY6" fmla="*/ 76201 h 7858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26219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11944 w 364333"/>
                <a:gd name="connsiteY5" fmla="*/ 7143 h 76201"/>
                <a:gd name="connsiteX6" fmla="*/ 364333 w 364333"/>
                <a:gd name="connsiteY6" fmla="*/ 76201 h 76201"/>
                <a:gd name="connsiteX0" fmla="*/ 0 w 311944"/>
                <a:gd name="connsiteY0" fmla="*/ 76200 h 76200"/>
                <a:gd name="connsiteX1" fmla="*/ 71438 w 311944"/>
                <a:gd name="connsiteY1" fmla="*/ 0 h 76200"/>
                <a:gd name="connsiteX2" fmla="*/ 121444 w 311944"/>
                <a:gd name="connsiteY2" fmla="*/ 76199 h 76200"/>
                <a:gd name="connsiteX3" fmla="*/ 178594 w 311944"/>
                <a:gd name="connsiteY3" fmla="*/ 4762 h 76200"/>
                <a:gd name="connsiteX4" fmla="*/ 242888 w 311944"/>
                <a:gd name="connsiteY4" fmla="*/ 76200 h 76200"/>
                <a:gd name="connsiteX5" fmla="*/ 311944 w 311944"/>
                <a:gd name="connsiteY5" fmla="*/ 7143 h 76200"/>
                <a:gd name="connsiteX0" fmla="*/ 0 w 321469"/>
                <a:gd name="connsiteY0" fmla="*/ 78582 h 78582"/>
                <a:gd name="connsiteX1" fmla="*/ 71438 w 321469"/>
                <a:gd name="connsiteY1" fmla="*/ 2382 h 78582"/>
                <a:gd name="connsiteX2" fmla="*/ 121444 w 321469"/>
                <a:gd name="connsiteY2" fmla="*/ 78581 h 78582"/>
                <a:gd name="connsiteX3" fmla="*/ 178594 w 321469"/>
                <a:gd name="connsiteY3" fmla="*/ 7144 h 78582"/>
                <a:gd name="connsiteX4" fmla="*/ 242888 w 321469"/>
                <a:gd name="connsiteY4" fmla="*/ 78582 h 78582"/>
                <a:gd name="connsiteX5" fmla="*/ 321469 w 321469"/>
                <a:gd name="connsiteY5" fmla="*/ 0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469" h="78582">
                  <a:moveTo>
                    <a:pt x="0" y="78582"/>
                  </a:moveTo>
                  <a:lnTo>
                    <a:pt x="71438" y="2382"/>
                  </a:lnTo>
                  <a:lnTo>
                    <a:pt x="121444" y="78581"/>
                  </a:lnTo>
                  <a:lnTo>
                    <a:pt x="178594" y="7144"/>
                  </a:lnTo>
                  <a:lnTo>
                    <a:pt x="242888" y="78582"/>
                  </a:lnTo>
                  <a:lnTo>
                    <a:pt x="3214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109974" y="1082774"/>
              <a:ext cx="29367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aseline="30000" dirty="0"/>
                <a:t>˽</a:t>
              </a:r>
              <a:endParaRPr lang="en-US" sz="24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414626" y="1082774"/>
              <a:ext cx="29367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aseline="30000" dirty="0"/>
                <a:t>˽</a:t>
              </a:r>
              <a:endParaRPr lang="en-US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91399" y="2747602"/>
                <a:ext cx="5403863" cy="2400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b="0" dirty="0" smtClean="0"/>
                  <a:t>On input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b="0" dirty="0" smtClean="0"/>
                  <a:t> a TM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b="0" dirty="0" smtClean="0"/>
                  <a:t> may halt (enter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acc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o</a:t>
                </a:r>
                <a:r>
                  <a:rPr lang="en-US" sz="2000" dirty="0" smtClean="0"/>
                  <a:t>r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rej</m:t>
                    </m:r>
                  </m:oMath>
                </a14:m>
                <a:r>
                  <a:rPr lang="en-US" sz="2000" b="0" dirty="0" smtClean="0"/>
                  <a:t>)</a:t>
                </a:r>
                <a:br>
                  <a:rPr lang="en-US" sz="2000" b="0" dirty="0" smtClean="0"/>
                </a:br>
                <a:r>
                  <a:rPr lang="en-US" sz="2000" b="0" dirty="0" smtClean="0"/>
                  <a:t>or loop (run forever).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000" dirty="0" smtClean="0"/>
                  <a:t>So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b="0" dirty="0" smtClean="0"/>
                  <a:t> has 3 possible outcomes for each input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b="0" dirty="0" smtClean="0"/>
                  <a:t>:</a:t>
                </a:r>
              </a:p>
              <a:p>
                <a:pPr marL="288925" indent="-288925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US" sz="2000" dirty="0" smtClean="0"/>
                  <a:t> </a:t>
                </a:r>
                <a:r>
                  <a:rPr lang="en-US" sz="2000" i="1" u="sng" dirty="0" smtClean="0"/>
                  <a:t>Accept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 smtClean="0"/>
                  <a:t> (enter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acc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dirty="0" smtClean="0"/>
                  <a:t>)</a:t>
                </a:r>
              </a:p>
              <a:p>
                <a:pPr marL="288925" indent="-288925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US" sz="2000" dirty="0"/>
                  <a:t> </a:t>
                </a:r>
                <a:r>
                  <a:rPr lang="en-US" sz="2000" i="1" u="sng" dirty="0" smtClean="0"/>
                  <a:t>Reject</a:t>
                </a:r>
                <a:r>
                  <a:rPr lang="en-US" sz="2000" i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by halting  (</a:t>
                </a:r>
                <a:r>
                  <a:rPr lang="en-US" sz="2000" dirty="0"/>
                  <a:t>enter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rej</m:t>
                    </m:r>
                  </m:oMath>
                </a14:m>
                <a:r>
                  <a:rPr lang="en-US" sz="2000" b="0" dirty="0" smtClean="0"/>
                  <a:t> )</a:t>
                </a:r>
              </a:p>
              <a:p>
                <a:pPr marL="288925" indent="-288925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US" sz="2000" dirty="0"/>
                  <a:t> </a:t>
                </a:r>
                <a:r>
                  <a:rPr lang="en-US" sz="2000" i="1" u="sng" dirty="0" smtClean="0"/>
                  <a:t>Reject</a:t>
                </a:r>
                <a:r>
                  <a:rPr lang="en-US" sz="2000" i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by looping  (running forever)</a:t>
                </a:r>
                <a:endParaRPr lang="en-US" sz="2000" b="0" i="1" dirty="0" smtClean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99" y="2747602"/>
                <a:ext cx="5403863" cy="2400657"/>
              </a:xfrm>
              <a:prstGeom prst="rect">
                <a:avLst/>
              </a:prstGeom>
              <a:blipFill>
                <a:blip r:embed="rId3"/>
                <a:stretch>
                  <a:fillRect l="-1242" t="-1523" b="-3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241952" y="2747602"/>
                <a:ext cx="5896708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="0" i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</a:rPr>
                  <a:t>i</a:t>
                </a:r>
                <a:r>
                  <a:rPr lang="en-US" sz="2000" b="0" dirty="0" smtClean="0">
                    <a:solidFill>
                      <a:schemeClr val="tx1"/>
                    </a:solidFill>
                  </a:rPr>
                  <a:t>s </a:t>
                </a:r>
                <a:r>
                  <a:rPr lang="en-US" sz="2000" b="0" u="sng" dirty="0" smtClean="0">
                    <a:solidFill>
                      <a:schemeClr val="tx1"/>
                    </a:solidFill>
                  </a:rPr>
                  <a:t>T-recognizable</a:t>
                </a:r>
                <a:r>
                  <a:rPr lang="en-US" sz="2000" b="0" dirty="0" smtClean="0">
                    <a:solidFill>
                      <a:schemeClr val="tx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 smtClean="0">
                    <a:solidFill>
                      <a:schemeClr val="tx1"/>
                    </a:solidFill>
                  </a:rPr>
                  <a:t> for some TM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</a:rPr>
                  <a:t>is </a:t>
                </a:r>
                <a:r>
                  <a:rPr lang="en-US" sz="2000" u="sng" dirty="0" smtClean="0">
                    <a:solidFill>
                      <a:schemeClr val="tx1"/>
                    </a:solidFill>
                  </a:rPr>
                  <a:t>T-decidable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for some TM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decider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	              halts on all inputs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Turing machines model general-purpose computation.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 smtClean="0"/>
                  <a:t>Q:  Why pick this model?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 smtClean="0"/>
                  <a:t>A:   Choice of model doesn't matter.   </a:t>
                </a:r>
                <a:br>
                  <a:rPr lang="en-US" sz="2000" dirty="0" smtClean="0"/>
                </a:br>
                <a:r>
                  <a:rPr lang="en-US" sz="2000" dirty="0" smtClean="0"/>
                  <a:t>       All reasonable models are equivalent in power.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 smtClean="0"/>
                  <a:t>Virtues of TMs:  simplicity, familiarity.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952" y="2747602"/>
                <a:ext cx="5896708" cy="3170099"/>
              </a:xfrm>
              <a:prstGeom prst="rect">
                <a:avLst/>
              </a:prstGeom>
              <a:blipFill>
                <a:blip r:embed="rId4"/>
                <a:stretch>
                  <a:fillRect l="-1138" t="-1154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c 2"/>
          <p:cNvSpPr/>
          <p:nvPr/>
        </p:nvSpPr>
        <p:spPr>
          <a:xfrm flipV="1">
            <a:off x="10599420" y="3200400"/>
            <a:ext cx="511126" cy="512391"/>
          </a:xfrm>
          <a:prstGeom prst="arc">
            <a:avLst>
              <a:gd name="adj1" fmla="val 16200000"/>
              <a:gd name="adj2" fmla="val 21421404"/>
            </a:avLst>
          </a:prstGeom>
          <a:ln w="1905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6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uiExpand="1" build="allAtOnce"/>
      <p:bldP spid="35" grpId="0" uiExpand="1" build="p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9167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Multi-tape Turing machines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32540" y="2448067"/>
                <a:ext cx="854221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Theorem: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 smtClean="0"/>
                  <a:t> is T-recognizable iff some multi-tape TM recognizes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 smtClean="0"/>
                  <a:t> </a:t>
                </a:r>
              </a:p>
              <a:p>
                <a:r>
                  <a:rPr lang="en-US" sz="2400" b="1" dirty="0" smtClean="0"/>
                  <a:t>Proof: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(→)</m:t>
                    </m:r>
                  </m:oMath>
                </a14:m>
                <a:r>
                  <a:rPr lang="en-US" sz="2400" dirty="0" smtClean="0"/>
                  <a:t>  immediate.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 convert multi-tape to single tape:</a:t>
                </a:r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40" y="2448067"/>
                <a:ext cx="8542213" cy="830997"/>
              </a:xfrm>
              <a:prstGeom prst="rect">
                <a:avLst/>
              </a:prstGeom>
              <a:blipFill>
                <a:blip r:embed="rId3"/>
                <a:stretch>
                  <a:fillRect l="-1071" t="-5882" r="-999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12226296" y="2747602"/>
            <a:ext cx="914400" cy="91440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5193144" y="1055216"/>
            <a:ext cx="1154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input tape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80808" y="983816"/>
            <a:ext cx="4674191" cy="1101035"/>
            <a:chOff x="706437" y="1210297"/>
            <a:chExt cx="4674191" cy="1101035"/>
          </a:xfrm>
        </p:grpSpPr>
        <p:sp>
          <p:nvSpPr>
            <p:cNvPr id="52" name="PDA box"/>
            <p:cNvSpPr/>
            <p:nvPr/>
          </p:nvSpPr>
          <p:spPr>
            <a:xfrm>
              <a:off x="706437" y="1417575"/>
              <a:ext cx="1430767" cy="8937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inite Control"/>
            <p:cNvSpPr/>
            <p:nvPr/>
          </p:nvSpPr>
          <p:spPr>
            <a:xfrm>
              <a:off x="996735" y="1523897"/>
              <a:ext cx="85016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Finite</a:t>
              </a:r>
              <a:br>
                <a:rPr lang="en-US" dirty="0" smtClean="0"/>
              </a:br>
              <a:r>
                <a:rPr lang="en-US" dirty="0" smtClean="0"/>
                <a:t>control</a:t>
              </a:r>
              <a:endParaRPr lang="en-US" dirty="0"/>
            </a:p>
          </p:txBody>
        </p:sp>
        <p:sp>
          <p:nvSpPr>
            <p:cNvPr id="78" name="Freeform 77"/>
            <p:cNvSpPr/>
            <p:nvPr/>
          </p:nvSpPr>
          <p:spPr>
            <a:xfrm>
              <a:off x="1977325" y="1210297"/>
              <a:ext cx="757285" cy="206447"/>
            </a:xfrm>
            <a:custGeom>
              <a:avLst/>
              <a:gdLst>
                <a:gd name="connsiteX0" fmla="*/ 319 w 1086487"/>
                <a:gd name="connsiteY0" fmla="*/ 340025 h 340025"/>
                <a:gd name="connsiteX1" fmla="*/ 152719 w 1086487"/>
                <a:gd name="connsiteY1" fmla="*/ 54275 h 340025"/>
                <a:gd name="connsiteX2" fmla="*/ 933769 w 1086487"/>
                <a:gd name="connsiteY2" fmla="*/ 25700 h 340025"/>
                <a:gd name="connsiteX3" fmla="*/ 1086169 w 1086487"/>
                <a:gd name="connsiteY3" fmla="*/ 340025 h 340025"/>
                <a:gd name="connsiteX0" fmla="*/ 954 w 1107641"/>
                <a:gd name="connsiteY0" fmla="*/ 298533 h 298533"/>
                <a:gd name="connsiteX1" fmla="*/ 153354 w 1107641"/>
                <a:gd name="connsiteY1" fmla="*/ 12783 h 298533"/>
                <a:gd name="connsiteX2" fmla="*/ 1010604 w 1107641"/>
                <a:gd name="connsiteY2" fmla="*/ 74696 h 298533"/>
                <a:gd name="connsiteX3" fmla="*/ 1086804 w 1107641"/>
                <a:gd name="connsiteY3" fmla="*/ 298533 h 298533"/>
                <a:gd name="connsiteX0" fmla="*/ 954 w 1088780"/>
                <a:gd name="connsiteY0" fmla="*/ 298533 h 298533"/>
                <a:gd name="connsiteX1" fmla="*/ 153354 w 1088780"/>
                <a:gd name="connsiteY1" fmla="*/ 12783 h 298533"/>
                <a:gd name="connsiteX2" fmla="*/ 1010604 w 1088780"/>
                <a:gd name="connsiteY2" fmla="*/ 74696 h 298533"/>
                <a:gd name="connsiteX3" fmla="*/ 1086804 w 1088780"/>
                <a:gd name="connsiteY3" fmla="*/ 298533 h 298533"/>
                <a:gd name="connsiteX0" fmla="*/ 954 w 1087070"/>
                <a:gd name="connsiteY0" fmla="*/ 298533 h 298533"/>
                <a:gd name="connsiteX1" fmla="*/ 153354 w 1087070"/>
                <a:gd name="connsiteY1" fmla="*/ 12783 h 298533"/>
                <a:gd name="connsiteX2" fmla="*/ 1010604 w 1087070"/>
                <a:gd name="connsiteY2" fmla="*/ 74696 h 298533"/>
                <a:gd name="connsiteX3" fmla="*/ 1086804 w 1087070"/>
                <a:gd name="connsiteY3" fmla="*/ 298533 h 298533"/>
                <a:gd name="connsiteX0" fmla="*/ 19 w 1086135"/>
                <a:gd name="connsiteY0" fmla="*/ 269108 h 269108"/>
                <a:gd name="connsiteX1" fmla="*/ 266719 w 1086135"/>
                <a:gd name="connsiteY1" fmla="*/ 21458 h 269108"/>
                <a:gd name="connsiteX2" fmla="*/ 1009669 w 1086135"/>
                <a:gd name="connsiteY2" fmla="*/ 45271 h 269108"/>
                <a:gd name="connsiteX3" fmla="*/ 1085869 w 1086135"/>
                <a:gd name="connsiteY3" fmla="*/ 269108 h 269108"/>
                <a:gd name="connsiteX0" fmla="*/ 100357 w 857860"/>
                <a:gd name="connsiteY0" fmla="*/ 258894 h 268419"/>
                <a:gd name="connsiteX1" fmla="*/ 38444 w 857860"/>
                <a:gd name="connsiteY1" fmla="*/ 20769 h 268419"/>
                <a:gd name="connsiteX2" fmla="*/ 781394 w 857860"/>
                <a:gd name="connsiteY2" fmla="*/ 44582 h 268419"/>
                <a:gd name="connsiteX3" fmla="*/ 857594 w 857860"/>
                <a:gd name="connsiteY3" fmla="*/ 268419 h 268419"/>
                <a:gd name="connsiteX0" fmla="*/ 26 w 757529"/>
                <a:gd name="connsiteY0" fmla="*/ 231244 h 240769"/>
                <a:gd name="connsiteX1" fmla="*/ 185763 w 757529"/>
                <a:gd name="connsiteY1" fmla="*/ 69319 h 240769"/>
                <a:gd name="connsiteX2" fmla="*/ 681063 w 757529"/>
                <a:gd name="connsiteY2" fmla="*/ 16932 h 240769"/>
                <a:gd name="connsiteX3" fmla="*/ 757263 w 757529"/>
                <a:gd name="connsiteY3" fmla="*/ 240769 h 240769"/>
                <a:gd name="connsiteX0" fmla="*/ 22 w 757285"/>
                <a:gd name="connsiteY0" fmla="*/ 196922 h 206447"/>
                <a:gd name="connsiteX1" fmla="*/ 185759 w 757285"/>
                <a:gd name="connsiteY1" fmla="*/ 34997 h 206447"/>
                <a:gd name="connsiteX2" fmla="*/ 614384 w 757285"/>
                <a:gd name="connsiteY2" fmla="*/ 25473 h 206447"/>
                <a:gd name="connsiteX3" fmla="*/ 757259 w 757285"/>
                <a:gd name="connsiteY3" fmla="*/ 206447 h 206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5" h="206447">
                  <a:moveTo>
                    <a:pt x="22" y="196922"/>
                  </a:moveTo>
                  <a:cubicBezTo>
                    <a:pt x="-1566" y="80240"/>
                    <a:pt x="83365" y="63572"/>
                    <a:pt x="185759" y="34997"/>
                  </a:cubicBezTo>
                  <a:cubicBezTo>
                    <a:pt x="288153" y="6422"/>
                    <a:pt x="458809" y="-22152"/>
                    <a:pt x="614384" y="25473"/>
                  </a:cubicBezTo>
                  <a:cubicBezTo>
                    <a:pt x="688997" y="73098"/>
                    <a:pt x="758846" y="73097"/>
                    <a:pt x="757259" y="206447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2562125" y="1410495"/>
              <a:ext cx="2818503" cy="113402"/>
              <a:chOff x="2562125" y="1410495"/>
              <a:chExt cx="2818503" cy="113402"/>
            </a:xfrm>
          </p:grpSpPr>
          <p:sp>
            <p:nvSpPr>
              <p:cNvPr id="54" name="Rectangle 4"/>
              <p:cNvSpPr/>
              <p:nvPr/>
            </p:nvSpPr>
            <p:spPr>
              <a:xfrm>
                <a:off x="2562125" y="1416584"/>
                <a:ext cx="2818503" cy="107313"/>
              </a:xfrm>
              <a:custGeom>
                <a:avLst/>
                <a:gdLst>
                  <a:gd name="connsiteX0" fmla="*/ 0 w 2742303"/>
                  <a:gd name="connsiteY0" fmla="*/ 0 h 317979"/>
                  <a:gd name="connsiteX1" fmla="*/ 2742303 w 2742303"/>
                  <a:gd name="connsiteY1" fmla="*/ 0 h 317979"/>
                  <a:gd name="connsiteX2" fmla="*/ 2742303 w 2742303"/>
                  <a:gd name="connsiteY2" fmla="*/ 317979 h 317979"/>
                  <a:gd name="connsiteX3" fmla="*/ 0 w 2742303"/>
                  <a:gd name="connsiteY3" fmla="*/ 317979 h 317979"/>
                  <a:gd name="connsiteX4" fmla="*/ 0 w 2742303"/>
                  <a:gd name="connsiteY4" fmla="*/ 0 h 317979"/>
                  <a:gd name="connsiteX0" fmla="*/ 2742303 w 2833743"/>
                  <a:gd name="connsiteY0" fmla="*/ 317979 h 409419"/>
                  <a:gd name="connsiteX1" fmla="*/ 0 w 2833743"/>
                  <a:gd name="connsiteY1" fmla="*/ 317979 h 409419"/>
                  <a:gd name="connsiteX2" fmla="*/ 0 w 2833743"/>
                  <a:gd name="connsiteY2" fmla="*/ 0 h 409419"/>
                  <a:gd name="connsiteX3" fmla="*/ 2742303 w 2833743"/>
                  <a:gd name="connsiteY3" fmla="*/ 0 h 409419"/>
                  <a:gd name="connsiteX4" fmla="*/ 2833743 w 2833743"/>
                  <a:gd name="connsiteY4" fmla="*/ 409419 h 409419"/>
                  <a:gd name="connsiteX0" fmla="*/ 2742303 w 2742303"/>
                  <a:gd name="connsiteY0" fmla="*/ 317979 h 317979"/>
                  <a:gd name="connsiteX1" fmla="*/ 0 w 2742303"/>
                  <a:gd name="connsiteY1" fmla="*/ 317979 h 317979"/>
                  <a:gd name="connsiteX2" fmla="*/ 0 w 2742303"/>
                  <a:gd name="connsiteY2" fmla="*/ 0 h 317979"/>
                  <a:gd name="connsiteX3" fmla="*/ 2742303 w 2742303"/>
                  <a:gd name="connsiteY3" fmla="*/ 0 h 317979"/>
                  <a:gd name="connsiteX0" fmla="*/ 2818503 w 2818503"/>
                  <a:gd name="connsiteY0" fmla="*/ 317979 h 317979"/>
                  <a:gd name="connsiteX1" fmla="*/ 0 w 2818503"/>
                  <a:gd name="connsiteY1" fmla="*/ 317979 h 317979"/>
                  <a:gd name="connsiteX2" fmla="*/ 0 w 2818503"/>
                  <a:gd name="connsiteY2" fmla="*/ 0 h 317979"/>
                  <a:gd name="connsiteX3" fmla="*/ 2742303 w 2818503"/>
                  <a:gd name="connsiteY3" fmla="*/ 0 h 317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18503" h="317979">
                    <a:moveTo>
                      <a:pt x="2818503" y="317979"/>
                    </a:moveTo>
                    <a:lnTo>
                      <a:pt x="0" y="317979"/>
                    </a:lnTo>
                    <a:lnTo>
                      <a:pt x="0" y="0"/>
                    </a:lnTo>
                    <a:lnTo>
                      <a:pt x="2742303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Freeform 81"/>
              <p:cNvSpPr/>
              <p:nvPr/>
            </p:nvSpPr>
            <p:spPr>
              <a:xfrm rot="16200000">
                <a:off x="5279511" y="1421115"/>
                <a:ext cx="111737" cy="90497"/>
              </a:xfrm>
              <a:custGeom>
                <a:avLst/>
                <a:gdLst>
                  <a:gd name="connsiteX0" fmla="*/ 0 w 369096"/>
                  <a:gd name="connsiteY0" fmla="*/ 76200 h 171450"/>
                  <a:gd name="connsiteX1" fmla="*/ 71438 w 369096"/>
                  <a:gd name="connsiteY1" fmla="*/ 0 h 171450"/>
                  <a:gd name="connsiteX2" fmla="*/ 107156 w 369096"/>
                  <a:gd name="connsiteY2" fmla="*/ 78581 h 171450"/>
                  <a:gd name="connsiteX3" fmla="*/ 178594 w 369096"/>
                  <a:gd name="connsiteY3" fmla="*/ 4762 h 171450"/>
                  <a:gd name="connsiteX4" fmla="*/ 219075 w 369096"/>
                  <a:gd name="connsiteY4" fmla="*/ 80962 h 171450"/>
                  <a:gd name="connsiteX5" fmla="*/ 309563 w 369096"/>
                  <a:gd name="connsiteY5" fmla="*/ 14287 h 171450"/>
                  <a:gd name="connsiteX6" fmla="*/ 369094 w 369096"/>
                  <a:gd name="connsiteY6" fmla="*/ 111918 h 171450"/>
                  <a:gd name="connsiteX7" fmla="*/ 307181 w 369096"/>
                  <a:gd name="connsiteY7" fmla="*/ 171450 h 171450"/>
                  <a:gd name="connsiteX0" fmla="*/ 0 w 369096"/>
                  <a:gd name="connsiteY0" fmla="*/ 76200 h 111918"/>
                  <a:gd name="connsiteX1" fmla="*/ 71438 w 369096"/>
                  <a:gd name="connsiteY1" fmla="*/ 0 h 111918"/>
                  <a:gd name="connsiteX2" fmla="*/ 107156 w 369096"/>
                  <a:gd name="connsiteY2" fmla="*/ 78581 h 111918"/>
                  <a:gd name="connsiteX3" fmla="*/ 178594 w 369096"/>
                  <a:gd name="connsiteY3" fmla="*/ 4762 h 111918"/>
                  <a:gd name="connsiteX4" fmla="*/ 219075 w 369096"/>
                  <a:gd name="connsiteY4" fmla="*/ 80962 h 111918"/>
                  <a:gd name="connsiteX5" fmla="*/ 309563 w 369096"/>
                  <a:gd name="connsiteY5" fmla="*/ 14287 h 111918"/>
                  <a:gd name="connsiteX6" fmla="*/ 369094 w 369096"/>
                  <a:gd name="connsiteY6" fmla="*/ 111918 h 111918"/>
                  <a:gd name="connsiteX0" fmla="*/ 0 w 361953"/>
                  <a:gd name="connsiteY0" fmla="*/ 76200 h 107155"/>
                  <a:gd name="connsiteX1" fmla="*/ 71438 w 361953"/>
                  <a:gd name="connsiteY1" fmla="*/ 0 h 107155"/>
                  <a:gd name="connsiteX2" fmla="*/ 107156 w 361953"/>
                  <a:gd name="connsiteY2" fmla="*/ 78581 h 107155"/>
                  <a:gd name="connsiteX3" fmla="*/ 178594 w 361953"/>
                  <a:gd name="connsiteY3" fmla="*/ 4762 h 107155"/>
                  <a:gd name="connsiteX4" fmla="*/ 219075 w 361953"/>
                  <a:gd name="connsiteY4" fmla="*/ 80962 h 107155"/>
                  <a:gd name="connsiteX5" fmla="*/ 309563 w 361953"/>
                  <a:gd name="connsiteY5" fmla="*/ 14287 h 107155"/>
                  <a:gd name="connsiteX6" fmla="*/ 361950 w 361953"/>
                  <a:gd name="connsiteY6" fmla="*/ 107155 h 107155"/>
                  <a:gd name="connsiteX0" fmla="*/ 0 w 361950"/>
                  <a:gd name="connsiteY0" fmla="*/ 76200 h 107155"/>
                  <a:gd name="connsiteX1" fmla="*/ 71438 w 361950"/>
                  <a:gd name="connsiteY1" fmla="*/ 0 h 107155"/>
                  <a:gd name="connsiteX2" fmla="*/ 107156 w 361950"/>
                  <a:gd name="connsiteY2" fmla="*/ 78581 h 107155"/>
                  <a:gd name="connsiteX3" fmla="*/ 178594 w 361950"/>
                  <a:gd name="connsiteY3" fmla="*/ 4762 h 107155"/>
                  <a:gd name="connsiteX4" fmla="*/ 219075 w 361950"/>
                  <a:gd name="connsiteY4" fmla="*/ 80962 h 107155"/>
                  <a:gd name="connsiteX5" fmla="*/ 309563 w 361950"/>
                  <a:gd name="connsiteY5" fmla="*/ 14287 h 107155"/>
                  <a:gd name="connsiteX6" fmla="*/ 361950 w 361950"/>
                  <a:gd name="connsiteY6" fmla="*/ 107155 h 107155"/>
                  <a:gd name="connsiteX0" fmla="*/ 0 w 309563"/>
                  <a:gd name="connsiteY0" fmla="*/ 76200 h 80962"/>
                  <a:gd name="connsiteX1" fmla="*/ 71438 w 309563"/>
                  <a:gd name="connsiteY1" fmla="*/ 0 h 80962"/>
                  <a:gd name="connsiteX2" fmla="*/ 107156 w 309563"/>
                  <a:gd name="connsiteY2" fmla="*/ 78581 h 80962"/>
                  <a:gd name="connsiteX3" fmla="*/ 178594 w 309563"/>
                  <a:gd name="connsiteY3" fmla="*/ 4762 h 80962"/>
                  <a:gd name="connsiteX4" fmla="*/ 219075 w 309563"/>
                  <a:gd name="connsiteY4" fmla="*/ 80962 h 80962"/>
                  <a:gd name="connsiteX5" fmla="*/ 309563 w 309563"/>
                  <a:gd name="connsiteY5" fmla="*/ 14287 h 80962"/>
                  <a:gd name="connsiteX0" fmla="*/ 0 w 316992"/>
                  <a:gd name="connsiteY0" fmla="*/ 76200 h 80962"/>
                  <a:gd name="connsiteX1" fmla="*/ 71438 w 316992"/>
                  <a:gd name="connsiteY1" fmla="*/ 0 h 80962"/>
                  <a:gd name="connsiteX2" fmla="*/ 107156 w 316992"/>
                  <a:gd name="connsiteY2" fmla="*/ 78581 h 80962"/>
                  <a:gd name="connsiteX3" fmla="*/ 178594 w 316992"/>
                  <a:gd name="connsiteY3" fmla="*/ 4762 h 80962"/>
                  <a:gd name="connsiteX4" fmla="*/ 219075 w 316992"/>
                  <a:gd name="connsiteY4" fmla="*/ 80962 h 80962"/>
                  <a:gd name="connsiteX5" fmla="*/ 309563 w 316992"/>
                  <a:gd name="connsiteY5" fmla="*/ 14287 h 80962"/>
                  <a:gd name="connsiteX6" fmla="*/ 311946 w 316992"/>
                  <a:gd name="connsiteY6" fmla="*/ 21432 h 80962"/>
                  <a:gd name="connsiteX0" fmla="*/ 0 w 364333"/>
                  <a:gd name="connsiteY0" fmla="*/ 76200 h 80962"/>
                  <a:gd name="connsiteX1" fmla="*/ 71438 w 364333"/>
                  <a:gd name="connsiteY1" fmla="*/ 0 h 80962"/>
                  <a:gd name="connsiteX2" fmla="*/ 107156 w 364333"/>
                  <a:gd name="connsiteY2" fmla="*/ 78581 h 80962"/>
                  <a:gd name="connsiteX3" fmla="*/ 178594 w 364333"/>
                  <a:gd name="connsiteY3" fmla="*/ 4762 h 80962"/>
                  <a:gd name="connsiteX4" fmla="*/ 219075 w 364333"/>
                  <a:gd name="connsiteY4" fmla="*/ 80962 h 80962"/>
                  <a:gd name="connsiteX5" fmla="*/ 309563 w 364333"/>
                  <a:gd name="connsiteY5" fmla="*/ 14287 h 80962"/>
                  <a:gd name="connsiteX6" fmla="*/ 364333 w 364333"/>
                  <a:gd name="connsiteY6" fmla="*/ 76201 h 80962"/>
                  <a:gd name="connsiteX0" fmla="*/ 0 w 364333"/>
                  <a:gd name="connsiteY0" fmla="*/ 76200 h 78581"/>
                  <a:gd name="connsiteX1" fmla="*/ 71438 w 364333"/>
                  <a:gd name="connsiteY1" fmla="*/ 0 h 78581"/>
                  <a:gd name="connsiteX2" fmla="*/ 107156 w 364333"/>
                  <a:gd name="connsiteY2" fmla="*/ 78581 h 78581"/>
                  <a:gd name="connsiteX3" fmla="*/ 178594 w 364333"/>
                  <a:gd name="connsiteY3" fmla="*/ 4762 h 78581"/>
                  <a:gd name="connsiteX4" fmla="*/ 226219 w 364333"/>
                  <a:gd name="connsiteY4" fmla="*/ 76200 h 78581"/>
                  <a:gd name="connsiteX5" fmla="*/ 309563 w 364333"/>
                  <a:gd name="connsiteY5" fmla="*/ 14287 h 78581"/>
                  <a:gd name="connsiteX6" fmla="*/ 364333 w 364333"/>
                  <a:gd name="connsiteY6" fmla="*/ 76201 h 78581"/>
                  <a:gd name="connsiteX0" fmla="*/ 0 w 364333"/>
                  <a:gd name="connsiteY0" fmla="*/ 76200 h 76201"/>
                  <a:gd name="connsiteX1" fmla="*/ 71438 w 364333"/>
                  <a:gd name="connsiteY1" fmla="*/ 0 h 76201"/>
                  <a:gd name="connsiteX2" fmla="*/ 121444 w 364333"/>
                  <a:gd name="connsiteY2" fmla="*/ 76199 h 76201"/>
                  <a:gd name="connsiteX3" fmla="*/ 178594 w 364333"/>
                  <a:gd name="connsiteY3" fmla="*/ 4762 h 76201"/>
                  <a:gd name="connsiteX4" fmla="*/ 226219 w 364333"/>
                  <a:gd name="connsiteY4" fmla="*/ 76200 h 76201"/>
                  <a:gd name="connsiteX5" fmla="*/ 309563 w 364333"/>
                  <a:gd name="connsiteY5" fmla="*/ 14287 h 76201"/>
                  <a:gd name="connsiteX6" fmla="*/ 364333 w 364333"/>
                  <a:gd name="connsiteY6" fmla="*/ 76201 h 76201"/>
                  <a:gd name="connsiteX0" fmla="*/ 0 w 364333"/>
                  <a:gd name="connsiteY0" fmla="*/ 76200 h 76201"/>
                  <a:gd name="connsiteX1" fmla="*/ 71438 w 364333"/>
                  <a:gd name="connsiteY1" fmla="*/ 0 h 76201"/>
                  <a:gd name="connsiteX2" fmla="*/ 121444 w 364333"/>
                  <a:gd name="connsiteY2" fmla="*/ 76199 h 76201"/>
                  <a:gd name="connsiteX3" fmla="*/ 178594 w 364333"/>
                  <a:gd name="connsiteY3" fmla="*/ 4762 h 76201"/>
                  <a:gd name="connsiteX4" fmla="*/ 242888 w 364333"/>
                  <a:gd name="connsiteY4" fmla="*/ 76200 h 76201"/>
                  <a:gd name="connsiteX5" fmla="*/ 309563 w 364333"/>
                  <a:gd name="connsiteY5" fmla="*/ 14287 h 76201"/>
                  <a:gd name="connsiteX6" fmla="*/ 364333 w 364333"/>
                  <a:gd name="connsiteY6" fmla="*/ 76201 h 76201"/>
                  <a:gd name="connsiteX0" fmla="*/ 0 w 364333"/>
                  <a:gd name="connsiteY0" fmla="*/ 76200 h 76201"/>
                  <a:gd name="connsiteX1" fmla="*/ 71438 w 364333"/>
                  <a:gd name="connsiteY1" fmla="*/ 0 h 76201"/>
                  <a:gd name="connsiteX2" fmla="*/ 121444 w 364333"/>
                  <a:gd name="connsiteY2" fmla="*/ 76199 h 76201"/>
                  <a:gd name="connsiteX3" fmla="*/ 178594 w 364333"/>
                  <a:gd name="connsiteY3" fmla="*/ 4762 h 76201"/>
                  <a:gd name="connsiteX4" fmla="*/ 242888 w 364333"/>
                  <a:gd name="connsiteY4" fmla="*/ 76200 h 76201"/>
                  <a:gd name="connsiteX5" fmla="*/ 311944 w 364333"/>
                  <a:gd name="connsiteY5" fmla="*/ 7143 h 76201"/>
                  <a:gd name="connsiteX6" fmla="*/ 364333 w 364333"/>
                  <a:gd name="connsiteY6" fmla="*/ 76201 h 76201"/>
                  <a:gd name="connsiteX0" fmla="*/ 0 w 311944"/>
                  <a:gd name="connsiteY0" fmla="*/ 76200 h 76200"/>
                  <a:gd name="connsiteX1" fmla="*/ 71438 w 311944"/>
                  <a:gd name="connsiteY1" fmla="*/ 0 h 76200"/>
                  <a:gd name="connsiteX2" fmla="*/ 121444 w 311944"/>
                  <a:gd name="connsiteY2" fmla="*/ 76199 h 76200"/>
                  <a:gd name="connsiteX3" fmla="*/ 178594 w 311944"/>
                  <a:gd name="connsiteY3" fmla="*/ 4762 h 76200"/>
                  <a:gd name="connsiteX4" fmla="*/ 242888 w 311944"/>
                  <a:gd name="connsiteY4" fmla="*/ 76200 h 76200"/>
                  <a:gd name="connsiteX5" fmla="*/ 311944 w 311944"/>
                  <a:gd name="connsiteY5" fmla="*/ 7143 h 76200"/>
                  <a:gd name="connsiteX0" fmla="*/ 0 w 321469"/>
                  <a:gd name="connsiteY0" fmla="*/ 78582 h 78582"/>
                  <a:gd name="connsiteX1" fmla="*/ 71438 w 321469"/>
                  <a:gd name="connsiteY1" fmla="*/ 2382 h 78582"/>
                  <a:gd name="connsiteX2" fmla="*/ 121444 w 321469"/>
                  <a:gd name="connsiteY2" fmla="*/ 78581 h 78582"/>
                  <a:gd name="connsiteX3" fmla="*/ 178594 w 321469"/>
                  <a:gd name="connsiteY3" fmla="*/ 7144 h 78582"/>
                  <a:gd name="connsiteX4" fmla="*/ 242888 w 321469"/>
                  <a:gd name="connsiteY4" fmla="*/ 78582 h 78582"/>
                  <a:gd name="connsiteX5" fmla="*/ 321469 w 321469"/>
                  <a:gd name="connsiteY5" fmla="*/ 0 h 78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1469" h="78582">
                    <a:moveTo>
                      <a:pt x="0" y="78582"/>
                    </a:moveTo>
                    <a:lnTo>
                      <a:pt x="71438" y="2382"/>
                    </a:lnTo>
                    <a:lnTo>
                      <a:pt x="121444" y="78581"/>
                    </a:lnTo>
                    <a:lnTo>
                      <a:pt x="178594" y="7144"/>
                    </a:lnTo>
                    <a:lnTo>
                      <a:pt x="242888" y="78582"/>
                    </a:lnTo>
                    <a:lnTo>
                      <a:pt x="321469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2554505" y="1686216"/>
              <a:ext cx="2818503" cy="113402"/>
              <a:chOff x="2562125" y="1410495"/>
              <a:chExt cx="2818503" cy="113402"/>
            </a:xfrm>
          </p:grpSpPr>
          <p:sp>
            <p:nvSpPr>
              <p:cNvPr id="95" name="Rectangle 4"/>
              <p:cNvSpPr/>
              <p:nvPr/>
            </p:nvSpPr>
            <p:spPr>
              <a:xfrm>
                <a:off x="2562125" y="1416584"/>
                <a:ext cx="2818503" cy="107313"/>
              </a:xfrm>
              <a:custGeom>
                <a:avLst/>
                <a:gdLst>
                  <a:gd name="connsiteX0" fmla="*/ 0 w 2742303"/>
                  <a:gd name="connsiteY0" fmla="*/ 0 h 317979"/>
                  <a:gd name="connsiteX1" fmla="*/ 2742303 w 2742303"/>
                  <a:gd name="connsiteY1" fmla="*/ 0 h 317979"/>
                  <a:gd name="connsiteX2" fmla="*/ 2742303 w 2742303"/>
                  <a:gd name="connsiteY2" fmla="*/ 317979 h 317979"/>
                  <a:gd name="connsiteX3" fmla="*/ 0 w 2742303"/>
                  <a:gd name="connsiteY3" fmla="*/ 317979 h 317979"/>
                  <a:gd name="connsiteX4" fmla="*/ 0 w 2742303"/>
                  <a:gd name="connsiteY4" fmla="*/ 0 h 317979"/>
                  <a:gd name="connsiteX0" fmla="*/ 2742303 w 2833743"/>
                  <a:gd name="connsiteY0" fmla="*/ 317979 h 409419"/>
                  <a:gd name="connsiteX1" fmla="*/ 0 w 2833743"/>
                  <a:gd name="connsiteY1" fmla="*/ 317979 h 409419"/>
                  <a:gd name="connsiteX2" fmla="*/ 0 w 2833743"/>
                  <a:gd name="connsiteY2" fmla="*/ 0 h 409419"/>
                  <a:gd name="connsiteX3" fmla="*/ 2742303 w 2833743"/>
                  <a:gd name="connsiteY3" fmla="*/ 0 h 409419"/>
                  <a:gd name="connsiteX4" fmla="*/ 2833743 w 2833743"/>
                  <a:gd name="connsiteY4" fmla="*/ 409419 h 409419"/>
                  <a:gd name="connsiteX0" fmla="*/ 2742303 w 2742303"/>
                  <a:gd name="connsiteY0" fmla="*/ 317979 h 317979"/>
                  <a:gd name="connsiteX1" fmla="*/ 0 w 2742303"/>
                  <a:gd name="connsiteY1" fmla="*/ 317979 h 317979"/>
                  <a:gd name="connsiteX2" fmla="*/ 0 w 2742303"/>
                  <a:gd name="connsiteY2" fmla="*/ 0 h 317979"/>
                  <a:gd name="connsiteX3" fmla="*/ 2742303 w 2742303"/>
                  <a:gd name="connsiteY3" fmla="*/ 0 h 317979"/>
                  <a:gd name="connsiteX0" fmla="*/ 2818503 w 2818503"/>
                  <a:gd name="connsiteY0" fmla="*/ 317979 h 317979"/>
                  <a:gd name="connsiteX1" fmla="*/ 0 w 2818503"/>
                  <a:gd name="connsiteY1" fmla="*/ 317979 h 317979"/>
                  <a:gd name="connsiteX2" fmla="*/ 0 w 2818503"/>
                  <a:gd name="connsiteY2" fmla="*/ 0 h 317979"/>
                  <a:gd name="connsiteX3" fmla="*/ 2742303 w 2818503"/>
                  <a:gd name="connsiteY3" fmla="*/ 0 h 317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18503" h="317979">
                    <a:moveTo>
                      <a:pt x="2818503" y="317979"/>
                    </a:moveTo>
                    <a:lnTo>
                      <a:pt x="0" y="317979"/>
                    </a:lnTo>
                    <a:lnTo>
                      <a:pt x="0" y="0"/>
                    </a:lnTo>
                    <a:lnTo>
                      <a:pt x="2742303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Freeform 95"/>
              <p:cNvSpPr/>
              <p:nvPr/>
            </p:nvSpPr>
            <p:spPr>
              <a:xfrm rot="16200000">
                <a:off x="5279511" y="1421115"/>
                <a:ext cx="111737" cy="90497"/>
              </a:xfrm>
              <a:custGeom>
                <a:avLst/>
                <a:gdLst>
                  <a:gd name="connsiteX0" fmla="*/ 0 w 369096"/>
                  <a:gd name="connsiteY0" fmla="*/ 76200 h 171450"/>
                  <a:gd name="connsiteX1" fmla="*/ 71438 w 369096"/>
                  <a:gd name="connsiteY1" fmla="*/ 0 h 171450"/>
                  <a:gd name="connsiteX2" fmla="*/ 107156 w 369096"/>
                  <a:gd name="connsiteY2" fmla="*/ 78581 h 171450"/>
                  <a:gd name="connsiteX3" fmla="*/ 178594 w 369096"/>
                  <a:gd name="connsiteY3" fmla="*/ 4762 h 171450"/>
                  <a:gd name="connsiteX4" fmla="*/ 219075 w 369096"/>
                  <a:gd name="connsiteY4" fmla="*/ 80962 h 171450"/>
                  <a:gd name="connsiteX5" fmla="*/ 309563 w 369096"/>
                  <a:gd name="connsiteY5" fmla="*/ 14287 h 171450"/>
                  <a:gd name="connsiteX6" fmla="*/ 369094 w 369096"/>
                  <a:gd name="connsiteY6" fmla="*/ 111918 h 171450"/>
                  <a:gd name="connsiteX7" fmla="*/ 307181 w 369096"/>
                  <a:gd name="connsiteY7" fmla="*/ 171450 h 171450"/>
                  <a:gd name="connsiteX0" fmla="*/ 0 w 369096"/>
                  <a:gd name="connsiteY0" fmla="*/ 76200 h 111918"/>
                  <a:gd name="connsiteX1" fmla="*/ 71438 w 369096"/>
                  <a:gd name="connsiteY1" fmla="*/ 0 h 111918"/>
                  <a:gd name="connsiteX2" fmla="*/ 107156 w 369096"/>
                  <a:gd name="connsiteY2" fmla="*/ 78581 h 111918"/>
                  <a:gd name="connsiteX3" fmla="*/ 178594 w 369096"/>
                  <a:gd name="connsiteY3" fmla="*/ 4762 h 111918"/>
                  <a:gd name="connsiteX4" fmla="*/ 219075 w 369096"/>
                  <a:gd name="connsiteY4" fmla="*/ 80962 h 111918"/>
                  <a:gd name="connsiteX5" fmla="*/ 309563 w 369096"/>
                  <a:gd name="connsiteY5" fmla="*/ 14287 h 111918"/>
                  <a:gd name="connsiteX6" fmla="*/ 369094 w 369096"/>
                  <a:gd name="connsiteY6" fmla="*/ 111918 h 111918"/>
                  <a:gd name="connsiteX0" fmla="*/ 0 w 361953"/>
                  <a:gd name="connsiteY0" fmla="*/ 76200 h 107155"/>
                  <a:gd name="connsiteX1" fmla="*/ 71438 w 361953"/>
                  <a:gd name="connsiteY1" fmla="*/ 0 h 107155"/>
                  <a:gd name="connsiteX2" fmla="*/ 107156 w 361953"/>
                  <a:gd name="connsiteY2" fmla="*/ 78581 h 107155"/>
                  <a:gd name="connsiteX3" fmla="*/ 178594 w 361953"/>
                  <a:gd name="connsiteY3" fmla="*/ 4762 h 107155"/>
                  <a:gd name="connsiteX4" fmla="*/ 219075 w 361953"/>
                  <a:gd name="connsiteY4" fmla="*/ 80962 h 107155"/>
                  <a:gd name="connsiteX5" fmla="*/ 309563 w 361953"/>
                  <a:gd name="connsiteY5" fmla="*/ 14287 h 107155"/>
                  <a:gd name="connsiteX6" fmla="*/ 361950 w 361953"/>
                  <a:gd name="connsiteY6" fmla="*/ 107155 h 107155"/>
                  <a:gd name="connsiteX0" fmla="*/ 0 w 361950"/>
                  <a:gd name="connsiteY0" fmla="*/ 76200 h 107155"/>
                  <a:gd name="connsiteX1" fmla="*/ 71438 w 361950"/>
                  <a:gd name="connsiteY1" fmla="*/ 0 h 107155"/>
                  <a:gd name="connsiteX2" fmla="*/ 107156 w 361950"/>
                  <a:gd name="connsiteY2" fmla="*/ 78581 h 107155"/>
                  <a:gd name="connsiteX3" fmla="*/ 178594 w 361950"/>
                  <a:gd name="connsiteY3" fmla="*/ 4762 h 107155"/>
                  <a:gd name="connsiteX4" fmla="*/ 219075 w 361950"/>
                  <a:gd name="connsiteY4" fmla="*/ 80962 h 107155"/>
                  <a:gd name="connsiteX5" fmla="*/ 309563 w 361950"/>
                  <a:gd name="connsiteY5" fmla="*/ 14287 h 107155"/>
                  <a:gd name="connsiteX6" fmla="*/ 361950 w 361950"/>
                  <a:gd name="connsiteY6" fmla="*/ 107155 h 107155"/>
                  <a:gd name="connsiteX0" fmla="*/ 0 w 309563"/>
                  <a:gd name="connsiteY0" fmla="*/ 76200 h 80962"/>
                  <a:gd name="connsiteX1" fmla="*/ 71438 w 309563"/>
                  <a:gd name="connsiteY1" fmla="*/ 0 h 80962"/>
                  <a:gd name="connsiteX2" fmla="*/ 107156 w 309563"/>
                  <a:gd name="connsiteY2" fmla="*/ 78581 h 80962"/>
                  <a:gd name="connsiteX3" fmla="*/ 178594 w 309563"/>
                  <a:gd name="connsiteY3" fmla="*/ 4762 h 80962"/>
                  <a:gd name="connsiteX4" fmla="*/ 219075 w 309563"/>
                  <a:gd name="connsiteY4" fmla="*/ 80962 h 80962"/>
                  <a:gd name="connsiteX5" fmla="*/ 309563 w 309563"/>
                  <a:gd name="connsiteY5" fmla="*/ 14287 h 80962"/>
                  <a:gd name="connsiteX0" fmla="*/ 0 w 316992"/>
                  <a:gd name="connsiteY0" fmla="*/ 76200 h 80962"/>
                  <a:gd name="connsiteX1" fmla="*/ 71438 w 316992"/>
                  <a:gd name="connsiteY1" fmla="*/ 0 h 80962"/>
                  <a:gd name="connsiteX2" fmla="*/ 107156 w 316992"/>
                  <a:gd name="connsiteY2" fmla="*/ 78581 h 80962"/>
                  <a:gd name="connsiteX3" fmla="*/ 178594 w 316992"/>
                  <a:gd name="connsiteY3" fmla="*/ 4762 h 80962"/>
                  <a:gd name="connsiteX4" fmla="*/ 219075 w 316992"/>
                  <a:gd name="connsiteY4" fmla="*/ 80962 h 80962"/>
                  <a:gd name="connsiteX5" fmla="*/ 309563 w 316992"/>
                  <a:gd name="connsiteY5" fmla="*/ 14287 h 80962"/>
                  <a:gd name="connsiteX6" fmla="*/ 311946 w 316992"/>
                  <a:gd name="connsiteY6" fmla="*/ 21432 h 80962"/>
                  <a:gd name="connsiteX0" fmla="*/ 0 w 364333"/>
                  <a:gd name="connsiteY0" fmla="*/ 76200 h 80962"/>
                  <a:gd name="connsiteX1" fmla="*/ 71438 w 364333"/>
                  <a:gd name="connsiteY1" fmla="*/ 0 h 80962"/>
                  <a:gd name="connsiteX2" fmla="*/ 107156 w 364333"/>
                  <a:gd name="connsiteY2" fmla="*/ 78581 h 80962"/>
                  <a:gd name="connsiteX3" fmla="*/ 178594 w 364333"/>
                  <a:gd name="connsiteY3" fmla="*/ 4762 h 80962"/>
                  <a:gd name="connsiteX4" fmla="*/ 219075 w 364333"/>
                  <a:gd name="connsiteY4" fmla="*/ 80962 h 80962"/>
                  <a:gd name="connsiteX5" fmla="*/ 309563 w 364333"/>
                  <a:gd name="connsiteY5" fmla="*/ 14287 h 80962"/>
                  <a:gd name="connsiteX6" fmla="*/ 364333 w 364333"/>
                  <a:gd name="connsiteY6" fmla="*/ 76201 h 80962"/>
                  <a:gd name="connsiteX0" fmla="*/ 0 w 364333"/>
                  <a:gd name="connsiteY0" fmla="*/ 76200 h 78581"/>
                  <a:gd name="connsiteX1" fmla="*/ 71438 w 364333"/>
                  <a:gd name="connsiteY1" fmla="*/ 0 h 78581"/>
                  <a:gd name="connsiteX2" fmla="*/ 107156 w 364333"/>
                  <a:gd name="connsiteY2" fmla="*/ 78581 h 78581"/>
                  <a:gd name="connsiteX3" fmla="*/ 178594 w 364333"/>
                  <a:gd name="connsiteY3" fmla="*/ 4762 h 78581"/>
                  <a:gd name="connsiteX4" fmla="*/ 226219 w 364333"/>
                  <a:gd name="connsiteY4" fmla="*/ 76200 h 78581"/>
                  <a:gd name="connsiteX5" fmla="*/ 309563 w 364333"/>
                  <a:gd name="connsiteY5" fmla="*/ 14287 h 78581"/>
                  <a:gd name="connsiteX6" fmla="*/ 364333 w 364333"/>
                  <a:gd name="connsiteY6" fmla="*/ 76201 h 78581"/>
                  <a:gd name="connsiteX0" fmla="*/ 0 w 364333"/>
                  <a:gd name="connsiteY0" fmla="*/ 76200 h 76201"/>
                  <a:gd name="connsiteX1" fmla="*/ 71438 w 364333"/>
                  <a:gd name="connsiteY1" fmla="*/ 0 h 76201"/>
                  <a:gd name="connsiteX2" fmla="*/ 121444 w 364333"/>
                  <a:gd name="connsiteY2" fmla="*/ 76199 h 76201"/>
                  <a:gd name="connsiteX3" fmla="*/ 178594 w 364333"/>
                  <a:gd name="connsiteY3" fmla="*/ 4762 h 76201"/>
                  <a:gd name="connsiteX4" fmla="*/ 226219 w 364333"/>
                  <a:gd name="connsiteY4" fmla="*/ 76200 h 76201"/>
                  <a:gd name="connsiteX5" fmla="*/ 309563 w 364333"/>
                  <a:gd name="connsiteY5" fmla="*/ 14287 h 76201"/>
                  <a:gd name="connsiteX6" fmla="*/ 364333 w 364333"/>
                  <a:gd name="connsiteY6" fmla="*/ 76201 h 76201"/>
                  <a:gd name="connsiteX0" fmla="*/ 0 w 364333"/>
                  <a:gd name="connsiteY0" fmla="*/ 76200 h 76201"/>
                  <a:gd name="connsiteX1" fmla="*/ 71438 w 364333"/>
                  <a:gd name="connsiteY1" fmla="*/ 0 h 76201"/>
                  <a:gd name="connsiteX2" fmla="*/ 121444 w 364333"/>
                  <a:gd name="connsiteY2" fmla="*/ 76199 h 76201"/>
                  <a:gd name="connsiteX3" fmla="*/ 178594 w 364333"/>
                  <a:gd name="connsiteY3" fmla="*/ 4762 h 76201"/>
                  <a:gd name="connsiteX4" fmla="*/ 242888 w 364333"/>
                  <a:gd name="connsiteY4" fmla="*/ 76200 h 76201"/>
                  <a:gd name="connsiteX5" fmla="*/ 309563 w 364333"/>
                  <a:gd name="connsiteY5" fmla="*/ 14287 h 76201"/>
                  <a:gd name="connsiteX6" fmla="*/ 364333 w 364333"/>
                  <a:gd name="connsiteY6" fmla="*/ 76201 h 76201"/>
                  <a:gd name="connsiteX0" fmla="*/ 0 w 364333"/>
                  <a:gd name="connsiteY0" fmla="*/ 76200 h 76201"/>
                  <a:gd name="connsiteX1" fmla="*/ 71438 w 364333"/>
                  <a:gd name="connsiteY1" fmla="*/ 0 h 76201"/>
                  <a:gd name="connsiteX2" fmla="*/ 121444 w 364333"/>
                  <a:gd name="connsiteY2" fmla="*/ 76199 h 76201"/>
                  <a:gd name="connsiteX3" fmla="*/ 178594 w 364333"/>
                  <a:gd name="connsiteY3" fmla="*/ 4762 h 76201"/>
                  <a:gd name="connsiteX4" fmla="*/ 242888 w 364333"/>
                  <a:gd name="connsiteY4" fmla="*/ 76200 h 76201"/>
                  <a:gd name="connsiteX5" fmla="*/ 311944 w 364333"/>
                  <a:gd name="connsiteY5" fmla="*/ 7143 h 76201"/>
                  <a:gd name="connsiteX6" fmla="*/ 364333 w 364333"/>
                  <a:gd name="connsiteY6" fmla="*/ 76201 h 76201"/>
                  <a:gd name="connsiteX0" fmla="*/ 0 w 311944"/>
                  <a:gd name="connsiteY0" fmla="*/ 76200 h 76200"/>
                  <a:gd name="connsiteX1" fmla="*/ 71438 w 311944"/>
                  <a:gd name="connsiteY1" fmla="*/ 0 h 76200"/>
                  <a:gd name="connsiteX2" fmla="*/ 121444 w 311944"/>
                  <a:gd name="connsiteY2" fmla="*/ 76199 h 76200"/>
                  <a:gd name="connsiteX3" fmla="*/ 178594 w 311944"/>
                  <a:gd name="connsiteY3" fmla="*/ 4762 h 76200"/>
                  <a:gd name="connsiteX4" fmla="*/ 242888 w 311944"/>
                  <a:gd name="connsiteY4" fmla="*/ 76200 h 76200"/>
                  <a:gd name="connsiteX5" fmla="*/ 311944 w 311944"/>
                  <a:gd name="connsiteY5" fmla="*/ 7143 h 76200"/>
                  <a:gd name="connsiteX0" fmla="*/ 0 w 321469"/>
                  <a:gd name="connsiteY0" fmla="*/ 78582 h 78582"/>
                  <a:gd name="connsiteX1" fmla="*/ 71438 w 321469"/>
                  <a:gd name="connsiteY1" fmla="*/ 2382 h 78582"/>
                  <a:gd name="connsiteX2" fmla="*/ 121444 w 321469"/>
                  <a:gd name="connsiteY2" fmla="*/ 78581 h 78582"/>
                  <a:gd name="connsiteX3" fmla="*/ 178594 w 321469"/>
                  <a:gd name="connsiteY3" fmla="*/ 7144 h 78582"/>
                  <a:gd name="connsiteX4" fmla="*/ 242888 w 321469"/>
                  <a:gd name="connsiteY4" fmla="*/ 78582 h 78582"/>
                  <a:gd name="connsiteX5" fmla="*/ 321469 w 321469"/>
                  <a:gd name="connsiteY5" fmla="*/ 0 h 78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1469" h="78582">
                    <a:moveTo>
                      <a:pt x="0" y="78582"/>
                    </a:moveTo>
                    <a:lnTo>
                      <a:pt x="71438" y="2382"/>
                    </a:lnTo>
                    <a:lnTo>
                      <a:pt x="121444" y="78581"/>
                    </a:lnTo>
                    <a:lnTo>
                      <a:pt x="178594" y="7144"/>
                    </a:lnTo>
                    <a:lnTo>
                      <a:pt x="242888" y="78582"/>
                    </a:lnTo>
                    <a:lnTo>
                      <a:pt x="321469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2562124" y="2192887"/>
              <a:ext cx="2818503" cy="113402"/>
              <a:chOff x="2562125" y="1410495"/>
              <a:chExt cx="2818503" cy="113402"/>
            </a:xfrm>
          </p:grpSpPr>
          <p:sp>
            <p:nvSpPr>
              <p:cNvPr id="98" name="Rectangle 4"/>
              <p:cNvSpPr/>
              <p:nvPr/>
            </p:nvSpPr>
            <p:spPr>
              <a:xfrm>
                <a:off x="2562125" y="1416584"/>
                <a:ext cx="2818503" cy="107313"/>
              </a:xfrm>
              <a:custGeom>
                <a:avLst/>
                <a:gdLst>
                  <a:gd name="connsiteX0" fmla="*/ 0 w 2742303"/>
                  <a:gd name="connsiteY0" fmla="*/ 0 h 317979"/>
                  <a:gd name="connsiteX1" fmla="*/ 2742303 w 2742303"/>
                  <a:gd name="connsiteY1" fmla="*/ 0 h 317979"/>
                  <a:gd name="connsiteX2" fmla="*/ 2742303 w 2742303"/>
                  <a:gd name="connsiteY2" fmla="*/ 317979 h 317979"/>
                  <a:gd name="connsiteX3" fmla="*/ 0 w 2742303"/>
                  <a:gd name="connsiteY3" fmla="*/ 317979 h 317979"/>
                  <a:gd name="connsiteX4" fmla="*/ 0 w 2742303"/>
                  <a:gd name="connsiteY4" fmla="*/ 0 h 317979"/>
                  <a:gd name="connsiteX0" fmla="*/ 2742303 w 2833743"/>
                  <a:gd name="connsiteY0" fmla="*/ 317979 h 409419"/>
                  <a:gd name="connsiteX1" fmla="*/ 0 w 2833743"/>
                  <a:gd name="connsiteY1" fmla="*/ 317979 h 409419"/>
                  <a:gd name="connsiteX2" fmla="*/ 0 w 2833743"/>
                  <a:gd name="connsiteY2" fmla="*/ 0 h 409419"/>
                  <a:gd name="connsiteX3" fmla="*/ 2742303 w 2833743"/>
                  <a:gd name="connsiteY3" fmla="*/ 0 h 409419"/>
                  <a:gd name="connsiteX4" fmla="*/ 2833743 w 2833743"/>
                  <a:gd name="connsiteY4" fmla="*/ 409419 h 409419"/>
                  <a:gd name="connsiteX0" fmla="*/ 2742303 w 2742303"/>
                  <a:gd name="connsiteY0" fmla="*/ 317979 h 317979"/>
                  <a:gd name="connsiteX1" fmla="*/ 0 w 2742303"/>
                  <a:gd name="connsiteY1" fmla="*/ 317979 h 317979"/>
                  <a:gd name="connsiteX2" fmla="*/ 0 w 2742303"/>
                  <a:gd name="connsiteY2" fmla="*/ 0 h 317979"/>
                  <a:gd name="connsiteX3" fmla="*/ 2742303 w 2742303"/>
                  <a:gd name="connsiteY3" fmla="*/ 0 h 317979"/>
                  <a:gd name="connsiteX0" fmla="*/ 2818503 w 2818503"/>
                  <a:gd name="connsiteY0" fmla="*/ 317979 h 317979"/>
                  <a:gd name="connsiteX1" fmla="*/ 0 w 2818503"/>
                  <a:gd name="connsiteY1" fmla="*/ 317979 h 317979"/>
                  <a:gd name="connsiteX2" fmla="*/ 0 w 2818503"/>
                  <a:gd name="connsiteY2" fmla="*/ 0 h 317979"/>
                  <a:gd name="connsiteX3" fmla="*/ 2742303 w 2818503"/>
                  <a:gd name="connsiteY3" fmla="*/ 0 h 317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18503" h="317979">
                    <a:moveTo>
                      <a:pt x="2818503" y="317979"/>
                    </a:moveTo>
                    <a:lnTo>
                      <a:pt x="0" y="317979"/>
                    </a:lnTo>
                    <a:lnTo>
                      <a:pt x="0" y="0"/>
                    </a:lnTo>
                    <a:lnTo>
                      <a:pt x="2742303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Freeform 98"/>
              <p:cNvSpPr/>
              <p:nvPr/>
            </p:nvSpPr>
            <p:spPr>
              <a:xfrm rot="16200000">
                <a:off x="5279511" y="1421115"/>
                <a:ext cx="111737" cy="90497"/>
              </a:xfrm>
              <a:custGeom>
                <a:avLst/>
                <a:gdLst>
                  <a:gd name="connsiteX0" fmla="*/ 0 w 369096"/>
                  <a:gd name="connsiteY0" fmla="*/ 76200 h 171450"/>
                  <a:gd name="connsiteX1" fmla="*/ 71438 w 369096"/>
                  <a:gd name="connsiteY1" fmla="*/ 0 h 171450"/>
                  <a:gd name="connsiteX2" fmla="*/ 107156 w 369096"/>
                  <a:gd name="connsiteY2" fmla="*/ 78581 h 171450"/>
                  <a:gd name="connsiteX3" fmla="*/ 178594 w 369096"/>
                  <a:gd name="connsiteY3" fmla="*/ 4762 h 171450"/>
                  <a:gd name="connsiteX4" fmla="*/ 219075 w 369096"/>
                  <a:gd name="connsiteY4" fmla="*/ 80962 h 171450"/>
                  <a:gd name="connsiteX5" fmla="*/ 309563 w 369096"/>
                  <a:gd name="connsiteY5" fmla="*/ 14287 h 171450"/>
                  <a:gd name="connsiteX6" fmla="*/ 369094 w 369096"/>
                  <a:gd name="connsiteY6" fmla="*/ 111918 h 171450"/>
                  <a:gd name="connsiteX7" fmla="*/ 307181 w 369096"/>
                  <a:gd name="connsiteY7" fmla="*/ 171450 h 171450"/>
                  <a:gd name="connsiteX0" fmla="*/ 0 w 369096"/>
                  <a:gd name="connsiteY0" fmla="*/ 76200 h 111918"/>
                  <a:gd name="connsiteX1" fmla="*/ 71438 w 369096"/>
                  <a:gd name="connsiteY1" fmla="*/ 0 h 111918"/>
                  <a:gd name="connsiteX2" fmla="*/ 107156 w 369096"/>
                  <a:gd name="connsiteY2" fmla="*/ 78581 h 111918"/>
                  <a:gd name="connsiteX3" fmla="*/ 178594 w 369096"/>
                  <a:gd name="connsiteY3" fmla="*/ 4762 h 111918"/>
                  <a:gd name="connsiteX4" fmla="*/ 219075 w 369096"/>
                  <a:gd name="connsiteY4" fmla="*/ 80962 h 111918"/>
                  <a:gd name="connsiteX5" fmla="*/ 309563 w 369096"/>
                  <a:gd name="connsiteY5" fmla="*/ 14287 h 111918"/>
                  <a:gd name="connsiteX6" fmla="*/ 369094 w 369096"/>
                  <a:gd name="connsiteY6" fmla="*/ 111918 h 111918"/>
                  <a:gd name="connsiteX0" fmla="*/ 0 w 361953"/>
                  <a:gd name="connsiteY0" fmla="*/ 76200 h 107155"/>
                  <a:gd name="connsiteX1" fmla="*/ 71438 w 361953"/>
                  <a:gd name="connsiteY1" fmla="*/ 0 h 107155"/>
                  <a:gd name="connsiteX2" fmla="*/ 107156 w 361953"/>
                  <a:gd name="connsiteY2" fmla="*/ 78581 h 107155"/>
                  <a:gd name="connsiteX3" fmla="*/ 178594 w 361953"/>
                  <a:gd name="connsiteY3" fmla="*/ 4762 h 107155"/>
                  <a:gd name="connsiteX4" fmla="*/ 219075 w 361953"/>
                  <a:gd name="connsiteY4" fmla="*/ 80962 h 107155"/>
                  <a:gd name="connsiteX5" fmla="*/ 309563 w 361953"/>
                  <a:gd name="connsiteY5" fmla="*/ 14287 h 107155"/>
                  <a:gd name="connsiteX6" fmla="*/ 361950 w 361953"/>
                  <a:gd name="connsiteY6" fmla="*/ 107155 h 107155"/>
                  <a:gd name="connsiteX0" fmla="*/ 0 w 361950"/>
                  <a:gd name="connsiteY0" fmla="*/ 76200 h 107155"/>
                  <a:gd name="connsiteX1" fmla="*/ 71438 w 361950"/>
                  <a:gd name="connsiteY1" fmla="*/ 0 h 107155"/>
                  <a:gd name="connsiteX2" fmla="*/ 107156 w 361950"/>
                  <a:gd name="connsiteY2" fmla="*/ 78581 h 107155"/>
                  <a:gd name="connsiteX3" fmla="*/ 178594 w 361950"/>
                  <a:gd name="connsiteY3" fmla="*/ 4762 h 107155"/>
                  <a:gd name="connsiteX4" fmla="*/ 219075 w 361950"/>
                  <a:gd name="connsiteY4" fmla="*/ 80962 h 107155"/>
                  <a:gd name="connsiteX5" fmla="*/ 309563 w 361950"/>
                  <a:gd name="connsiteY5" fmla="*/ 14287 h 107155"/>
                  <a:gd name="connsiteX6" fmla="*/ 361950 w 361950"/>
                  <a:gd name="connsiteY6" fmla="*/ 107155 h 107155"/>
                  <a:gd name="connsiteX0" fmla="*/ 0 w 309563"/>
                  <a:gd name="connsiteY0" fmla="*/ 76200 h 80962"/>
                  <a:gd name="connsiteX1" fmla="*/ 71438 w 309563"/>
                  <a:gd name="connsiteY1" fmla="*/ 0 h 80962"/>
                  <a:gd name="connsiteX2" fmla="*/ 107156 w 309563"/>
                  <a:gd name="connsiteY2" fmla="*/ 78581 h 80962"/>
                  <a:gd name="connsiteX3" fmla="*/ 178594 w 309563"/>
                  <a:gd name="connsiteY3" fmla="*/ 4762 h 80962"/>
                  <a:gd name="connsiteX4" fmla="*/ 219075 w 309563"/>
                  <a:gd name="connsiteY4" fmla="*/ 80962 h 80962"/>
                  <a:gd name="connsiteX5" fmla="*/ 309563 w 309563"/>
                  <a:gd name="connsiteY5" fmla="*/ 14287 h 80962"/>
                  <a:gd name="connsiteX0" fmla="*/ 0 w 316992"/>
                  <a:gd name="connsiteY0" fmla="*/ 76200 h 80962"/>
                  <a:gd name="connsiteX1" fmla="*/ 71438 w 316992"/>
                  <a:gd name="connsiteY1" fmla="*/ 0 h 80962"/>
                  <a:gd name="connsiteX2" fmla="*/ 107156 w 316992"/>
                  <a:gd name="connsiteY2" fmla="*/ 78581 h 80962"/>
                  <a:gd name="connsiteX3" fmla="*/ 178594 w 316992"/>
                  <a:gd name="connsiteY3" fmla="*/ 4762 h 80962"/>
                  <a:gd name="connsiteX4" fmla="*/ 219075 w 316992"/>
                  <a:gd name="connsiteY4" fmla="*/ 80962 h 80962"/>
                  <a:gd name="connsiteX5" fmla="*/ 309563 w 316992"/>
                  <a:gd name="connsiteY5" fmla="*/ 14287 h 80962"/>
                  <a:gd name="connsiteX6" fmla="*/ 311946 w 316992"/>
                  <a:gd name="connsiteY6" fmla="*/ 21432 h 80962"/>
                  <a:gd name="connsiteX0" fmla="*/ 0 w 364333"/>
                  <a:gd name="connsiteY0" fmla="*/ 76200 h 80962"/>
                  <a:gd name="connsiteX1" fmla="*/ 71438 w 364333"/>
                  <a:gd name="connsiteY1" fmla="*/ 0 h 80962"/>
                  <a:gd name="connsiteX2" fmla="*/ 107156 w 364333"/>
                  <a:gd name="connsiteY2" fmla="*/ 78581 h 80962"/>
                  <a:gd name="connsiteX3" fmla="*/ 178594 w 364333"/>
                  <a:gd name="connsiteY3" fmla="*/ 4762 h 80962"/>
                  <a:gd name="connsiteX4" fmla="*/ 219075 w 364333"/>
                  <a:gd name="connsiteY4" fmla="*/ 80962 h 80962"/>
                  <a:gd name="connsiteX5" fmla="*/ 309563 w 364333"/>
                  <a:gd name="connsiteY5" fmla="*/ 14287 h 80962"/>
                  <a:gd name="connsiteX6" fmla="*/ 364333 w 364333"/>
                  <a:gd name="connsiteY6" fmla="*/ 76201 h 80962"/>
                  <a:gd name="connsiteX0" fmla="*/ 0 w 364333"/>
                  <a:gd name="connsiteY0" fmla="*/ 76200 h 78581"/>
                  <a:gd name="connsiteX1" fmla="*/ 71438 w 364333"/>
                  <a:gd name="connsiteY1" fmla="*/ 0 h 78581"/>
                  <a:gd name="connsiteX2" fmla="*/ 107156 w 364333"/>
                  <a:gd name="connsiteY2" fmla="*/ 78581 h 78581"/>
                  <a:gd name="connsiteX3" fmla="*/ 178594 w 364333"/>
                  <a:gd name="connsiteY3" fmla="*/ 4762 h 78581"/>
                  <a:gd name="connsiteX4" fmla="*/ 226219 w 364333"/>
                  <a:gd name="connsiteY4" fmla="*/ 76200 h 78581"/>
                  <a:gd name="connsiteX5" fmla="*/ 309563 w 364333"/>
                  <a:gd name="connsiteY5" fmla="*/ 14287 h 78581"/>
                  <a:gd name="connsiteX6" fmla="*/ 364333 w 364333"/>
                  <a:gd name="connsiteY6" fmla="*/ 76201 h 78581"/>
                  <a:gd name="connsiteX0" fmla="*/ 0 w 364333"/>
                  <a:gd name="connsiteY0" fmla="*/ 76200 h 76201"/>
                  <a:gd name="connsiteX1" fmla="*/ 71438 w 364333"/>
                  <a:gd name="connsiteY1" fmla="*/ 0 h 76201"/>
                  <a:gd name="connsiteX2" fmla="*/ 121444 w 364333"/>
                  <a:gd name="connsiteY2" fmla="*/ 76199 h 76201"/>
                  <a:gd name="connsiteX3" fmla="*/ 178594 w 364333"/>
                  <a:gd name="connsiteY3" fmla="*/ 4762 h 76201"/>
                  <a:gd name="connsiteX4" fmla="*/ 226219 w 364333"/>
                  <a:gd name="connsiteY4" fmla="*/ 76200 h 76201"/>
                  <a:gd name="connsiteX5" fmla="*/ 309563 w 364333"/>
                  <a:gd name="connsiteY5" fmla="*/ 14287 h 76201"/>
                  <a:gd name="connsiteX6" fmla="*/ 364333 w 364333"/>
                  <a:gd name="connsiteY6" fmla="*/ 76201 h 76201"/>
                  <a:gd name="connsiteX0" fmla="*/ 0 w 364333"/>
                  <a:gd name="connsiteY0" fmla="*/ 76200 h 76201"/>
                  <a:gd name="connsiteX1" fmla="*/ 71438 w 364333"/>
                  <a:gd name="connsiteY1" fmla="*/ 0 h 76201"/>
                  <a:gd name="connsiteX2" fmla="*/ 121444 w 364333"/>
                  <a:gd name="connsiteY2" fmla="*/ 76199 h 76201"/>
                  <a:gd name="connsiteX3" fmla="*/ 178594 w 364333"/>
                  <a:gd name="connsiteY3" fmla="*/ 4762 h 76201"/>
                  <a:gd name="connsiteX4" fmla="*/ 242888 w 364333"/>
                  <a:gd name="connsiteY4" fmla="*/ 76200 h 76201"/>
                  <a:gd name="connsiteX5" fmla="*/ 309563 w 364333"/>
                  <a:gd name="connsiteY5" fmla="*/ 14287 h 76201"/>
                  <a:gd name="connsiteX6" fmla="*/ 364333 w 364333"/>
                  <a:gd name="connsiteY6" fmla="*/ 76201 h 76201"/>
                  <a:gd name="connsiteX0" fmla="*/ 0 w 364333"/>
                  <a:gd name="connsiteY0" fmla="*/ 76200 h 76201"/>
                  <a:gd name="connsiteX1" fmla="*/ 71438 w 364333"/>
                  <a:gd name="connsiteY1" fmla="*/ 0 h 76201"/>
                  <a:gd name="connsiteX2" fmla="*/ 121444 w 364333"/>
                  <a:gd name="connsiteY2" fmla="*/ 76199 h 76201"/>
                  <a:gd name="connsiteX3" fmla="*/ 178594 w 364333"/>
                  <a:gd name="connsiteY3" fmla="*/ 4762 h 76201"/>
                  <a:gd name="connsiteX4" fmla="*/ 242888 w 364333"/>
                  <a:gd name="connsiteY4" fmla="*/ 76200 h 76201"/>
                  <a:gd name="connsiteX5" fmla="*/ 311944 w 364333"/>
                  <a:gd name="connsiteY5" fmla="*/ 7143 h 76201"/>
                  <a:gd name="connsiteX6" fmla="*/ 364333 w 364333"/>
                  <a:gd name="connsiteY6" fmla="*/ 76201 h 76201"/>
                  <a:gd name="connsiteX0" fmla="*/ 0 w 311944"/>
                  <a:gd name="connsiteY0" fmla="*/ 76200 h 76200"/>
                  <a:gd name="connsiteX1" fmla="*/ 71438 w 311944"/>
                  <a:gd name="connsiteY1" fmla="*/ 0 h 76200"/>
                  <a:gd name="connsiteX2" fmla="*/ 121444 w 311944"/>
                  <a:gd name="connsiteY2" fmla="*/ 76199 h 76200"/>
                  <a:gd name="connsiteX3" fmla="*/ 178594 w 311944"/>
                  <a:gd name="connsiteY3" fmla="*/ 4762 h 76200"/>
                  <a:gd name="connsiteX4" fmla="*/ 242888 w 311944"/>
                  <a:gd name="connsiteY4" fmla="*/ 76200 h 76200"/>
                  <a:gd name="connsiteX5" fmla="*/ 311944 w 311944"/>
                  <a:gd name="connsiteY5" fmla="*/ 7143 h 76200"/>
                  <a:gd name="connsiteX0" fmla="*/ 0 w 321469"/>
                  <a:gd name="connsiteY0" fmla="*/ 78582 h 78582"/>
                  <a:gd name="connsiteX1" fmla="*/ 71438 w 321469"/>
                  <a:gd name="connsiteY1" fmla="*/ 2382 h 78582"/>
                  <a:gd name="connsiteX2" fmla="*/ 121444 w 321469"/>
                  <a:gd name="connsiteY2" fmla="*/ 78581 h 78582"/>
                  <a:gd name="connsiteX3" fmla="*/ 178594 w 321469"/>
                  <a:gd name="connsiteY3" fmla="*/ 7144 h 78582"/>
                  <a:gd name="connsiteX4" fmla="*/ 242888 w 321469"/>
                  <a:gd name="connsiteY4" fmla="*/ 78582 h 78582"/>
                  <a:gd name="connsiteX5" fmla="*/ 321469 w 321469"/>
                  <a:gd name="connsiteY5" fmla="*/ 0 h 78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1469" h="78582">
                    <a:moveTo>
                      <a:pt x="0" y="78582"/>
                    </a:moveTo>
                    <a:lnTo>
                      <a:pt x="71438" y="2382"/>
                    </a:lnTo>
                    <a:lnTo>
                      <a:pt x="121444" y="78581"/>
                    </a:lnTo>
                    <a:lnTo>
                      <a:pt x="178594" y="7144"/>
                    </a:lnTo>
                    <a:lnTo>
                      <a:pt x="242888" y="78582"/>
                    </a:lnTo>
                    <a:lnTo>
                      <a:pt x="321469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0" name="Rectangle 99"/>
            <p:cNvSpPr/>
            <p:nvPr/>
          </p:nvSpPr>
          <p:spPr>
            <a:xfrm rot="5400000">
              <a:off x="3853533" y="1810891"/>
              <a:ext cx="43152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. . .</a:t>
              </a:r>
              <a:endParaRPr lang="en-US" sz="1600" dirty="0"/>
            </a:p>
          </p:txBody>
        </p:sp>
        <p:sp>
          <p:nvSpPr>
            <p:cNvPr id="101" name="Freeform 100"/>
            <p:cNvSpPr/>
            <p:nvPr/>
          </p:nvSpPr>
          <p:spPr>
            <a:xfrm>
              <a:off x="2137201" y="1558855"/>
              <a:ext cx="597699" cy="133085"/>
            </a:xfrm>
            <a:custGeom>
              <a:avLst/>
              <a:gdLst>
                <a:gd name="connsiteX0" fmla="*/ 319 w 1086487"/>
                <a:gd name="connsiteY0" fmla="*/ 340025 h 340025"/>
                <a:gd name="connsiteX1" fmla="*/ 152719 w 1086487"/>
                <a:gd name="connsiteY1" fmla="*/ 54275 h 340025"/>
                <a:gd name="connsiteX2" fmla="*/ 933769 w 1086487"/>
                <a:gd name="connsiteY2" fmla="*/ 25700 h 340025"/>
                <a:gd name="connsiteX3" fmla="*/ 1086169 w 1086487"/>
                <a:gd name="connsiteY3" fmla="*/ 340025 h 340025"/>
                <a:gd name="connsiteX0" fmla="*/ 0 w 933768"/>
                <a:gd name="connsiteY0" fmla="*/ 54275 h 340025"/>
                <a:gd name="connsiteX1" fmla="*/ 781050 w 933768"/>
                <a:gd name="connsiteY1" fmla="*/ 25700 h 340025"/>
                <a:gd name="connsiteX2" fmla="*/ 933450 w 933768"/>
                <a:gd name="connsiteY2" fmla="*/ 340025 h 340025"/>
                <a:gd name="connsiteX0" fmla="*/ 0 w 943293"/>
                <a:gd name="connsiteY0" fmla="*/ 35313 h 354401"/>
                <a:gd name="connsiteX1" fmla="*/ 790575 w 943293"/>
                <a:gd name="connsiteY1" fmla="*/ 40076 h 354401"/>
                <a:gd name="connsiteX2" fmla="*/ 942975 w 943293"/>
                <a:gd name="connsiteY2" fmla="*/ 354401 h 354401"/>
                <a:gd name="connsiteX0" fmla="*/ 0 w 943293"/>
                <a:gd name="connsiteY0" fmla="*/ 24668 h 343756"/>
                <a:gd name="connsiteX1" fmla="*/ 790575 w 943293"/>
                <a:gd name="connsiteY1" fmla="*/ 29431 h 343756"/>
                <a:gd name="connsiteX2" fmla="*/ 942975 w 943293"/>
                <a:gd name="connsiteY2" fmla="*/ 343756 h 343756"/>
                <a:gd name="connsiteX0" fmla="*/ 0 w 945615"/>
                <a:gd name="connsiteY0" fmla="*/ 24668 h 131824"/>
                <a:gd name="connsiteX1" fmla="*/ 790575 w 945615"/>
                <a:gd name="connsiteY1" fmla="*/ 29431 h 131824"/>
                <a:gd name="connsiteX2" fmla="*/ 945356 w 945615"/>
                <a:gd name="connsiteY2" fmla="*/ 131824 h 131824"/>
                <a:gd name="connsiteX0" fmla="*/ 0 w 945615"/>
                <a:gd name="connsiteY0" fmla="*/ 16467 h 123623"/>
                <a:gd name="connsiteX1" fmla="*/ 790575 w 945615"/>
                <a:gd name="connsiteY1" fmla="*/ 21230 h 123623"/>
                <a:gd name="connsiteX2" fmla="*/ 945356 w 945615"/>
                <a:gd name="connsiteY2" fmla="*/ 123623 h 123623"/>
                <a:gd name="connsiteX0" fmla="*/ 0 w 975203"/>
                <a:gd name="connsiteY0" fmla="*/ 25929 h 133085"/>
                <a:gd name="connsiteX1" fmla="*/ 885825 w 975203"/>
                <a:gd name="connsiteY1" fmla="*/ 14023 h 133085"/>
                <a:gd name="connsiteX2" fmla="*/ 945356 w 975203"/>
                <a:gd name="connsiteY2" fmla="*/ 133085 h 133085"/>
                <a:gd name="connsiteX0" fmla="*/ 0 w 945507"/>
                <a:gd name="connsiteY0" fmla="*/ 25929 h 133085"/>
                <a:gd name="connsiteX1" fmla="*/ 885825 w 945507"/>
                <a:gd name="connsiteY1" fmla="*/ 14023 h 133085"/>
                <a:gd name="connsiteX2" fmla="*/ 945356 w 945507"/>
                <a:gd name="connsiteY2" fmla="*/ 133085 h 133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5507" h="133085">
                  <a:moveTo>
                    <a:pt x="0" y="25929"/>
                  </a:moveTo>
                  <a:cubicBezTo>
                    <a:pt x="169862" y="2117"/>
                    <a:pt x="730250" y="-12171"/>
                    <a:pt x="885825" y="14023"/>
                  </a:cubicBezTo>
                  <a:cubicBezTo>
                    <a:pt x="936625" y="28311"/>
                    <a:pt x="946943" y="-265"/>
                    <a:pt x="945356" y="133085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 101"/>
            <p:cNvSpPr/>
            <p:nvPr/>
          </p:nvSpPr>
          <p:spPr>
            <a:xfrm>
              <a:off x="2137201" y="2065475"/>
              <a:ext cx="597699" cy="133085"/>
            </a:xfrm>
            <a:custGeom>
              <a:avLst/>
              <a:gdLst>
                <a:gd name="connsiteX0" fmla="*/ 319 w 1086487"/>
                <a:gd name="connsiteY0" fmla="*/ 340025 h 340025"/>
                <a:gd name="connsiteX1" fmla="*/ 152719 w 1086487"/>
                <a:gd name="connsiteY1" fmla="*/ 54275 h 340025"/>
                <a:gd name="connsiteX2" fmla="*/ 933769 w 1086487"/>
                <a:gd name="connsiteY2" fmla="*/ 25700 h 340025"/>
                <a:gd name="connsiteX3" fmla="*/ 1086169 w 1086487"/>
                <a:gd name="connsiteY3" fmla="*/ 340025 h 340025"/>
                <a:gd name="connsiteX0" fmla="*/ 0 w 933768"/>
                <a:gd name="connsiteY0" fmla="*/ 54275 h 340025"/>
                <a:gd name="connsiteX1" fmla="*/ 781050 w 933768"/>
                <a:gd name="connsiteY1" fmla="*/ 25700 h 340025"/>
                <a:gd name="connsiteX2" fmla="*/ 933450 w 933768"/>
                <a:gd name="connsiteY2" fmla="*/ 340025 h 340025"/>
                <a:gd name="connsiteX0" fmla="*/ 0 w 943293"/>
                <a:gd name="connsiteY0" fmla="*/ 35313 h 354401"/>
                <a:gd name="connsiteX1" fmla="*/ 790575 w 943293"/>
                <a:gd name="connsiteY1" fmla="*/ 40076 h 354401"/>
                <a:gd name="connsiteX2" fmla="*/ 942975 w 943293"/>
                <a:gd name="connsiteY2" fmla="*/ 354401 h 354401"/>
                <a:gd name="connsiteX0" fmla="*/ 0 w 943293"/>
                <a:gd name="connsiteY0" fmla="*/ 24668 h 343756"/>
                <a:gd name="connsiteX1" fmla="*/ 790575 w 943293"/>
                <a:gd name="connsiteY1" fmla="*/ 29431 h 343756"/>
                <a:gd name="connsiteX2" fmla="*/ 942975 w 943293"/>
                <a:gd name="connsiteY2" fmla="*/ 343756 h 343756"/>
                <a:gd name="connsiteX0" fmla="*/ 0 w 945615"/>
                <a:gd name="connsiteY0" fmla="*/ 24668 h 131824"/>
                <a:gd name="connsiteX1" fmla="*/ 790575 w 945615"/>
                <a:gd name="connsiteY1" fmla="*/ 29431 h 131824"/>
                <a:gd name="connsiteX2" fmla="*/ 945356 w 945615"/>
                <a:gd name="connsiteY2" fmla="*/ 131824 h 131824"/>
                <a:gd name="connsiteX0" fmla="*/ 0 w 945615"/>
                <a:gd name="connsiteY0" fmla="*/ 16467 h 123623"/>
                <a:gd name="connsiteX1" fmla="*/ 790575 w 945615"/>
                <a:gd name="connsiteY1" fmla="*/ 21230 h 123623"/>
                <a:gd name="connsiteX2" fmla="*/ 945356 w 945615"/>
                <a:gd name="connsiteY2" fmla="*/ 123623 h 123623"/>
                <a:gd name="connsiteX0" fmla="*/ 0 w 975203"/>
                <a:gd name="connsiteY0" fmla="*/ 25929 h 133085"/>
                <a:gd name="connsiteX1" fmla="*/ 885825 w 975203"/>
                <a:gd name="connsiteY1" fmla="*/ 14023 h 133085"/>
                <a:gd name="connsiteX2" fmla="*/ 945356 w 975203"/>
                <a:gd name="connsiteY2" fmla="*/ 133085 h 133085"/>
                <a:gd name="connsiteX0" fmla="*/ 0 w 945507"/>
                <a:gd name="connsiteY0" fmla="*/ 25929 h 133085"/>
                <a:gd name="connsiteX1" fmla="*/ 885825 w 945507"/>
                <a:gd name="connsiteY1" fmla="*/ 14023 h 133085"/>
                <a:gd name="connsiteX2" fmla="*/ 945356 w 945507"/>
                <a:gd name="connsiteY2" fmla="*/ 133085 h 133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5507" h="133085">
                  <a:moveTo>
                    <a:pt x="0" y="25929"/>
                  </a:moveTo>
                  <a:cubicBezTo>
                    <a:pt x="169862" y="2117"/>
                    <a:pt x="730250" y="-12171"/>
                    <a:pt x="885825" y="14023"/>
                  </a:cubicBezTo>
                  <a:cubicBezTo>
                    <a:pt x="936625" y="28311"/>
                    <a:pt x="946943" y="-265"/>
                    <a:pt x="945356" y="133085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5793569" y="1988904"/>
            <a:ext cx="202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all tapes read/write</a:t>
            </a:r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4915770" y="1150825"/>
            <a:ext cx="73930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5437557" y="1558305"/>
            <a:ext cx="2571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work tapes, initially blank</a:t>
            </a:r>
            <a:endParaRPr lang="en-US" dirty="0"/>
          </a:p>
        </p:txBody>
      </p:sp>
      <p:sp>
        <p:nvSpPr>
          <p:cNvPr id="214" name="Down Arrow 213"/>
          <p:cNvSpPr/>
          <p:nvPr/>
        </p:nvSpPr>
        <p:spPr>
          <a:xfrm>
            <a:off x="1711248" y="4977177"/>
            <a:ext cx="215206" cy="27055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block 1"/>
          <p:cNvGrpSpPr/>
          <p:nvPr/>
        </p:nvGrpSpPr>
        <p:grpSpPr>
          <a:xfrm>
            <a:off x="2634581" y="5702741"/>
            <a:ext cx="1147883" cy="354299"/>
            <a:chOff x="2634581" y="5702741"/>
            <a:chExt cx="1147883" cy="354299"/>
          </a:xfrm>
        </p:grpSpPr>
        <p:sp>
          <p:nvSpPr>
            <p:cNvPr id="177" name="Rectangle 176"/>
            <p:cNvSpPr/>
            <p:nvPr/>
          </p:nvSpPr>
          <p:spPr>
            <a:xfrm>
              <a:off x="2634581" y="5702741"/>
              <a:ext cx="2824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a</a:t>
              </a: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2849996" y="5702741"/>
              <a:ext cx="2824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a</a:t>
              </a: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3500014" y="5702741"/>
              <a:ext cx="2824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a</a:t>
              </a: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3068999" y="5718486"/>
              <a:ext cx="29206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b</a:t>
              </a:r>
              <a:endParaRPr lang="en-US" sz="1600" dirty="0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3284414" y="5718486"/>
              <a:ext cx="29206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b</a:t>
              </a:r>
              <a:endParaRPr lang="en-US" sz="1600" dirty="0"/>
            </a:p>
          </p:txBody>
        </p:sp>
      </p:grpSp>
      <p:grpSp>
        <p:nvGrpSpPr>
          <p:cNvPr id="17" name="block 2"/>
          <p:cNvGrpSpPr/>
          <p:nvPr/>
        </p:nvGrpSpPr>
        <p:grpSpPr>
          <a:xfrm>
            <a:off x="3941093" y="5718444"/>
            <a:ext cx="731390" cy="338638"/>
            <a:chOff x="3941093" y="5718444"/>
            <a:chExt cx="731390" cy="338638"/>
          </a:xfrm>
        </p:grpSpPr>
        <p:sp>
          <p:nvSpPr>
            <p:cNvPr id="188" name="Rectangle 187"/>
            <p:cNvSpPr/>
            <p:nvPr/>
          </p:nvSpPr>
          <p:spPr>
            <a:xfrm>
              <a:off x="3941093" y="5718486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1</a:t>
              </a:r>
              <a:endParaRPr lang="en-US" sz="1600" dirty="0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4159201" y="5718528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0</a:t>
              </a:r>
              <a:endParaRPr lang="en-US" sz="1600" dirty="0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4383621" y="5718444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1</a:t>
              </a:r>
              <a:endParaRPr lang="en-US" sz="1600" dirty="0"/>
            </a:p>
          </p:txBody>
        </p:sp>
      </p:grpSp>
      <p:grpSp>
        <p:nvGrpSpPr>
          <p:cNvPr id="18" name="block 3"/>
          <p:cNvGrpSpPr/>
          <p:nvPr/>
        </p:nvGrpSpPr>
        <p:grpSpPr>
          <a:xfrm>
            <a:off x="5287280" y="5666474"/>
            <a:ext cx="1353864" cy="400110"/>
            <a:chOff x="5287280" y="5666474"/>
            <a:chExt cx="1353864" cy="400110"/>
          </a:xfrm>
        </p:grpSpPr>
        <p:sp>
          <p:nvSpPr>
            <p:cNvPr id="183" name="Rectangle 182"/>
            <p:cNvSpPr/>
            <p:nvPr/>
          </p:nvSpPr>
          <p:spPr>
            <a:xfrm>
              <a:off x="6169129" y="5666474"/>
              <a:ext cx="27603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aseline="30000" dirty="0"/>
                <a:t>˽</a:t>
              </a:r>
              <a:endParaRPr lang="en-US" sz="2000" dirty="0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6365106" y="5666474"/>
              <a:ext cx="27603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aseline="30000" dirty="0"/>
                <a:t>˽</a:t>
              </a:r>
              <a:endParaRPr lang="en-US" sz="2000" dirty="0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5287280" y="5698365"/>
              <a:ext cx="27122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c</a:t>
              </a:r>
              <a:endParaRPr lang="en-US" sz="1600" dirty="0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5506252" y="5702216"/>
              <a:ext cx="27122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c</a:t>
              </a:r>
              <a:endParaRPr lang="en-US" sz="1600" dirty="0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5721667" y="5698365"/>
              <a:ext cx="27122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c</a:t>
              </a:r>
              <a:endParaRPr lang="en-US" sz="1600" dirty="0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5940639" y="5697979"/>
              <a:ext cx="2824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a</a:t>
              </a:r>
            </a:p>
          </p:txBody>
        </p:sp>
      </p:grpSp>
      <p:sp>
        <p:nvSpPr>
          <p:cNvPr id="210" name="Oval 209"/>
          <p:cNvSpPr/>
          <p:nvPr/>
        </p:nvSpPr>
        <p:spPr>
          <a:xfrm>
            <a:off x="3201843" y="57650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/>
          <p:cNvSpPr/>
          <p:nvPr/>
        </p:nvSpPr>
        <p:spPr>
          <a:xfrm>
            <a:off x="4278505" y="576501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/>
          <p:cNvSpPr/>
          <p:nvPr/>
        </p:nvSpPr>
        <p:spPr>
          <a:xfrm>
            <a:off x="5401813" y="576501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Rectangle 216"/>
              <p:cNvSpPr/>
              <p:nvPr/>
            </p:nvSpPr>
            <p:spPr>
              <a:xfrm>
                <a:off x="7222393" y="3368895"/>
                <a:ext cx="5175219" cy="30162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 smtClean="0"/>
                  <a:t> simulates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 smtClean="0"/>
                  <a:t> by storing the contents of multiple tapes on a single tape in “blocks”.</a:t>
                </a:r>
              </a:p>
              <a:p>
                <a:r>
                  <a:rPr lang="en-US" sz="2000" dirty="0" smtClean="0"/>
                  <a:t>Record head positions with dotted symbols.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 smtClean="0"/>
                  <a:t>Some details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 smtClean="0"/>
                  <a:t>:</a:t>
                </a:r>
              </a:p>
              <a:p>
                <a:pPr marL="292100" indent="-292100">
                  <a:buAutoNum type="arabicParenR"/>
                </a:pPr>
                <a:r>
                  <a:rPr lang="en-US" sz="2000" dirty="0" smtClean="0"/>
                  <a:t>To simulate each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 smtClean="0"/>
                  <a:t>’s steps</a:t>
                </a:r>
              </a:p>
              <a:p>
                <a:pPr marL="571500" lvl="1" indent="-279400">
                  <a:buAutoNum type="alphaLcPeriod"/>
                </a:pPr>
                <a:r>
                  <a:rPr lang="en-US" sz="2000" dirty="0" smtClean="0"/>
                  <a:t>Scan entire tape to find dotted symbols.</a:t>
                </a:r>
              </a:p>
              <a:p>
                <a:pPr marL="571500" lvl="1" indent="-279400">
                  <a:buAutoNum type="alphaLcPeriod"/>
                </a:pPr>
                <a:r>
                  <a:rPr lang="en-US" sz="2000" dirty="0" smtClean="0"/>
                  <a:t>Scan again to update according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 smtClean="0"/>
                  <a:t>’s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571500" lvl="1" indent="-279400">
                  <a:buAutoNum type="alphaLcPeriod"/>
                </a:pPr>
                <a:r>
                  <a:rPr lang="en-US" sz="2000" dirty="0" smtClean="0"/>
                  <a:t>Shift to add room as needed.</a:t>
                </a:r>
              </a:p>
              <a:p>
                <a:pPr marL="114300" indent="-279400">
                  <a:buAutoNum type="arabicParenR"/>
                </a:pPr>
                <a:r>
                  <a:rPr lang="en-US" sz="2000" dirty="0" smtClean="0"/>
                  <a:t>Accept/reject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 smtClean="0"/>
                  <a:t> does. </a:t>
                </a:r>
              </a:p>
            </p:txBody>
          </p:sp>
        </mc:Choice>
        <mc:Fallback xmlns="">
          <p:sp>
            <p:nvSpPr>
              <p:cNvPr id="217" name="Rectangle 2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2393" y="3368895"/>
                <a:ext cx="5175219" cy="3016210"/>
              </a:xfrm>
              <a:prstGeom prst="rect">
                <a:avLst/>
              </a:prstGeom>
              <a:blipFill>
                <a:blip r:embed="rId4"/>
                <a:stretch>
                  <a:fillRect l="-1296" t="-1215" b="-2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180568" y="3881499"/>
            <a:ext cx="4866247" cy="1467797"/>
            <a:chOff x="180568" y="3881499"/>
            <a:chExt cx="4866247" cy="1467797"/>
          </a:xfrm>
        </p:grpSpPr>
        <p:sp>
          <p:nvSpPr>
            <p:cNvPr id="107" name="PDA box"/>
            <p:cNvSpPr/>
            <p:nvPr/>
          </p:nvSpPr>
          <p:spPr>
            <a:xfrm>
              <a:off x="1394460" y="4092369"/>
              <a:ext cx="875092" cy="685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Finite Control"/>
                <p:cNvSpPr/>
                <p:nvPr/>
              </p:nvSpPr>
              <p:spPr>
                <a:xfrm>
                  <a:off x="1573095" y="4171477"/>
                  <a:ext cx="581378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08" name="Finite Control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3095" y="4171477"/>
                  <a:ext cx="581378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9" name="Freeform 108"/>
            <p:cNvSpPr/>
            <p:nvPr/>
          </p:nvSpPr>
          <p:spPr>
            <a:xfrm>
              <a:off x="2109672" y="3896086"/>
              <a:ext cx="1130511" cy="193070"/>
            </a:xfrm>
            <a:custGeom>
              <a:avLst/>
              <a:gdLst>
                <a:gd name="connsiteX0" fmla="*/ 319 w 1086487"/>
                <a:gd name="connsiteY0" fmla="*/ 340025 h 340025"/>
                <a:gd name="connsiteX1" fmla="*/ 152719 w 1086487"/>
                <a:gd name="connsiteY1" fmla="*/ 54275 h 340025"/>
                <a:gd name="connsiteX2" fmla="*/ 933769 w 1086487"/>
                <a:gd name="connsiteY2" fmla="*/ 25700 h 340025"/>
                <a:gd name="connsiteX3" fmla="*/ 1086169 w 1086487"/>
                <a:gd name="connsiteY3" fmla="*/ 340025 h 340025"/>
                <a:gd name="connsiteX0" fmla="*/ 954 w 1107641"/>
                <a:gd name="connsiteY0" fmla="*/ 298533 h 298533"/>
                <a:gd name="connsiteX1" fmla="*/ 153354 w 1107641"/>
                <a:gd name="connsiteY1" fmla="*/ 12783 h 298533"/>
                <a:gd name="connsiteX2" fmla="*/ 1010604 w 1107641"/>
                <a:gd name="connsiteY2" fmla="*/ 74696 h 298533"/>
                <a:gd name="connsiteX3" fmla="*/ 1086804 w 1107641"/>
                <a:gd name="connsiteY3" fmla="*/ 298533 h 298533"/>
                <a:gd name="connsiteX0" fmla="*/ 954 w 1088780"/>
                <a:gd name="connsiteY0" fmla="*/ 298533 h 298533"/>
                <a:gd name="connsiteX1" fmla="*/ 153354 w 1088780"/>
                <a:gd name="connsiteY1" fmla="*/ 12783 h 298533"/>
                <a:gd name="connsiteX2" fmla="*/ 1010604 w 1088780"/>
                <a:gd name="connsiteY2" fmla="*/ 74696 h 298533"/>
                <a:gd name="connsiteX3" fmla="*/ 1086804 w 1088780"/>
                <a:gd name="connsiteY3" fmla="*/ 298533 h 298533"/>
                <a:gd name="connsiteX0" fmla="*/ 954 w 1087070"/>
                <a:gd name="connsiteY0" fmla="*/ 298533 h 298533"/>
                <a:gd name="connsiteX1" fmla="*/ 153354 w 1087070"/>
                <a:gd name="connsiteY1" fmla="*/ 12783 h 298533"/>
                <a:gd name="connsiteX2" fmla="*/ 1010604 w 1087070"/>
                <a:gd name="connsiteY2" fmla="*/ 74696 h 298533"/>
                <a:gd name="connsiteX3" fmla="*/ 1086804 w 1087070"/>
                <a:gd name="connsiteY3" fmla="*/ 298533 h 298533"/>
                <a:gd name="connsiteX0" fmla="*/ 19 w 1086135"/>
                <a:gd name="connsiteY0" fmla="*/ 269108 h 269108"/>
                <a:gd name="connsiteX1" fmla="*/ 266719 w 1086135"/>
                <a:gd name="connsiteY1" fmla="*/ 21458 h 269108"/>
                <a:gd name="connsiteX2" fmla="*/ 1009669 w 1086135"/>
                <a:gd name="connsiteY2" fmla="*/ 45271 h 269108"/>
                <a:gd name="connsiteX3" fmla="*/ 1085869 w 1086135"/>
                <a:gd name="connsiteY3" fmla="*/ 269108 h 269108"/>
                <a:gd name="connsiteX0" fmla="*/ 100357 w 857860"/>
                <a:gd name="connsiteY0" fmla="*/ 258894 h 268419"/>
                <a:gd name="connsiteX1" fmla="*/ 38444 w 857860"/>
                <a:gd name="connsiteY1" fmla="*/ 20769 h 268419"/>
                <a:gd name="connsiteX2" fmla="*/ 781394 w 857860"/>
                <a:gd name="connsiteY2" fmla="*/ 44582 h 268419"/>
                <a:gd name="connsiteX3" fmla="*/ 857594 w 857860"/>
                <a:gd name="connsiteY3" fmla="*/ 268419 h 268419"/>
                <a:gd name="connsiteX0" fmla="*/ 26 w 757529"/>
                <a:gd name="connsiteY0" fmla="*/ 231244 h 240769"/>
                <a:gd name="connsiteX1" fmla="*/ 185763 w 757529"/>
                <a:gd name="connsiteY1" fmla="*/ 69319 h 240769"/>
                <a:gd name="connsiteX2" fmla="*/ 681063 w 757529"/>
                <a:gd name="connsiteY2" fmla="*/ 16932 h 240769"/>
                <a:gd name="connsiteX3" fmla="*/ 757263 w 757529"/>
                <a:gd name="connsiteY3" fmla="*/ 240769 h 240769"/>
                <a:gd name="connsiteX0" fmla="*/ 22 w 757285"/>
                <a:gd name="connsiteY0" fmla="*/ 196922 h 206447"/>
                <a:gd name="connsiteX1" fmla="*/ 185759 w 757285"/>
                <a:gd name="connsiteY1" fmla="*/ 34997 h 206447"/>
                <a:gd name="connsiteX2" fmla="*/ 614384 w 757285"/>
                <a:gd name="connsiteY2" fmla="*/ 25473 h 206447"/>
                <a:gd name="connsiteX3" fmla="*/ 757259 w 757285"/>
                <a:gd name="connsiteY3" fmla="*/ 206447 h 206447"/>
                <a:gd name="connsiteX0" fmla="*/ 22 w 754905"/>
                <a:gd name="connsiteY0" fmla="*/ 196922 h 196922"/>
                <a:gd name="connsiteX1" fmla="*/ 185759 w 754905"/>
                <a:gd name="connsiteY1" fmla="*/ 34997 h 196922"/>
                <a:gd name="connsiteX2" fmla="*/ 614384 w 754905"/>
                <a:gd name="connsiteY2" fmla="*/ 25473 h 196922"/>
                <a:gd name="connsiteX3" fmla="*/ 754878 w 754905"/>
                <a:gd name="connsiteY3" fmla="*/ 139772 h 196922"/>
                <a:gd name="connsiteX0" fmla="*/ 22 w 754878"/>
                <a:gd name="connsiteY0" fmla="*/ 196922 h 196922"/>
                <a:gd name="connsiteX1" fmla="*/ 185759 w 754878"/>
                <a:gd name="connsiteY1" fmla="*/ 34997 h 196922"/>
                <a:gd name="connsiteX2" fmla="*/ 614384 w 754878"/>
                <a:gd name="connsiteY2" fmla="*/ 25473 h 196922"/>
                <a:gd name="connsiteX3" fmla="*/ 754878 w 754878"/>
                <a:gd name="connsiteY3" fmla="*/ 139772 h 196922"/>
                <a:gd name="connsiteX0" fmla="*/ 22 w 754878"/>
                <a:gd name="connsiteY0" fmla="*/ 196922 h 196922"/>
                <a:gd name="connsiteX1" fmla="*/ 185759 w 754878"/>
                <a:gd name="connsiteY1" fmla="*/ 34997 h 196922"/>
                <a:gd name="connsiteX2" fmla="*/ 614384 w 754878"/>
                <a:gd name="connsiteY2" fmla="*/ 25473 h 196922"/>
                <a:gd name="connsiteX3" fmla="*/ 754878 w 754878"/>
                <a:gd name="connsiteY3" fmla="*/ 139772 h 196922"/>
                <a:gd name="connsiteX0" fmla="*/ 22 w 754878"/>
                <a:gd name="connsiteY0" fmla="*/ 196922 h 196922"/>
                <a:gd name="connsiteX1" fmla="*/ 185759 w 754878"/>
                <a:gd name="connsiteY1" fmla="*/ 34997 h 196922"/>
                <a:gd name="connsiteX2" fmla="*/ 614384 w 754878"/>
                <a:gd name="connsiteY2" fmla="*/ 25473 h 196922"/>
                <a:gd name="connsiteX3" fmla="*/ 754878 w 754878"/>
                <a:gd name="connsiteY3" fmla="*/ 139772 h 196922"/>
                <a:gd name="connsiteX0" fmla="*/ 22 w 754878"/>
                <a:gd name="connsiteY0" fmla="*/ 196922 h 196922"/>
                <a:gd name="connsiteX1" fmla="*/ 185759 w 754878"/>
                <a:gd name="connsiteY1" fmla="*/ 34997 h 196922"/>
                <a:gd name="connsiteX2" fmla="*/ 614384 w 754878"/>
                <a:gd name="connsiteY2" fmla="*/ 25473 h 196922"/>
                <a:gd name="connsiteX3" fmla="*/ 754878 w 754878"/>
                <a:gd name="connsiteY3" fmla="*/ 139772 h 196922"/>
                <a:gd name="connsiteX0" fmla="*/ 22 w 754878"/>
                <a:gd name="connsiteY0" fmla="*/ 191759 h 191759"/>
                <a:gd name="connsiteX1" fmla="*/ 185759 w 754878"/>
                <a:gd name="connsiteY1" fmla="*/ 29834 h 191759"/>
                <a:gd name="connsiteX2" fmla="*/ 614384 w 754878"/>
                <a:gd name="connsiteY2" fmla="*/ 20310 h 191759"/>
                <a:gd name="connsiteX3" fmla="*/ 754878 w 754878"/>
                <a:gd name="connsiteY3" fmla="*/ 134609 h 191759"/>
                <a:gd name="connsiteX0" fmla="*/ 22 w 754878"/>
                <a:gd name="connsiteY0" fmla="*/ 191759 h 191759"/>
                <a:gd name="connsiteX1" fmla="*/ 185759 w 754878"/>
                <a:gd name="connsiteY1" fmla="*/ 29834 h 191759"/>
                <a:gd name="connsiteX2" fmla="*/ 614384 w 754878"/>
                <a:gd name="connsiteY2" fmla="*/ 20310 h 191759"/>
                <a:gd name="connsiteX3" fmla="*/ 754878 w 754878"/>
                <a:gd name="connsiteY3" fmla="*/ 134609 h 191759"/>
                <a:gd name="connsiteX0" fmla="*/ 22 w 754878"/>
                <a:gd name="connsiteY0" fmla="*/ 191759 h 191759"/>
                <a:gd name="connsiteX1" fmla="*/ 185759 w 754878"/>
                <a:gd name="connsiteY1" fmla="*/ 29834 h 191759"/>
                <a:gd name="connsiteX2" fmla="*/ 614384 w 754878"/>
                <a:gd name="connsiteY2" fmla="*/ 20310 h 191759"/>
                <a:gd name="connsiteX3" fmla="*/ 754878 w 754878"/>
                <a:gd name="connsiteY3" fmla="*/ 134609 h 191759"/>
                <a:gd name="connsiteX0" fmla="*/ 22 w 692965"/>
                <a:gd name="connsiteY0" fmla="*/ 191759 h 191759"/>
                <a:gd name="connsiteX1" fmla="*/ 185759 w 692965"/>
                <a:gd name="connsiteY1" fmla="*/ 29834 h 191759"/>
                <a:gd name="connsiteX2" fmla="*/ 614384 w 692965"/>
                <a:gd name="connsiteY2" fmla="*/ 20310 h 191759"/>
                <a:gd name="connsiteX3" fmla="*/ 692965 w 692965"/>
                <a:gd name="connsiteY3" fmla="*/ 134609 h 191759"/>
                <a:gd name="connsiteX0" fmla="*/ 22 w 692965"/>
                <a:gd name="connsiteY0" fmla="*/ 191759 h 191759"/>
                <a:gd name="connsiteX1" fmla="*/ 185759 w 692965"/>
                <a:gd name="connsiteY1" fmla="*/ 29834 h 191759"/>
                <a:gd name="connsiteX2" fmla="*/ 614384 w 692965"/>
                <a:gd name="connsiteY2" fmla="*/ 20310 h 191759"/>
                <a:gd name="connsiteX3" fmla="*/ 692965 w 692965"/>
                <a:gd name="connsiteY3" fmla="*/ 134609 h 191759"/>
                <a:gd name="connsiteX0" fmla="*/ 22 w 692965"/>
                <a:gd name="connsiteY0" fmla="*/ 191759 h 191759"/>
                <a:gd name="connsiteX1" fmla="*/ 185759 w 692965"/>
                <a:gd name="connsiteY1" fmla="*/ 29834 h 191759"/>
                <a:gd name="connsiteX2" fmla="*/ 614384 w 692965"/>
                <a:gd name="connsiteY2" fmla="*/ 20310 h 191759"/>
                <a:gd name="connsiteX3" fmla="*/ 692965 w 692965"/>
                <a:gd name="connsiteY3" fmla="*/ 134609 h 191759"/>
                <a:gd name="connsiteX0" fmla="*/ 22 w 692965"/>
                <a:gd name="connsiteY0" fmla="*/ 191759 h 191759"/>
                <a:gd name="connsiteX1" fmla="*/ 185759 w 692965"/>
                <a:gd name="connsiteY1" fmla="*/ 29834 h 191759"/>
                <a:gd name="connsiteX2" fmla="*/ 614384 w 692965"/>
                <a:gd name="connsiteY2" fmla="*/ 20310 h 191759"/>
                <a:gd name="connsiteX3" fmla="*/ 692965 w 692965"/>
                <a:gd name="connsiteY3" fmla="*/ 134609 h 191759"/>
                <a:gd name="connsiteX0" fmla="*/ 21 w 692964"/>
                <a:gd name="connsiteY0" fmla="*/ 196877 h 196877"/>
                <a:gd name="connsiteX1" fmla="*/ 185758 w 692964"/>
                <a:gd name="connsiteY1" fmla="*/ 34952 h 196877"/>
                <a:gd name="connsiteX2" fmla="*/ 576283 w 692964"/>
                <a:gd name="connsiteY2" fmla="*/ 18284 h 196877"/>
                <a:gd name="connsiteX3" fmla="*/ 692964 w 692964"/>
                <a:gd name="connsiteY3" fmla="*/ 139727 h 196877"/>
                <a:gd name="connsiteX0" fmla="*/ 21 w 692964"/>
                <a:gd name="connsiteY0" fmla="*/ 196877 h 196877"/>
                <a:gd name="connsiteX1" fmla="*/ 185758 w 692964"/>
                <a:gd name="connsiteY1" fmla="*/ 34952 h 196877"/>
                <a:gd name="connsiteX2" fmla="*/ 576283 w 692964"/>
                <a:gd name="connsiteY2" fmla="*/ 18284 h 196877"/>
                <a:gd name="connsiteX3" fmla="*/ 692964 w 692964"/>
                <a:gd name="connsiteY3" fmla="*/ 139727 h 196877"/>
                <a:gd name="connsiteX0" fmla="*/ 21 w 693005"/>
                <a:gd name="connsiteY0" fmla="*/ 196877 h 196877"/>
                <a:gd name="connsiteX1" fmla="*/ 185758 w 693005"/>
                <a:gd name="connsiteY1" fmla="*/ 34952 h 196877"/>
                <a:gd name="connsiteX2" fmla="*/ 576283 w 693005"/>
                <a:gd name="connsiteY2" fmla="*/ 18284 h 196877"/>
                <a:gd name="connsiteX3" fmla="*/ 692964 w 693005"/>
                <a:gd name="connsiteY3" fmla="*/ 139727 h 196877"/>
                <a:gd name="connsiteX0" fmla="*/ 21 w 914428"/>
                <a:gd name="connsiteY0" fmla="*/ 196877 h 196877"/>
                <a:gd name="connsiteX1" fmla="*/ 185758 w 914428"/>
                <a:gd name="connsiteY1" fmla="*/ 34952 h 196877"/>
                <a:gd name="connsiteX2" fmla="*/ 576283 w 914428"/>
                <a:gd name="connsiteY2" fmla="*/ 18284 h 196877"/>
                <a:gd name="connsiteX3" fmla="*/ 914421 w 914428"/>
                <a:gd name="connsiteY3" fmla="*/ 139727 h 196877"/>
                <a:gd name="connsiteX0" fmla="*/ 25 w 914437"/>
                <a:gd name="connsiteY0" fmla="*/ 200472 h 200472"/>
                <a:gd name="connsiteX1" fmla="*/ 185762 w 914437"/>
                <a:gd name="connsiteY1" fmla="*/ 38547 h 200472"/>
                <a:gd name="connsiteX2" fmla="*/ 695350 w 914437"/>
                <a:gd name="connsiteY2" fmla="*/ 17117 h 200472"/>
                <a:gd name="connsiteX3" fmla="*/ 914425 w 914437"/>
                <a:gd name="connsiteY3" fmla="*/ 143322 h 200472"/>
                <a:gd name="connsiteX0" fmla="*/ 25 w 914437"/>
                <a:gd name="connsiteY0" fmla="*/ 193070 h 193070"/>
                <a:gd name="connsiteX1" fmla="*/ 185762 w 914437"/>
                <a:gd name="connsiteY1" fmla="*/ 31145 h 193070"/>
                <a:gd name="connsiteX2" fmla="*/ 695350 w 914437"/>
                <a:gd name="connsiteY2" fmla="*/ 9715 h 193070"/>
                <a:gd name="connsiteX3" fmla="*/ 914425 w 914437"/>
                <a:gd name="connsiteY3" fmla="*/ 135920 h 193070"/>
                <a:gd name="connsiteX0" fmla="*/ 25 w 914442"/>
                <a:gd name="connsiteY0" fmla="*/ 193070 h 193070"/>
                <a:gd name="connsiteX1" fmla="*/ 185762 w 914442"/>
                <a:gd name="connsiteY1" fmla="*/ 31145 h 193070"/>
                <a:gd name="connsiteX2" fmla="*/ 695350 w 914442"/>
                <a:gd name="connsiteY2" fmla="*/ 9715 h 193070"/>
                <a:gd name="connsiteX3" fmla="*/ 914425 w 914442"/>
                <a:gd name="connsiteY3" fmla="*/ 135920 h 193070"/>
                <a:gd name="connsiteX0" fmla="*/ 25 w 914528"/>
                <a:gd name="connsiteY0" fmla="*/ 193070 h 193070"/>
                <a:gd name="connsiteX1" fmla="*/ 185762 w 914528"/>
                <a:gd name="connsiteY1" fmla="*/ 31145 h 193070"/>
                <a:gd name="connsiteX2" fmla="*/ 695350 w 914528"/>
                <a:gd name="connsiteY2" fmla="*/ 9715 h 193070"/>
                <a:gd name="connsiteX3" fmla="*/ 914425 w 914528"/>
                <a:gd name="connsiteY3" fmla="*/ 135920 h 193070"/>
                <a:gd name="connsiteX0" fmla="*/ 25 w 914528"/>
                <a:gd name="connsiteY0" fmla="*/ 193070 h 193070"/>
                <a:gd name="connsiteX1" fmla="*/ 185762 w 914528"/>
                <a:gd name="connsiteY1" fmla="*/ 31145 h 193070"/>
                <a:gd name="connsiteX2" fmla="*/ 695350 w 914528"/>
                <a:gd name="connsiteY2" fmla="*/ 9715 h 193070"/>
                <a:gd name="connsiteX3" fmla="*/ 914425 w 914528"/>
                <a:gd name="connsiteY3" fmla="*/ 135920 h 193070"/>
                <a:gd name="connsiteX0" fmla="*/ 25 w 914589"/>
                <a:gd name="connsiteY0" fmla="*/ 193070 h 193070"/>
                <a:gd name="connsiteX1" fmla="*/ 185762 w 914589"/>
                <a:gd name="connsiteY1" fmla="*/ 31145 h 193070"/>
                <a:gd name="connsiteX2" fmla="*/ 695350 w 914589"/>
                <a:gd name="connsiteY2" fmla="*/ 9715 h 193070"/>
                <a:gd name="connsiteX3" fmla="*/ 914425 w 914589"/>
                <a:gd name="connsiteY3" fmla="*/ 135920 h 193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589" h="193070">
                  <a:moveTo>
                    <a:pt x="25" y="193070"/>
                  </a:moveTo>
                  <a:cubicBezTo>
                    <a:pt x="-1563" y="76388"/>
                    <a:pt x="69875" y="61704"/>
                    <a:pt x="185762" y="31145"/>
                  </a:cubicBezTo>
                  <a:cubicBezTo>
                    <a:pt x="301649" y="586"/>
                    <a:pt x="520725" y="-9335"/>
                    <a:pt x="695350" y="9715"/>
                  </a:cubicBezTo>
                  <a:cubicBezTo>
                    <a:pt x="850926" y="24003"/>
                    <a:pt x="918393" y="188"/>
                    <a:pt x="914425" y="13592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4"/>
            <p:cNvSpPr/>
            <p:nvPr/>
          </p:nvSpPr>
          <p:spPr>
            <a:xfrm>
              <a:off x="2694474" y="4036189"/>
              <a:ext cx="2344722" cy="194910"/>
            </a:xfrm>
            <a:custGeom>
              <a:avLst/>
              <a:gdLst>
                <a:gd name="connsiteX0" fmla="*/ 0 w 2742303"/>
                <a:gd name="connsiteY0" fmla="*/ 0 h 317979"/>
                <a:gd name="connsiteX1" fmla="*/ 2742303 w 2742303"/>
                <a:gd name="connsiteY1" fmla="*/ 0 h 317979"/>
                <a:gd name="connsiteX2" fmla="*/ 2742303 w 2742303"/>
                <a:gd name="connsiteY2" fmla="*/ 317979 h 317979"/>
                <a:gd name="connsiteX3" fmla="*/ 0 w 2742303"/>
                <a:gd name="connsiteY3" fmla="*/ 317979 h 317979"/>
                <a:gd name="connsiteX4" fmla="*/ 0 w 2742303"/>
                <a:gd name="connsiteY4" fmla="*/ 0 h 317979"/>
                <a:gd name="connsiteX0" fmla="*/ 2742303 w 2833743"/>
                <a:gd name="connsiteY0" fmla="*/ 317979 h 409419"/>
                <a:gd name="connsiteX1" fmla="*/ 0 w 2833743"/>
                <a:gd name="connsiteY1" fmla="*/ 317979 h 409419"/>
                <a:gd name="connsiteX2" fmla="*/ 0 w 2833743"/>
                <a:gd name="connsiteY2" fmla="*/ 0 h 409419"/>
                <a:gd name="connsiteX3" fmla="*/ 2742303 w 2833743"/>
                <a:gd name="connsiteY3" fmla="*/ 0 h 409419"/>
                <a:gd name="connsiteX4" fmla="*/ 2833743 w 2833743"/>
                <a:gd name="connsiteY4" fmla="*/ 409419 h 409419"/>
                <a:gd name="connsiteX0" fmla="*/ 2742303 w 2742303"/>
                <a:gd name="connsiteY0" fmla="*/ 317979 h 317979"/>
                <a:gd name="connsiteX1" fmla="*/ 0 w 2742303"/>
                <a:gd name="connsiteY1" fmla="*/ 317979 h 317979"/>
                <a:gd name="connsiteX2" fmla="*/ 0 w 2742303"/>
                <a:gd name="connsiteY2" fmla="*/ 0 h 317979"/>
                <a:gd name="connsiteX3" fmla="*/ 2742303 w 2742303"/>
                <a:gd name="connsiteY3" fmla="*/ 0 h 317979"/>
                <a:gd name="connsiteX0" fmla="*/ 2818503 w 2818503"/>
                <a:gd name="connsiteY0" fmla="*/ 317979 h 317979"/>
                <a:gd name="connsiteX1" fmla="*/ 0 w 2818503"/>
                <a:gd name="connsiteY1" fmla="*/ 317979 h 317979"/>
                <a:gd name="connsiteX2" fmla="*/ 0 w 2818503"/>
                <a:gd name="connsiteY2" fmla="*/ 0 h 317979"/>
                <a:gd name="connsiteX3" fmla="*/ 2742303 w 2818503"/>
                <a:gd name="connsiteY3" fmla="*/ 0 h 31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8503" h="317979">
                  <a:moveTo>
                    <a:pt x="2818503" y="317979"/>
                  </a:moveTo>
                  <a:lnTo>
                    <a:pt x="0" y="317979"/>
                  </a:lnTo>
                  <a:lnTo>
                    <a:pt x="0" y="0"/>
                  </a:lnTo>
                  <a:lnTo>
                    <a:pt x="27423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 120"/>
            <p:cNvSpPr/>
            <p:nvPr/>
          </p:nvSpPr>
          <p:spPr>
            <a:xfrm rot="16200000">
              <a:off x="4900094" y="4087703"/>
              <a:ext cx="202945" cy="90497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" fmla="*/ 0 w 369096"/>
                <a:gd name="connsiteY0" fmla="*/ 76200 h 111918"/>
                <a:gd name="connsiteX1" fmla="*/ 71438 w 369096"/>
                <a:gd name="connsiteY1" fmla="*/ 0 h 111918"/>
                <a:gd name="connsiteX2" fmla="*/ 107156 w 369096"/>
                <a:gd name="connsiteY2" fmla="*/ 78581 h 111918"/>
                <a:gd name="connsiteX3" fmla="*/ 178594 w 369096"/>
                <a:gd name="connsiteY3" fmla="*/ 4762 h 111918"/>
                <a:gd name="connsiteX4" fmla="*/ 219075 w 369096"/>
                <a:gd name="connsiteY4" fmla="*/ 80962 h 111918"/>
                <a:gd name="connsiteX5" fmla="*/ 309563 w 369096"/>
                <a:gd name="connsiteY5" fmla="*/ 14287 h 111918"/>
                <a:gd name="connsiteX6" fmla="*/ 369094 w 369096"/>
                <a:gd name="connsiteY6" fmla="*/ 111918 h 111918"/>
                <a:gd name="connsiteX0" fmla="*/ 0 w 361953"/>
                <a:gd name="connsiteY0" fmla="*/ 76200 h 107155"/>
                <a:gd name="connsiteX1" fmla="*/ 71438 w 361953"/>
                <a:gd name="connsiteY1" fmla="*/ 0 h 107155"/>
                <a:gd name="connsiteX2" fmla="*/ 107156 w 361953"/>
                <a:gd name="connsiteY2" fmla="*/ 78581 h 107155"/>
                <a:gd name="connsiteX3" fmla="*/ 178594 w 361953"/>
                <a:gd name="connsiteY3" fmla="*/ 4762 h 107155"/>
                <a:gd name="connsiteX4" fmla="*/ 219075 w 361953"/>
                <a:gd name="connsiteY4" fmla="*/ 80962 h 107155"/>
                <a:gd name="connsiteX5" fmla="*/ 309563 w 361953"/>
                <a:gd name="connsiteY5" fmla="*/ 14287 h 107155"/>
                <a:gd name="connsiteX6" fmla="*/ 361950 w 361953"/>
                <a:gd name="connsiteY6" fmla="*/ 107155 h 107155"/>
                <a:gd name="connsiteX0" fmla="*/ 0 w 361950"/>
                <a:gd name="connsiteY0" fmla="*/ 76200 h 107155"/>
                <a:gd name="connsiteX1" fmla="*/ 71438 w 361950"/>
                <a:gd name="connsiteY1" fmla="*/ 0 h 107155"/>
                <a:gd name="connsiteX2" fmla="*/ 107156 w 361950"/>
                <a:gd name="connsiteY2" fmla="*/ 78581 h 107155"/>
                <a:gd name="connsiteX3" fmla="*/ 178594 w 361950"/>
                <a:gd name="connsiteY3" fmla="*/ 4762 h 107155"/>
                <a:gd name="connsiteX4" fmla="*/ 219075 w 361950"/>
                <a:gd name="connsiteY4" fmla="*/ 80962 h 107155"/>
                <a:gd name="connsiteX5" fmla="*/ 309563 w 361950"/>
                <a:gd name="connsiteY5" fmla="*/ 14287 h 107155"/>
                <a:gd name="connsiteX6" fmla="*/ 361950 w 361950"/>
                <a:gd name="connsiteY6" fmla="*/ 107155 h 107155"/>
                <a:gd name="connsiteX0" fmla="*/ 0 w 309563"/>
                <a:gd name="connsiteY0" fmla="*/ 76200 h 80962"/>
                <a:gd name="connsiteX1" fmla="*/ 71438 w 309563"/>
                <a:gd name="connsiteY1" fmla="*/ 0 h 80962"/>
                <a:gd name="connsiteX2" fmla="*/ 107156 w 309563"/>
                <a:gd name="connsiteY2" fmla="*/ 78581 h 80962"/>
                <a:gd name="connsiteX3" fmla="*/ 178594 w 309563"/>
                <a:gd name="connsiteY3" fmla="*/ 4762 h 80962"/>
                <a:gd name="connsiteX4" fmla="*/ 219075 w 309563"/>
                <a:gd name="connsiteY4" fmla="*/ 80962 h 80962"/>
                <a:gd name="connsiteX5" fmla="*/ 309563 w 309563"/>
                <a:gd name="connsiteY5" fmla="*/ 14287 h 80962"/>
                <a:gd name="connsiteX0" fmla="*/ 0 w 316992"/>
                <a:gd name="connsiteY0" fmla="*/ 76200 h 80962"/>
                <a:gd name="connsiteX1" fmla="*/ 71438 w 316992"/>
                <a:gd name="connsiteY1" fmla="*/ 0 h 80962"/>
                <a:gd name="connsiteX2" fmla="*/ 107156 w 316992"/>
                <a:gd name="connsiteY2" fmla="*/ 78581 h 80962"/>
                <a:gd name="connsiteX3" fmla="*/ 178594 w 316992"/>
                <a:gd name="connsiteY3" fmla="*/ 4762 h 80962"/>
                <a:gd name="connsiteX4" fmla="*/ 219075 w 316992"/>
                <a:gd name="connsiteY4" fmla="*/ 80962 h 80962"/>
                <a:gd name="connsiteX5" fmla="*/ 309563 w 316992"/>
                <a:gd name="connsiteY5" fmla="*/ 14287 h 80962"/>
                <a:gd name="connsiteX6" fmla="*/ 311946 w 316992"/>
                <a:gd name="connsiteY6" fmla="*/ 21432 h 80962"/>
                <a:gd name="connsiteX0" fmla="*/ 0 w 364333"/>
                <a:gd name="connsiteY0" fmla="*/ 76200 h 80962"/>
                <a:gd name="connsiteX1" fmla="*/ 71438 w 364333"/>
                <a:gd name="connsiteY1" fmla="*/ 0 h 80962"/>
                <a:gd name="connsiteX2" fmla="*/ 107156 w 364333"/>
                <a:gd name="connsiteY2" fmla="*/ 78581 h 80962"/>
                <a:gd name="connsiteX3" fmla="*/ 178594 w 364333"/>
                <a:gd name="connsiteY3" fmla="*/ 4762 h 80962"/>
                <a:gd name="connsiteX4" fmla="*/ 219075 w 364333"/>
                <a:gd name="connsiteY4" fmla="*/ 80962 h 80962"/>
                <a:gd name="connsiteX5" fmla="*/ 309563 w 364333"/>
                <a:gd name="connsiteY5" fmla="*/ 14287 h 80962"/>
                <a:gd name="connsiteX6" fmla="*/ 364333 w 364333"/>
                <a:gd name="connsiteY6" fmla="*/ 76201 h 80962"/>
                <a:gd name="connsiteX0" fmla="*/ 0 w 364333"/>
                <a:gd name="connsiteY0" fmla="*/ 76200 h 78581"/>
                <a:gd name="connsiteX1" fmla="*/ 71438 w 364333"/>
                <a:gd name="connsiteY1" fmla="*/ 0 h 78581"/>
                <a:gd name="connsiteX2" fmla="*/ 107156 w 364333"/>
                <a:gd name="connsiteY2" fmla="*/ 78581 h 78581"/>
                <a:gd name="connsiteX3" fmla="*/ 178594 w 364333"/>
                <a:gd name="connsiteY3" fmla="*/ 4762 h 78581"/>
                <a:gd name="connsiteX4" fmla="*/ 226219 w 364333"/>
                <a:gd name="connsiteY4" fmla="*/ 76200 h 78581"/>
                <a:gd name="connsiteX5" fmla="*/ 309563 w 364333"/>
                <a:gd name="connsiteY5" fmla="*/ 14287 h 78581"/>
                <a:gd name="connsiteX6" fmla="*/ 364333 w 364333"/>
                <a:gd name="connsiteY6" fmla="*/ 76201 h 7858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26219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11944 w 364333"/>
                <a:gd name="connsiteY5" fmla="*/ 7143 h 76201"/>
                <a:gd name="connsiteX6" fmla="*/ 364333 w 364333"/>
                <a:gd name="connsiteY6" fmla="*/ 76201 h 76201"/>
                <a:gd name="connsiteX0" fmla="*/ 0 w 311944"/>
                <a:gd name="connsiteY0" fmla="*/ 76200 h 76200"/>
                <a:gd name="connsiteX1" fmla="*/ 71438 w 311944"/>
                <a:gd name="connsiteY1" fmla="*/ 0 h 76200"/>
                <a:gd name="connsiteX2" fmla="*/ 121444 w 311944"/>
                <a:gd name="connsiteY2" fmla="*/ 76199 h 76200"/>
                <a:gd name="connsiteX3" fmla="*/ 178594 w 311944"/>
                <a:gd name="connsiteY3" fmla="*/ 4762 h 76200"/>
                <a:gd name="connsiteX4" fmla="*/ 242888 w 311944"/>
                <a:gd name="connsiteY4" fmla="*/ 76200 h 76200"/>
                <a:gd name="connsiteX5" fmla="*/ 311944 w 311944"/>
                <a:gd name="connsiteY5" fmla="*/ 7143 h 76200"/>
                <a:gd name="connsiteX0" fmla="*/ 0 w 321469"/>
                <a:gd name="connsiteY0" fmla="*/ 78582 h 78582"/>
                <a:gd name="connsiteX1" fmla="*/ 71438 w 321469"/>
                <a:gd name="connsiteY1" fmla="*/ 2382 h 78582"/>
                <a:gd name="connsiteX2" fmla="*/ 121444 w 321469"/>
                <a:gd name="connsiteY2" fmla="*/ 78581 h 78582"/>
                <a:gd name="connsiteX3" fmla="*/ 178594 w 321469"/>
                <a:gd name="connsiteY3" fmla="*/ 7144 h 78582"/>
                <a:gd name="connsiteX4" fmla="*/ 242888 w 321469"/>
                <a:gd name="connsiteY4" fmla="*/ 78582 h 78582"/>
                <a:gd name="connsiteX5" fmla="*/ 321469 w 321469"/>
                <a:gd name="connsiteY5" fmla="*/ 0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469" h="78582">
                  <a:moveTo>
                    <a:pt x="0" y="78582"/>
                  </a:moveTo>
                  <a:lnTo>
                    <a:pt x="71438" y="2382"/>
                  </a:lnTo>
                  <a:lnTo>
                    <a:pt x="121444" y="78581"/>
                  </a:lnTo>
                  <a:lnTo>
                    <a:pt x="178594" y="7144"/>
                  </a:lnTo>
                  <a:lnTo>
                    <a:pt x="242888" y="78582"/>
                  </a:lnTo>
                  <a:lnTo>
                    <a:pt x="3214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Rectangle 4"/>
            <p:cNvSpPr/>
            <p:nvPr/>
          </p:nvSpPr>
          <p:spPr>
            <a:xfrm>
              <a:off x="2686854" y="4419695"/>
              <a:ext cx="2332822" cy="194910"/>
            </a:xfrm>
            <a:custGeom>
              <a:avLst/>
              <a:gdLst>
                <a:gd name="connsiteX0" fmla="*/ 0 w 2742303"/>
                <a:gd name="connsiteY0" fmla="*/ 0 h 317979"/>
                <a:gd name="connsiteX1" fmla="*/ 2742303 w 2742303"/>
                <a:gd name="connsiteY1" fmla="*/ 0 h 317979"/>
                <a:gd name="connsiteX2" fmla="*/ 2742303 w 2742303"/>
                <a:gd name="connsiteY2" fmla="*/ 317979 h 317979"/>
                <a:gd name="connsiteX3" fmla="*/ 0 w 2742303"/>
                <a:gd name="connsiteY3" fmla="*/ 317979 h 317979"/>
                <a:gd name="connsiteX4" fmla="*/ 0 w 2742303"/>
                <a:gd name="connsiteY4" fmla="*/ 0 h 317979"/>
                <a:gd name="connsiteX0" fmla="*/ 2742303 w 2833743"/>
                <a:gd name="connsiteY0" fmla="*/ 317979 h 409419"/>
                <a:gd name="connsiteX1" fmla="*/ 0 w 2833743"/>
                <a:gd name="connsiteY1" fmla="*/ 317979 h 409419"/>
                <a:gd name="connsiteX2" fmla="*/ 0 w 2833743"/>
                <a:gd name="connsiteY2" fmla="*/ 0 h 409419"/>
                <a:gd name="connsiteX3" fmla="*/ 2742303 w 2833743"/>
                <a:gd name="connsiteY3" fmla="*/ 0 h 409419"/>
                <a:gd name="connsiteX4" fmla="*/ 2833743 w 2833743"/>
                <a:gd name="connsiteY4" fmla="*/ 409419 h 409419"/>
                <a:gd name="connsiteX0" fmla="*/ 2742303 w 2742303"/>
                <a:gd name="connsiteY0" fmla="*/ 317979 h 317979"/>
                <a:gd name="connsiteX1" fmla="*/ 0 w 2742303"/>
                <a:gd name="connsiteY1" fmla="*/ 317979 h 317979"/>
                <a:gd name="connsiteX2" fmla="*/ 0 w 2742303"/>
                <a:gd name="connsiteY2" fmla="*/ 0 h 317979"/>
                <a:gd name="connsiteX3" fmla="*/ 2742303 w 2742303"/>
                <a:gd name="connsiteY3" fmla="*/ 0 h 317979"/>
                <a:gd name="connsiteX0" fmla="*/ 2818503 w 2818503"/>
                <a:gd name="connsiteY0" fmla="*/ 317979 h 317979"/>
                <a:gd name="connsiteX1" fmla="*/ 0 w 2818503"/>
                <a:gd name="connsiteY1" fmla="*/ 317979 h 317979"/>
                <a:gd name="connsiteX2" fmla="*/ 0 w 2818503"/>
                <a:gd name="connsiteY2" fmla="*/ 0 h 317979"/>
                <a:gd name="connsiteX3" fmla="*/ 2742303 w 2818503"/>
                <a:gd name="connsiteY3" fmla="*/ 0 h 31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8503" h="317979">
                  <a:moveTo>
                    <a:pt x="2818503" y="317979"/>
                  </a:moveTo>
                  <a:lnTo>
                    <a:pt x="0" y="317979"/>
                  </a:lnTo>
                  <a:lnTo>
                    <a:pt x="0" y="0"/>
                  </a:lnTo>
                  <a:lnTo>
                    <a:pt x="27423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Freeform 118"/>
            <p:cNvSpPr/>
            <p:nvPr/>
          </p:nvSpPr>
          <p:spPr>
            <a:xfrm rot="16200000">
              <a:off x="4892474" y="4471209"/>
              <a:ext cx="202945" cy="90497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" fmla="*/ 0 w 369096"/>
                <a:gd name="connsiteY0" fmla="*/ 76200 h 111918"/>
                <a:gd name="connsiteX1" fmla="*/ 71438 w 369096"/>
                <a:gd name="connsiteY1" fmla="*/ 0 h 111918"/>
                <a:gd name="connsiteX2" fmla="*/ 107156 w 369096"/>
                <a:gd name="connsiteY2" fmla="*/ 78581 h 111918"/>
                <a:gd name="connsiteX3" fmla="*/ 178594 w 369096"/>
                <a:gd name="connsiteY3" fmla="*/ 4762 h 111918"/>
                <a:gd name="connsiteX4" fmla="*/ 219075 w 369096"/>
                <a:gd name="connsiteY4" fmla="*/ 80962 h 111918"/>
                <a:gd name="connsiteX5" fmla="*/ 309563 w 369096"/>
                <a:gd name="connsiteY5" fmla="*/ 14287 h 111918"/>
                <a:gd name="connsiteX6" fmla="*/ 369094 w 369096"/>
                <a:gd name="connsiteY6" fmla="*/ 111918 h 111918"/>
                <a:gd name="connsiteX0" fmla="*/ 0 w 361953"/>
                <a:gd name="connsiteY0" fmla="*/ 76200 h 107155"/>
                <a:gd name="connsiteX1" fmla="*/ 71438 w 361953"/>
                <a:gd name="connsiteY1" fmla="*/ 0 h 107155"/>
                <a:gd name="connsiteX2" fmla="*/ 107156 w 361953"/>
                <a:gd name="connsiteY2" fmla="*/ 78581 h 107155"/>
                <a:gd name="connsiteX3" fmla="*/ 178594 w 361953"/>
                <a:gd name="connsiteY3" fmla="*/ 4762 h 107155"/>
                <a:gd name="connsiteX4" fmla="*/ 219075 w 361953"/>
                <a:gd name="connsiteY4" fmla="*/ 80962 h 107155"/>
                <a:gd name="connsiteX5" fmla="*/ 309563 w 361953"/>
                <a:gd name="connsiteY5" fmla="*/ 14287 h 107155"/>
                <a:gd name="connsiteX6" fmla="*/ 361950 w 361953"/>
                <a:gd name="connsiteY6" fmla="*/ 107155 h 107155"/>
                <a:gd name="connsiteX0" fmla="*/ 0 w 361950"/>
                <a:gd name="connsiteY0" fmla="*/ 76200 h 107155"/>
                <a:gd name="connsiteX1" fmla="*/ 71438 w 361950"/>
                <a:gd name="connsiteY1" fmla="*/ 0 h 107155"/>
                <a:gd name="connsiteX2" fmla="*/ 107156 w 361950"/>
                <a:gd name="connsiteY2" fmla="*/ 78581 h 107155"/>
                <a:gd name="connsiteX3" fmla="*/ 178594 w 361950"/>
                <a:gd name="connsiteY3" fmla="*/ 4762 h 107155"/>
                <a:gd name="connsiteX4" fmla="*/ 219075 w 361950"/>
                <a:gd name="connsiteY4" fmla="*/ 80962 h 107155"/>
                <a:gd name="connsiteX5" fmla="*/ 309563 w 361950"/>
                <a:gd name="connsiteY5" fmla="*/ 14287 h 107155"/>
                <a:gd name="connsiteX6" fmla="*/ 361950 w 361950"/>
                <a:gd name="connsiteY6" fmla="*/ 107155 h 107155"/>
                <a:gd name="connsiteX0" fmla="*/ 0 w 309563"/>
                <a:gd name="connsiteY0" fmla="*/ 76200 h 80962"/>
                <a:gd name="connsiteX1" fmla="*/ 71438 w 309563"/>
                <a:gd name="connsiteY1" fmla="*/ 0 h 80962"/>
                <a:gd name="connsiteX2" fmla="*/ 107156 w 309563"/>
                <a:gd name="connsiteY2" fmla="*/ 78581 h 80962"/>
                <a:gd name="connsiteX3" fmla="*/ 178594 w 309563"/>
                <a:gd name="connsiteY3" fmla="*/ 4762 h 80962"/>
                <a:gd name="connsiteX4" fmla="*/ 219075 w 309563"/>
                <a:gd name="connsiteY4" fmla="*/ 80962 h 80962"/>
                <a:gd name="connsiteX5" fmla="*/ 309563 w 309563"/>
                <a:gd name="connsiteY5" fmla="*/ 14287 h 80962"/>
                <a:gd name="connsiteX0" fmla="*/ 0 w 316992"/>
                <a:gd name="connsiteY0" fmla="*/ 76200 h 80962"/>
                <a:gd name="connsiteX1" fmla="*/ 71438 w 316992"/>
                <a:gd name="connsiteY1" fmla="*/ 0 h 80962"/>
                <a:gd name="connsiteX2" fmla="*/ 107156 w 316992"/>
                <a:gd name="connsiteY2" fmla="*/ 78581 h 80962"/>
                <a:gd name="connsiteX3" fmla="*/ 178594 w 316992"/>
                <a:gd name="connsiteY3" fmla="*/ 4762 h 80962"/>
                <a:gd name="connsiteX4" fmla="*/ 219075 w 316992"/>
                <a:gd name="connsiteY4" fmla="*/ 80962 h 80962"/>
                <a:gd name="connsiteX5" fmla="*/ 309563 w 316992"/>
                <a:gd name="connsiteY5" fmla="*/ 14287 h 80962"/>
                <a:gd name="connsiteX6" fmla="*/ 311946 w 316992"/>
                <a:gd name="connsiteY6" fmla="*/ 21432 h 80962"/>
                <a:gd name="connsiteX0" fmla="*/ 0 w 364333"/>
                <a:gd name="connsiteY0" fmla="*/ 76200 h 80962"/>
                <a:gd name="connsiteX1" fmla="*/ 71438 w 364333"/>
                <a:gd name="connsiteY1" fmla="*/ 0 h 80962"/>
                <a:gd name="connsiteX2" fmla="*/ 107156 w 364333"/>
                <a:gd name="connsiteY2" fmla="*/ 78581 h 80962"/>
                <a:gd name="connsiteX3" fmla="*/ 178594 w 364333"/>
                <a:gd name="connsiteY3" fmla="*/ 4762 h 80962"/>
                <a:gd name="connsiteX4" fmla="*/ 219075 w 364333"/>
                <a:gd name="connsiteY4" fmla="*/ 80962 h 80962"/>
                <a:gd name="connsiteX5" fmla="*/ 309563 w 364333"/>
                <a:gd name="connsiteY5" fmla="*/ 14287 h 80962"/>
                <a:gd name="connsiteX6" fmla="*/ 364333 w 364333"/>
                <a:gd name="connsiteY6" fmla="*/ 76201 h 80962"/>
                <a:gd name="connsiteX0" fmla="*/ 0 w 364333"/>
                <a:gd name="connsiteY0" fmla="*/ 76200 h 78581"/>
                <a:gd name="connsiteX1" fmla="*/ 71438 w 364333"/>
                <a:gd name="connsiteY1" fmla="*/ 0 h 78581"/>
                <a:gd name="connsiteX2" fmla="*/ 107156 w 364333"/>
                <a:gd name="connsiteY2" fmla="*/ 78581 h 78581"/>
                <a:gd name="connsiteX3" fmla="*/ 178594 w 364333"/>
                <a:gd name="connsiteY3" fmla="*/ 4762 h 78581"/>
                <a:gd name="connsiteX4" fmla="*/ 226219 w 364333"/>
                <a:gd name="connsiteY4" fmla="*/ 76200 h 78581"/>
                <a:gd name="connsiteX5" fmla="*/ 309563 w 364333"/>
                <a:gd name="connsiteY5" fmla="*/ 14287 h 78581"/>
                <a:gd name="connsiteX6" fmla="*/ 364333 w 364333"/>
                <a:gd name="connsiteY6" fmla="*/ 76201 h 7858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26219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11944 w 364333"/>
                <a:gd name="connsiteY5" fmla="*/ 7143 h 76201"/>
                <a:gd name="connsiteX6" fmla="*/ 364333 w 364333"/>
                <a:gd name="connsiteY6" fmla="*/ 76201 h 76201"/>
                <a:gd name="connsiteX0" fmla="*/ 0 w 311944"/>
                <a:gd name="connsiteY0" fmla="*/ 76200 h 76200"/>
                <a:gd name="connsiteX1" fmla="*/ 71438 w 311944"/>
                <a:gd name="connsiteY1" fmla="*/ 0 h 76200"/>
                <a:gd name="connsiteX2" fmla="*/ 121444 w 311944"/>
                <a:gd name="connsiteY2" fmla="*/ 76199 h 76200"/>
                <a:gd name="connsiteX3" fmla="*/ 178594 w 311944"/>
                <a:gd name="connsiteY3" fmla="*/ 4762 h 76200"/>
                <a:gd name="connsiteX4" fmla="*/ 242888 w 311944"/>
                <a:gd name="connsiteY4" fmla="*/ 76200 h 76200"/>
                <a:gd name="connsiteX5" fmla="*/ 311944 w 311944"/>
                <a:gd name="connsiteY5" fmla="*/ 7143 h 76200"/>
                <a:gd name="connsiteX0" fmla="*/ 0 w 321469"/>
                <a:gd name="connsiteY0" fmla="*/ 78582 h 78582"/>
                <a:gd name="connsiteX1" fmla="*/ 71438 w 321469"/>
                <a:gd name="connsiteY1" fmla="*/ 2382 h 78582"/>
                <a:gd name="connsiteX2" fmla="*/ 121444 w 321469"/>
                <a:gd name="connsiteY2" fmla="*/ 78581 h 78582"/>
                <a:gd name="connsiteX3" fmla="*/ 178594 w 321469"/>
                <a:gd name="connsiteY3" fmla="*/ 7144 h 78582"/>
                <a:gd name="connsiteX4" fmla="*/ 242888 w 321469"/>
                <a:gd name="connsiteY4" fmla="*/ 78582 h 78582"/>
                <a:gd name="connsiteX5" fmla="*/ 321469 w 321469"/>
                <a:gd name="connsiteY5" fmla="*/ 0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469" h="78582">
                  <a:moveTo>
                    <a:pt x="0" y="78582"/>
                  </a:moveTo>
                  <a:lnTo>
                    <a:pt x="71438" y="2382"/>
                  </a:lnTo>
                  <a:lnTo>
                    <a:pt x="121444" y="78581"/>
                  </a:lnTo>
                  <a:lnTo>
                    <a:pt x="178594" y="7144"/>
                  </a:lnTo>
                  <a:lnTo>
                    <a:pt x="242888" y="78582"/>
                  </a:lnTo>
                  <a:lnTo>
                    <a:pt x="3214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Rectangle 4"/>
            <p:cNvSpPr/>
            <p:nvPr/>
          </p:nvSpPr>
          <p:spPr>
            <a:xfrm>
              <a:off x="2694473" y="4961291"/>
              <a:ext cx="2325204" cy="194910"/>
            </a:xfrm>
            <a:custGeom>
              <a:avLst/>
              <a:gdLst>
                <a:gd name="connsiteX0" fmla="*/ 0 w 2742303"/>
                <a:gd name="connsiteY0" fmla="*/ 0 h 317979"/>
                <a:gd name="connsiteX1" fmla="*/ 2742303 w 2742303"/>
                <a:gd name="connsiteY1" fmla="*/ 0 h 317979"/>
                <a:gd name="connsiteX2" fmla="*/ 2742303 w 2742303"/>
                <a:gd name="connsiteY2" fmla="*/ 317979 h 317979"/>
                <a:gd name="connsiteX3" fmla="*/ 0 w 2742303"/>
                <a:gd name="connsiteY3" fmla="*/ 317979 h 317979"/>
                <a:gd name="connsiteX4" fmla="*/ 0 w 2742303"/>
                <a:gd name="connsiteY4" fmla="*/ 0 h 317979"/>
                <a:gd name="connsiteX0" fmla="*/ 2742303 w 2833743"/>
                <a:gd name="connsiteY0" fmla="*/ 317979 h 409419"/>
                <a:gd name="connsiteX1" fmla="*/ 0 w 2833743"/>
                <a:gd name="connsiteY1" fmla="*/ 317979 h 409419"/>
                <a:gd name="connsiteX2" fmla="*/ 0 w 2833743"/>
                <a:gd name="connsiteY2" fmla="*/ 0 h 409419"/>
                <a:gd name="connsiteX3" fmla="*/ 2742303 w 2833743"/>
                <a:gd name="connsiteY3" fmla="*/ 0 h 409419"/>
                <a:gd name="connsiteX4" fmla="*/ 2833743 w 2833743"/>
                <a:gd name="connsiteY4" fmla="*/ 409419 h 409419"/>
                <a:gd name="connsiteX0" fmla="*/ 2742303 w 2742303"/>
                <a:gd name="connsiteY0" fmla="*/ 317979 h 317979"/>
                <a:gd name="connsiteX1" fmla="*/ 0 w 2742303"/>
                <a:gd name="connsiteY1" fmla="*/ 317979 h 317979"/>
                <a:gd name="connsiteX2" fmla="*/ 0 w 2742303"/>
                <a:gd name="connsiteY2" fmla="*/ 0 h 317979"/>
                <a:gd name="connsiteX3" fmla="*/ 2742303 w 2742303"/>
                <a:gd name="connsiteY3" fmla="*/ 0 h 317979"/>
                <a:gd name="connsiteX0" fmla="*/ 2818503 w 2818503"/>
                <a:gd name="connsiteY0" fmla="*/ 317979 h 317979"/>
                <a:gd name="connsiteX1" fmla="*/ 0 w 2818503"/>
                <a:gd name="connsiteY1" fmla="*/ 317979 h 317979"/>
                <a:gd name="connsiteX2" fmla="*/ 0 w 2818503"/>
                <a:gd name="connsiteY2" fmla="*/ 0 h 317979"/>
                <a:gd name="connsiteX3" fmla="*/ 2742303 w 2818503"/>
                <a:gd name="connsiteY3" fmla="*/ 0 h 31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8503" h="317979">
                  <a:moveTo>
                    <a:pt x="2818503" y="317979"/>
                  </a:moveTo>
                  <a:lnTo>
                    <a:pt x="0" y="317979"/>
                  </a:lnTo>
                  <a:lnTo>
                    <a:pt x="0" y="0"/>
                  </a:lnTo>
                  <a:lnTo>
                    <a:pt x="27423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reeform 116"/>
            <p:cNvSpPr/>
            <p:nvPr/>
          </p:nvSpPr>
          <p:spPr>
            <a:xfrm rot="16200000">
              <a:off x="4895331" y="5010424"/>
              <a:ext cx="202945" cy="90497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" fmla="*/ 0 w 369096"/>
                <a:gd name="connsiteY0" fmla="*/ 76200 h 111918"/>
                <a:gd name="connsiteX1" fmla="*/ 71438 w 369096"/>
                <a:gd name="connsiteY1" fmla="*/ 0 h 111918"/>
                <a:gd name="connsiteX2" fmla="*/ 107156 w 369096"/>
                <a:gd name="connsiteY2" fmla="*/ 78581 h 111918"/>
                <a:gd name="connsiteX3" fmla="*/ 178594 w 369096"/>
                <a:gd name="connsiteY3" fmla="*/ 4762 h 111918"/>
                <a:gd name="connsiteX4" fmla="*/ 219075 w 369096"/>
                <a:gd name="connsiteY4" fmla="*/ 80962 h 111918"/>
                <a:gd name="connsiteX5" fmla="*/ 309563 w 369096"/>
                <a:gd name="connsiteY5" fmla="*/ 14287 h 111918"/>
                <a:gd name="connsiteX6" fmla="*/ 369094 w 369096"/>
                <a:gd name="connsiteY6" fmla="*/ 111918 h 111918"/>
                <a:gd name="connsiteX0" fmla="*/ 0 w 361953"/>
                <a:gd name="connsiteY0" fmla="*/ 76200 h 107155"/>
                <a:gd name="connsiteX1" fmla="*/ 71438 w 361953"/>
                <a:gd name="connsiteY1" fmla="*/ 0 h 107155"/>
                <a:gd name="connsiteX2" fmla="*/ 107156 w 361953"/>
                <a:gd name="connsiteY2" fmla="*/ 78581 h 107155"/>
                <a:gd name="connsiteX3" fmla="*/ 178594 w 361953"/>
                <a:gd name="connsiteY3" fmla="*/ 4762 h 107155"/>
                <a:gd name="connsiteX4" fmla="*/ 219075 w 361953"/>
                <a:gd name="connsiteY4" fmla="*/ 80962 h 107155"/>
                <a:gd name="connsiteX5" fmla="*/ 309563 w 361953"/>
                <a:gd name="connsiteY5" fmla="*/ 14287 h 107155"/>
                <a:gd name="connsiteX6" fmla="*/ 361950 w 361953"/>
                <a:gd name="connsiteY6" fmla="*/ 107155 h 107155"/>
                <a:gd name="connsiteX0" fmla="*/ 0 w 361950"/>
                <a:gd name="connsiteY0" fmla="*/ 76200 h 107155"/>
                <a:gd name="connsiteX1" fmla="*/ 71438 w 361950"/>
                <a:gd name="connsiteY1" fmla="*/ 0 h 107155"/>
                <a:gd name="connsiteX2" fmla="*/ 107156 w 361950"/>
                <a:gd name="connsiteY2" fmla="*/ 78581 h 107155"/>
                <a:gd name="connsiteX3" fmla="*/ 178594 w 361950"/>
                <a:gd name="connsiteY3" fmla="*/ 4762 h 107155"/>
                <a:gd name="connsiteX4" fmla="*/ 219075 w 361950"/>
                <a:gd name="connsiteY4" fmla="*/ 80962 h 107155"/>
                <a:gd name="connsiteX5" fmla="*/ 309563 w 361950"/>
                <a:gd name="connsiteY5" fmla="*/ 14287 h 107155"/>
                <a:gd name="connsiteX6" fmla="*/ 361950 w 361950"/>
                <a:gd name="connsiteY6" fmla="*/ 107155 h 107155"/>
                <a:gd name="connsiteX0" fmla="*/ 0 w 309563"/>
                <a:gd name="connsiteY0" fmla="*/ 76200 h 80962"/>
                <a:gd name="connsiteX1" fmla="*/ 71438 w 309563"/>
                <a:gd name="connsiteY1" fmla="*/ 0 h 80962"/>
                <a:gd name="connsiteX2" fmla="*/ 107156 w 309563"/>
                <a:gd name="connsiteY2" fmla="*/ 78581 h 80962"/>
                <a:gd name="connsiteX3" fmla="*/ 178594 w 309563"/>
                <a:gd name="connsiteY3" fmla="*/ 4762 h 80962"/>
                <a:gd name="connsiteX4" fmla="*/ 219075 w 309563"/>
                <a:gd name="connsiteY4" fmla="*/ 80962 h 80962"/>
                <a:gd name="connsiteX5" fmla="*/ 309563 w 309563"/>
                <a:gd name="connsiteY5" fmla="*/ 14287 h 80962"/>
                <a:gd name="connsiteX0" fmla="*/ 0 w 316992"/>
                <a:gd name="connsiteY0" fmla="*/ 76200 h 80962"/>
                <a:gd name="connsiteX1" fmla="*/ 71438 w 316992"/>
                <a:gd name="connsiteY1" fmla="*/ 0 h 80962"/>
                <a:gd name="connsiteX2" fmla="*/ 107156 w 316992"/>
                <a:gd name="connsiteY2" fmla="*/ 78581 h 80962"/>
                <a:gd name="connsiteX3" fmla="*/ 178594 w 316992"/>
                <a:gd name="connsiteY3" fmla="*/ 4762 h 80962"/>
                <a:gd name="connsiteX4" fmla="*/ 219075 w 316992"/>
                <a:gd name="connsiteY4" fmla="*/ 80962 h 80962"/>
                <a:gd name="connsiteX5" fmla="*/ 309563 w 316992"/>
                <a:gd name="connsiteY5" fmla="*/ 14287 h 80962"/>
                <a:gd name="connsiteX6" fmla="*/ 311946 w 316992"/>
                <a:gd name="connsiteY6" fmla="*/ 21432 h 80962"/>
                <a:gd name="connsiteX0" fmla="*/ 0 w 364333"/>
                <a:gd name="connsiteY0" fmla="*/ 76200 h 80962"/>
                <a:gd name="connsiteX1" fmla="*/ 71438 w 364333"/>
                <a:gd name="connsiteY1" fmla="*/ 0 h 80962"/>
                <a:gd name="connsiteX2" fmla="*/ 107156 w 364333"/>
                <a:gd name="connsiteY2" fmla="*/ 78581 h 80962"/>
                <a:gd name="connsiteX3" fmla="*/ 178594 w 364333"/>
                <a:gd name="connsiteY3" fmla="*/ 4762 h 80962"/>
                <a:gd name="connsiteX4" fmla="*/ 219075 w 364333"/>
                <a:gd name="connsiteY4" fmla="*/ 80962 h 80962"/>
                <a:gd name="connsiteX5" fmla="*/ 309563 w 364333"/>
                <a:gd name="connsiteY5" fmla="*/ 14287 h 80962"/>
                <a:gd name="connsiteX6" fmla="*/ 364333 w 364333"/>
                <a:gd name="connsiteY6" fmla="*/ 76201 h 80962"/>
                <a:gd name="connsiteX0" fmla="*/ 0 w 364333"/>
                <a:gd name="connsiteY0" fmla="*/ 76200 h 78581"/>
                <a:gd name="connsiteX1" fmla="*/ 71438 w 364333"/>
                <a:gd name="connsiteY1" fmla="*/ 0 h 78581"/>
                <a:gd name="connsiteX2" fmla="*/ 107156 w 364333"/>
                <a:gd name="connsiteY2" fmla="*/ 78581 h 78581"/>
                <a:gd name="connsiteX3" fmla="*/ 178594 w 364333"/>
                <a:gd name="connsiteY3" fmla="*/ 4762 h 78581"/>
                <a:gd name="connsiteX4" fmla="*/ 226219 w 364333"/>
                <a:gd name="connsiteY4" fmla="*/ 76200 h 78581"/>
                <a:gd name="connsiteX5" fmla="*/ 309563 w 364333"/>
                <a:gd name="connsiteY5" fmla="*/ 14287 h 78581"/>
                <a:gd name="connsiteX6" fmla="*/ 364333 w 364333"/>
                <a:gd name="connsiteY6" fmla="*/ 76201 h 7858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26219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11944 w 364333"/>
                <a:gd name="connsiteY5" fmla="*/ 7143 h 76201"/>
                <a:gd name="connsiteX6" fmla="*/ 364333 w 364333"/>
                <a:gd name="connsiteY6" fmla="*/ 76201 h 76201"/>
                <a:gd name="connsiteX0" fmla="*/ 0 w 311944"/>
                <a:gd name="connsiteY0" fmla="*/ 76200 h 76200"/>
                <a:gd name="connsiteX1" fmla="*/ 71438 w 311944"/>
                <a:gd name="connsiteY1" fmla="*/ 0 h 76200"/>
                <a:gd name="connsiteX2" fmla="*/ 121444 w 311944"/>
                <a:gd name="connsiteY2" fmla="*/ 76199 h 76200"/>
                <a:gd name="connsiteX3" fmla="*/ 178594 w 311944"/>
                <a:gd name="connsiteY3" fmla="*/ 4762 h 76200"/>
                <a:gd name="connsiteX4" fmla="*/ 242888 w 311944"/>
                <a:gd name="connsiteY4" fmla="*/ 76200 h 76200"/>
                <a:gd name="connsiteX5" fmla="*/ 311944 w 311944"/>
                <a:gd name="connsiteY5" fmla="*/ 7143 h 76200"/>
                <a:gd name="connsiteX0" fmla="*/ 0 w 321469"/>
                <a:gd name="connsiteY0" fmla="*/ 78582 h 78582"/>
                <a:gd name="connsiteX1" fmla="*/ 71438 w 321469"/>
                <a:gd name="connsiteY1" fmla="*/ 2382 h 78582"/>
                <a:gd name="connsiteX2" fmla="*/ 121444 w 321469"/>
                <a:gd name="connsiteY2" fmla="*/ 78581 h 78582"/>
                <a:gd name="connsiteX3" fmla="*/ 178594 w 321469"/>
                <a:gd name="connsiteY3" fmla="*/ 7144 h 78582"/>
                <a:gd name="connsiteX4" fmla="*/ 242888 w 321469"/>
                <a:gd name="connsiteY4" fmla="*/ 78582 h 78582"/>
                <a:gd name="connsiteX5" fmla="*/ 321469 w 321469"/>
                <a:gd name="connsiteY5" fmla="*/ 0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469" h="78582">
                  <a:moveTo>
                    <a:pt x="0" y="78582"/>
                  </a:moveTo>
                  <a:lnTo>
                    <a:pt x="71438" y="2382"/>
                  </a:lnTo>
                  <a:lnTo>
                    <a:pt x="121444" y="78581"/>
                  </a:lnTo>
                  <a:lnTo>
                    <a:pt x="178594" y="7144"/>
                  </a:lnTo>
                  <a:lnTo>
                    <a:pt x="242888" y="78582"/>
                  </a:lnTo>
                  <a:lnTo>
                    <a:pt x="3214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Rectangle 112"/>
            <p:cNvSpPr/>
            <p:nvPr/>
          </p:nvSpPr>
          <p:spPr>
            <a:xfrm rot="5400000">
              <a:off x="3107759" y="4788133"/>
              <a:ext cx="78377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/>
                <a:t>. . .</a:t>
              </a:r>
              <a:endParaRPr lang="en-US" sz="1600" dirty="0"/>
            </a:p>
          </p:txBody>
        </p:sp>
        <p:sp>
          <p:nvSpPr>
            <p:cNvPr id="114" name="Freeform 113"/>
            <p:cNvSpPr/>
            <p:nvPr/>
          </p:nvSpPr>
          <p:spPr>
            <a:xfrm>
              <a:off x="2269549" y="4302279"/>
              <a:ext cx="754944" cy="116841"/>
            </a:xfrm>
            <a:custGeom>
              <a:avLst/>
              <a:gdLst>
                <a:gd name="connsiteX0" fmla="*/ 319 w 1086487"/>
                <a:gd name="connsiteY0" fmla="*/ 340025 h 340025"/>
                <a:gd name="connsiteX1" fmla="*/ 152719 w 1086487"/>
                <a:gd name="connsiteY1" fmla="*/ 54275 h 340025"/>
                <a:gd name="connsiteX2" fmla="*/ 933769 w 1086487"/>
                <a:gd name="connsiteY2" fmla="*/ 25700 h 340025"/>
                <a:gd name="connsiteX3" fmla="*/ 1086169 w 1086487"/>
                <a:gd name="connsiteY3" fmla="*/ 340025 h 340025"/>
                <a:gd name="connsiteX0" fmla="*/ 0 w 933768"/>
                <a:gd name="connsiteY0" fmla="*/ 54275 h 340025"/>
                <a:gd name="connsiteX1" fmla="*/ 781050 w 933768"/>
                <a:gd name="connsiteY1" fmla="*/ 25700 h 340025"/>
                <a:gd name="connsiteX2" fmla="*/ 933450 w 933768"/>
                <a:gd name="connsiteY2" fmla="*/ 340025 h 340025"/>
                <a:gd name="connsiteX0" fmla="*/ 0 w 943293"/>
                <a:gd name="connsiteY0" fmla="*/ 35313 h 354401"/>
                <a:gd name="connsiteX1" fmla="*/ 790575 w 943293"/>
                <a:gd name="connsiteY1" fmla="*/ 40076 h 354401"/>
                <a:gd name="connsiteX2" fmla="*/ 942975 w 943293"/>
                <a:gd name="connsiteY2" fmla="*/ 354401 h 354401"/>
                <a:gd name="connsiteX0" fmla="*/ 0 w 943293"/>
                <a:gd name="connsiteY0" fmla="*/ 24668 h 343756"/>
                <a:gd name="connsiteX1" fmla="*/ 790575 w 943293"/>
                <a:gd name="connsiteY1" fmla="*/ 29431 h 343756"/>
                <a:gd name="connsiteX2" fmla="*/ 942975 w 943293"/>
                <a:gd name="connsiteY2" fmla="*/ 343756 h 343756"/>
                <a:gd name="connsiteX0" fmla="*/ 0 w 945615"/>
                <a:gd name="connsiteY0" fmla="*/ 24668 h 131824"/>
                <a:gd name="connsiteX1" fmla="*/ 790575 w 945615"/>
                <a:gd name="connsiteY1" fmla="*/ 29431 h 131824"/>
                <a:gd name="connsiteX2" fmla="*/ 945356 w 945615"/>
                <a:gd name="connsiteY2" fmla="*/ 131824 h 131824"/>
                <a:gd name="connsiteX0" fmla="*/ 0 w 945615"/>
                <a:gd name="connsiteY0" fmla="*/ 16467 h 123623"/>
                <a:gd name="connsiteX1" fmla="*/ 790575 w 945615"/>
                <a:gd name="connsiteY1" fmla="*/ 21230 h 123623"/>
                <a:gd name="connsiteX2" fmla="*/ 945356 w 945615"/>
                <a:gd name="connsiteY2" fmla="*/ 123623 h 123623"/>
                <a:gd name="connsiteX0" fmla="*/ 0 w 975203"/>
                <a:gd name="connsiteY0" fmla="*/ 25929 h 133085"/>
                <a:gd name="connsiteX1" fmla="*/ 885825 w 975203"/>
                <a:gd name="connsiteY1" fmla="*/ 14023 h 133085"/>
                <a:gd name="connsiteX2" fmla="*/ 945356 w 975203"/>
                <a:gd name="connsiteY2" fmla="*/ 133085 h 133085"/>
                <a:gd name="connsiteX0" fmla="*/ 0 w 945507"/>
                <a:gd name="connsiteY0" fmla="*/ 25929 h 133085"/>
                <a:gd name="connsiteX1" fmla="*/ 885825 w 945507"/>
                <a:gd name="connsiteY1" fmla="*/ 14023 h 133085"/>
                <a:gd name="connsiteX2" fmla="*/ 945356 w 945507"/>
                <a:gd name="connsiteY2" fmla="*/ 133085 h 133085"/>
                <a:gd name="connsiteX0" fmla="*/ 0 w 945507"/>
                <a:gd name="connsiteY0" fmla="*/ 18717 h 125873"/>
                <a:gd name="connsiteX1" fmla="*/ 885825 w 945507"/>
                <a:gd name="connsiteY1" fmla="*/ 6811 h 125873"/>
                <a:gd name="connsiteX2" fmla="*/ 945356 w 945507"/>
                <a:gd name="connsiteY2" fmla="*/ 125873 h 125873"/>
                <a:gd name="connsiteX0" fmla="*/ 0 w 945437"/>
                <a:gd name="connsiteY0" fmla="*/ 14945 h 122101"/>
                <a:gd name="connsiteX1" fmla="*/ 874523 w 945437"/>
                <a:gd name="connsiteY1" fmla="*/ 10183 h 122101"/>
                <a:gd name="connsiteX2" fmla="*/ 945356 w 945437"/>
                <a:gd name="connsiteY2" fmla="*/ 122101 h 122101"/>
                <a:gd name="connsiteX0" fmla="*/ 0 w 945437"/>
                <a:gd name="connsiteY0" fmla="*/ 9738 h 116894"/>
                <a:gd name="connsiteX1" fmla="*/ 874523 w 945437"/>
                <a:gd name="connsiteY1" fmla="*/ 4976 h 116894"/>
                <a:gd name="connsiteX2" fmla="*/ 945356 w 945437"/>
                <a:gd name="connsiteY2" fmla="*/ 116894 h 116894"/>
                <a:gd name="connsiteX0" fmla="*/ 0 w 945437"/>
                <a:gd name="connsiteY0" fmla="*/ 4762 h 111918"/>
                <a:gd name="connsiteX1" fmla="*/ 874523 w 945437"/>
                <a:gd name="connsiteY1" fmla="*/ 0 h 111918"/>
                <a:gd name="connsiteX2" fmla="*/ 945356 w 945437"/>
                <a:gd name="connsiteY2" fmla="*/ 111918 h 111918"/>
                <a:gd name="connsiteX0" fmla="*/ 0 w 945356"/>
                <a:gd name="connsiteY0" fmla="*/ 4762 h 111918"/>
                <a:gd name="connsiteX1" fmla="*/ 874523 w 945356"/>
                <a:gd name="connsiteY1" fmla="*/ 0 h 111918"/>
                <a:gd name="connsiteX2" fmla="*/ 945356 w 945356"/>
                <a:gd name="connsiteY2" fmla="*/ 111918 h 111918"/>
                <a:gd name="connsiteX0" fmla="*/ 0 w 945356"/>
                <a:gd name="connsiteY0" fmla="*/ 3661 h 110817"/>
                <a:gd name="connsiteX1" fmla="*/ 835116 w 945356"/>
                <a:gd name="connsiteY1" fmla="*/ 4009 h 110817"/>
                <a:gd name="connsiteX2" fmla="*/ 945356 w 945356"/>
                <a:gd name="connsiteY2" fmla="*/ 110817 h 110817"/>
                <a:gd name="connsiteX0" fmla="*/ 0 w 945356"/>
                <a:gd name="connsiteY0" fmla="*/ 6697 h 113853"/>
                <a:gd name="connsiteX1" fmla="*/ 835116 w 945356"/>
                <a:gd name="connsiteY1" fmla="*/ 7045 h 113853"/>
                <a:gd name="connsiteX2" fmla="*/ 945356 w 945356"/>
                <a:gd name="connsiteY2" fmla="*/ 113853 h 113853"/>
                <a:gd name="connsiteX0" fmla="*/ 0 w 945356"/>
                <a:gd name="connsiteY0" fmla="*/ 7760 h 114916"/>
                <a:gd name="connsiteX1" fmla="*/ 783885 w 945356"/>
                <a:gd name="connsiteY1" fmla="*/ 5553 h 114916"/>
                <a:gd name="connsiteX2" fmla="*/ 945356 w 945356"/>
                <a:gd name="connsiteY2" fmla="*/ 114916 h 114916"/>
                <a:gd name="connsiteX0" fmla="*/ 0 w 945356"/>
                <a:gd name="connsiteY0" fmla="*/ 7760 h 114916"/>
                <a:gd name="connsiteX1" fmla="*/ 783885 w 945356"/>
                <a:gd name="connsiteY1" fmla="*/ 5553 h 114916"/>
                <a:gd name="connsiteX2" fmla="*/ 945356 w 945356"/>
                <a:gd name="connsiteY2" fmla="*/ 114916 h 114916"/>
                <a:gd name="connsiteX0" fmla="*/ 0 w 945356"/>
                <a:gd name="connsiteY0" fmla="*/ 7760 h 114916"/>
                <a:gd name="connsiteX1" fmla="*/ 783885 w 945356"/>
                <a:gd name="connsiteY1" fmla="*/ 5553 h 114916"/>
                <a:gd name="connsiteX2" fmla="*/ 945356 w 945356"/>
                <a:gd name="connsiteY2" fmla="*/ 114916 h 114916"/>
                <a:gd name="connsiteX0" fmla="*/ 0 w 945356"/>
                <a:gd name="connsiteY0" fmla="*/ 15094 h 122250"/>
                <a:gd name="connsiteX1" fmla="*/ 783885 w 945356"/>
                <a:gd name="connsiteY1" fmla="*/ 12887 h 122250"/>
                <a:gd name="connsiteX2" fmla="*/ 945356 w 945356"/>
                <a:gd name="connsiteY2" fmla="*/ 122250 h 122250"/>
                <a:gd name="connsiteX0" fmla="*/ 0 w 945356"/>
                <a:gd name="connsiteY0" fmla="*/ 20492 h 127648"/>
                <a:gd name="connsiteX1" fmla="*/ 786868 w 945356"/>
                <a:gd name="connsiteY1" fmla="*/ 10621 h 127648"/>
                <a:gd name="connsiteX2" fmla="*/ 945356 w 945356"/>
                <a:gd name="connsiteY2" fmla="*/ 127648 h 127648"/>
                <a:gd name="connsiteX0" fmla="*/ 0 w 945356"/>
                <a:gd name="connsiteY0" fmla="*/ 20492 h 127648"/>
                <a:gd name="connsiteX1" fmla="*/ 786868 w 945356"/>
                <a:gd name="connsiteY1" fmla="*/ 10621 h 127648"/>
                <a:gd name="connsiteX2" fmla="*/ 945356 w 945356"/>
                <a:gd name="connsiteY2" fmla="*/ 127648 h 127648"/>
                <a:gd name="connsiteX0" fmla="*/ 0 w 945356"/>
                <a:gd name="connsiteY0" fmla="*/ 18224 h 125380"/>
                <a:gd name="connsiteX1" fmla="*/ 786868 w 945356"/>
                <a:gd name="connsiteY1" fmla="*/ 8353 h 125380"/>
                <a:gd name="connsiteX2" fmla="*/ 945356 w 945356"/>
                <a:gd name="connsiteY2" fmla="*/ 125380 h 125380"/>
                <a:gd name="connsiteX0" fmla="*/ 0 w 945647"/>
                <a:gd name="connsiteY0" fmla="*/ 18223 h 125379"/>
                <a:gd name="connsiteX1" fmla="*/ 786868 w 945647"/>
                <a:gd name="connsiteY1" fmla="*/ 8352 h 125379"/>
                <a:gd name="connsiteX2" fmla="*/ 945356 w 945647"/>
                <a:gd name="connsiteY2" fmla="*/ 125379 h 125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5647" h="125379">
                  <a:moveTo>
                    <a:pt x="0" y="18223"/>
                  </a:moveTo>
                  <a:cubicBezTo>
                    <a:pt x="188697" y="6318"/>
                    <a:pt x="548646" y="-10231"/>
                    <a:pt x="786868" y="8352"/>
                  </a:cubicBezTo>
                  <a:cubicBezTo>
                    <a:pt x="918202" y="27750"/>
                    <a:pt x="949077" y="-10526"/>
                    <a:pt x="945356" y="125379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w="sm" len="sm"/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 114"/>
            <p:cNvSpPr/>
            <p:nvPr/>
          </p:nvSpPr>
          <p:spPr>
            <a:xfrm>
              <a:off x="2274616" y="4669360"/>
              <a:ext cx="535144" cy="288130"/>
            </a:xfrm>
            <a:custGeom>
              <a:avLst/>
              <a:gdLst>
                <a:gd name="connsiteX0" fmla="*/ 319 w 1086487"/>
                <a:gd name="connsiteY0" fmla="*/ 340025 h 340025"/>
                <a:gd name="connsiteX1" fmla="*/ 152719 w 1086487"/>
                <a:gd name="connsiteY1" fmla="*/ 54275 h 340025"/>
                <a:gd name="connsiteX2" fmla="*/ 933769 w 1086487"/>
                <a:gd name="connsiteY2" fmla="*/ 25700 h 340025"/>
                <a:gd name="connsiteX3" fmla="*/ 1086169 w 1086487"/>
                <a:gd name="connsiteY3" fmla="*/ 340025 h 340025"/>
                <a:gd name="connsiteX0" fmla="*/ 0 w 933768"/>
                <a:gd name="connsiteY0" fmla="*/ 54275 h 340025"/>
                <a:gd name="connsiteX1" fmla="*/ 781050 w 933768"/>
                <a:gd name="connsiteY1" fmla="*/ 25700 h 340025"/>
                <a:gd name="connsiteX2" fmla="*/ 933450 w 933768"/>
                <a:gd name="connsiteY2" fmla="*/ 340025 h 340025"/>
                <a:gd name="connsiteX0" fmla="*/ 0 w 943293"/>
                <a:gd name="connsiteY0" fmla="*/ 35313 h 354401"/>
                <a:gd name="connsiteX1" fmla="*/ 790575 w 943293"/>
                <a:gd name="connsiteY1" fmla="*/ 40076 h 354401"/>
                <a:gd name="connsiteX2" fmla="*/ 942975 w 943293"/>
                <a:gd name="connsiteY2" fmla="*/ 354401 h 354401"/>
                <a:gd name="connsiteX0" fmla="*/ 0 w 943293"/>
                <a:gd name="connsiteY0" fmla="*/ 24668 h 343756"/>
                <a:gd name="connsiteX1" fmla="*/ 790575 w 943293"/>
                <a:gd name="connsiteY1" fmla="*/ 29431 h 343756"/>
                <a:gd name="connsiteX2" fmla="*/ 942975 w 943293"/>
                <a:gd name="connsiteY2" fmla="*/ 343756 h 343756"/>
                <a:gd name="connsiteX0" fmla="*/ 0 w 945615"/>
                <a:gd name="connsiteY0" fmla="*/ 24668 h 131824"/>
                <a:gd name="connsiteX1" fmla="*/ 790575 w 945615"/>
                <a:gd name="connsiteY1" fmla="*/ 29431 h 131824"/>
                <a:gd name="connsiteX2" fmla="*/ 945356 w 945615"/>
                <a:gd name="connsiteY2" fmla="*/ 131824 h 131824"/>
                <a:gd name="connsiteX0" fmla="*/ 0 w 945615"/>
                <a:gd name="connsiteY0" fmla="*/ 16467 h 123623"/>
                <a:gd name="connsiteX1" fmla="*/ 790575 w 945615"/>
                <a:gd name="connsiteY1" fmla="*/ 21230 h 123623"/>
                <a:gd name="connsiteX2" fmla="*/ 945356 w 945615"/>
                <a:gd name="connsiteY2" fmla="*/ 123623 h 123623"/>
                <a:gd name="connsiteX0" fmla="*/ 0 w 975203"/>
                <a:gd name="connsiteY0" fmla="*/ 25929 h 133085"/>
                <a:gd name="connsiteX1" fmla="*/ 885825 w 975203"/>
                <a:gd name="connsiteY1" fmla="*/ 14023 h 133085"/>
                <a:gd name="connsiteX2" fmla="*/ 945356 w 975203"/>
                <a:gd name="connsiteY2" fmla="*/ 133085 h 133085"/>
                <a:gd name="connsiteX0" fmla="*/ 0 w 945507"/>
                <a:gd name="connsiteY0" fmla="*/ 25929 h 133085"/>
                <a:gd name="connsiteX1" fmla="*/ 885825 w 945507"/>
                <a:gd name="connsiteY1" fmla="*/ 14023 h 133085"/>
                <a:gd name="connsiteX2" fmla="*/ 945356 w 945507"/>
                <a:gd name="connsiteY2" fmla="*/ 133085 h 133085"/>
                <a:gd name="connsiteX0" fmla="*/ 0 w 949240"/>
                <a:gd name="connsiteY0" fmla="*/ 25929 h 175947"/>
                <a:gd name="connsiteX1" fmla="*/ 885825 w 949240"/>
                <a:gd name="connsiteY1" fmla="*/ 14023 h 175947"/>
                <a:gd name="connsiteX2" fmla="*/ 949123 w 949240"/>
                <a:gd name="connsiteY2" fmla="*/ 175947 h 175947"/>
                <a:gd name="connsiteX0" fmla="*/ 0 w 949172"/>
                <a:gd name="connsiteY0" fmla="*/ 25929 h 175947"/>
                <a:gd name="connsiteX1" fmla="*/ 863222 w 949172"/>
                <a:gd name="connsiteY1" fmla="*/ 14023 h 175947"/>
                <a:gd name="connsiteX2" fmla="*/ 949123 w 949172"/>
                <a:gd name="connsiteY2" fmla="*/ 175947 h 175947"/>
                <a:gd name="connsiteX0" fmla="*/ 0 w 949238"/>
                <a:gd name="connsiteY0" fmla="*/ 25929 h 175947"/>
                <a:gd name="connsiteX1" fmla="*/ 863222 w 949238"/>
                <a:gd name="connsiteY1" fmla="*/ 14023 h 175947"/>
                <a:gd name="connsiteX2" fmla="*/ 949123 w 949238"/>
                <a:gd name="connsiteY2" fmla="*/ 175947 h 175947"/>
                <a:gd name="connsiteX0" fmla="*/ 0 w 929148"/>
                <a:gd name="connsiteY0" fmla="*/ 0 h 283368"/>
                <a:gd name="connsiteX1" fmla="*/ 843132 w 929148"/>
                <a:gd name="connsiteY1" fmla="*/ 121444 h 283368"/>
                <a:gd name="connsiteX2" fmla="*/ 929033 w 929148"/>
                <a:gd name="connsiteY2" fmla="*/ 283368 h 283368"/>
                <a:gd name="connsiteX0" fmla="*/ 0 w 929148"/>
                <a:gd name="connsiteY0" fmla="*/ 1895 h 285263"/>
                <a:gd name="connsiteX1" fmla="*/ 843132 w 929148"/>
                <a:gd name="connsiteY1" fmla="*/ 123339 h 285263"/>
                <a:gd name="connsiteX2" fmla="*/ 929033 w 929148"/>
                <a:gd name="connsiteY2" fmla="*/ 285263 h 285263"/>
                <a:gd name="connsiteX0" fmla="*/ 0 w 929148"/>
                <a:gd name="connsiteY0" fmla="*/ 2814 h 286182"/>
                <a:gd name="connsiteX1" fmla="*/ 843132 w 929148"/>
                <a:gd name="connsiteY1" fmla="*/ 124258 h 286182"/>
                <a:gd name="connsiteX2" fmla="*/ 929033 w 929148"/>
                <a:gd name="connsiteY2" fmla="*/ 286182 h 286182"/>
                <a:gd name="connsiteX0" fmla="*/ 0 w 929051"/>
                <a:gd name="connsiteY0" fmla="*/ 3856 h 287224"/>
                <a:gd name="connsiteX1" fmla="*/ 753897 w 929051"/>
                <a:gd name="connsiteY1" fmla="*/ 103869 h 287224"/>
                <a:gd name="connsiteX2" fmla="*/ 929033 w 929051"/>
                <a:gd name="connsiteY2" fmla="*/ 287224 h 287224"/>
                <a:gd name="connsiteX0" fmla="*/ 0 w 929071"/>
                <a:gd name="connsiteY0" fmla="*/ 3856 h 287224"/>
                <a:gd name="connsiteX1" fmla="*/ 753897 w 929071"/>
                <a:gd name="connsiteY1" fmla="*/ 103869 h 287224"/>
                <a:gd name="connsiteX2" fmla="*/ 929033 w 929071"/>
                <a:gd name="connsiteY2" fmla="*/ 287224 h 287224"/>
                <a:gd name="connsiteX0" fmla="*/ 0 w 969633"/>
                <a:gd name="connsiteY0" fmla="*/ 3568 h 291698"/>
                <a:gd name="connsiteX1" fmla="*/ 794458 w 969633"/>
                <a:gd name="connsiteY1" fmla="*/ 108343 h 291698"/>
                <a:gd name="connsiteX2" fmla="*/ 969594 w 969633"/>
                <a:gd name="connsiteY2" fmla="*/ 291698 h 291698"/>
                <a:gd name="connsiteX0" fmla="*/ 0 w 969633"/>
                <a:gd name="connsiteY0" fmla="*/ 0 h 288130"/>
                <a:gd name="connsiteX1" fmla="*/ 794458 w 969633"/>
                <a:gd name="connsiteY1" fmla="*/ 104775 h 288130"/>
                <a:gd name="connsiteX2" fmla="*/ 969594 w 969633"/>
                <a:gd name="connsiteY2" fmla="*/ 28813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9633" h="288130">
                  <a:moveTo>
                    <a:pt x="0" y="0"/>
                  </a:moveTo>
                  <a:cubicBezTo>
                    <a:pt x="385742" y="4762"/>
                    <a:pt x="493323" y="26194"/>
                    <a:pt x="794458" y="104775"/>
                  </a:cubicBezTo>
                  <a:cubicBezTo>
                    <a:pt x="924645" y="140494"/>
                    <a:pt x="971181" y="154780"/>
                    <a:pt x="969594" y="28813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914650" y="4031478"/>
              <a:ext cx="2381" cy="19804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3134827" y="4033859"/>
              <a:ext cx="2381" cy="19804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3352623" y="4035269"/>
              <a:ext cx="2381" cy="19804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3570419" y="4035269"/>
              <a:ext cx="2381" cy="19804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3778469" y="4038622"/>
              <a:ext cx="2381" cy="19804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3998646" y="4038622"/>
              <a:ext cx="2381" cy="19804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4216442" y="4035270"/>
              <a:ext cx="2381" cy="19804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2671398" y="3945777"/>
              <a:ext cx="2824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a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886813" y="3945777"/>
              <a:ext cx="2824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a</a:t>
              </a: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3536831" y="3945777"/>
              <a:ext cx="2824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a</a:t>
              </a: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3120102" y="3961522"/>
              <a:ext cx="29206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b</a:t>
              </a:r>
              <a:endParaRPr lang="en-US" sz="1600" dirty="0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3335517" y="3961522"/>
              <a:ext cx="29206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b</a:t>
              </a:r>
              <a:endParaRPr lang="en-US" sz="1600" dirty="0"/>
            </a:p>
          </p:txBody>
        </p:sp>
        <p:cxnSp>
          <p:nvCxnSpPr>
            <p:cNvPr id="136" name="Straight Connector 135"/>
            <p:cNvCxnSpPr/>
            <p:nvPr/>
          </p:nvCxnSpPr>
          <p:spPr>
            <a:xfrm>
              <a:off x="2912269" y="4415369"/>
              <a:ext cx="2381" cy="19804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3132446" y="4417750"/>
              <a:ext cx="2381" cy="19804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3350242" y="4419160"/>
              <a:ext cx="2381" cy="19804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3568038" y="4419160"/>
              <a:ext cx="2381" cy="19804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2908432" y="4957409"/>
              <a:ext cx="2381" cy="19804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3128609" y="4959790"/>
              <a:ext cx="2381" cy="19804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3346405" y="4961200"/>
              <a:ext cx="2381" cy="19804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3564201" y="4956438"/>
              <a:ext cx="2381" cy="19804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3772251" y="4957410"/>
              <a:ext cx="2381" cy="19804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Rectangle 147"/>
            <p:cNvSpPr/>
            <p:nvPr/>
          </p:nvSpPr>
          <p:spPr>
            <a:xfrm>
              <a:off x="2658474" y="4345070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1</a:t>
              </a:r>
              <a:endParaRPr lang="en-US" sz="1600" dirty="0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2876582" y="4345112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0</a:t>
              </a:r>
              <a:endParaRPr lang="en-US" sz="1600" dirty="0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101002" y="4345028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1</a:t>
              </a:r>
              <a:endParaRPr lang="en-US" sz="1600" dirty="0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2664332" y="4863649"/>
              <a:ext cx="27122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c</a:t>
              </a:r>
              <a:endParaRPr lang="en-US" sz="1600" dirty="0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2883304" y="4867500"/>
              <a:ext cx="27122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c</a:t>
              </a:r>
              <a:endParaRPr lang="en-US" sz="1600" dirty="0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3098719" y="4863649"/>
              <a:ext cx="27122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c</a:t>
              </a:r>
              <a:endParaRPr lang="en-US" sz="1600" dirty="0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3317691" y="4863263"/>
              <a:ext cx="2824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a</a:t>
              </a: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3973649" y="3907230"/>
              <a:ext cx="27603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aseline="30000" dirty="0"/>
                <a:t>˽</a:t>
              </a:r>
              <a:endParaRPr lang="en-US" sz="2000" dirty="0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3766323" y="3909510"/>
              <a:ext cx="27603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aseline="30000" dirty="0"/>
                <a:t>˽</a:t>
              </a:r>
              <a:endParaRPr lang="en-US" sz="2000" dirty="0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3325730" y="4299675"/>
              <a:ext cx="27603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aseline="30000" dirty="0"/>
                <a:t>˽</a:t>
              </a:r>
              <a:endParaRPr lang="en-US" sz="2000" dirty="0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3529804" y="4831640"/>
              <a:ext cx="27603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aseline="30000" dirty="0"/>
                <a:t>˽</a:t>
              </a:r>
              <a:endParaRPr lang="en-US" sz="2000" dirty="0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4271853" y="3881499"/>
              <a:ext cx="4635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. . .</a:t>
              </a:r>
              <a:endParaRPr lang="en-US" dirty="0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3591377" y="4262722"/>
              <a:ext cx="4635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. . .</a:t>
              </a:r>
              <a:endParaRPr lang="en-US" dirty="0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772251" y="4801670"/>
              <a:ext cx="4635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. . .</a:t>
              </a:r>
              <a:endParaRPr lang="en-US" dirty="0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180568" y="4258577"/>
              <a:ext cx="11660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multi-tape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67404" y="5447160"/>
            <a:ext cx="6687421" cy="685375"/>
            <a:chOff x="167404" y="5447160"/>
            <a:chExt cx="6687421" cy="685375"/>
          </a:xfrm>
        </p:grpSpPr>
        <p:grpSp>
          <p:nvGrpSpPr>
            <p:cNvPr id="10" name="Group 9"/>
            <p:cNvGrpSpPr/>
            <p:nvPr/>
          </p:nvGrpSpPr>
          <p:grpSpPr>
            <a:xfrm>
              <a:off x="167404" y="5447160"/>
              <a:ext cx="2597687" cy="685375"/>
              <a:chOff x="167404" y="5447160"/>
              <a:chExt cx="2597687" cy="685375"/>
            </a:xfrm>
          </p:grpSpPr>
          <p:sp>
            <p:nvSpPr>
              <p:cNvPr id="165" name="PDA box"/>
              <p:cNvSpPr/>
              <p:nvPr/>
            </p:nvSpPr>
            <p:spPr>
              <a:xfrm>
                <a:off x="1394457" y="5447160"/>
                <a:ext cx="875092" cy="6853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6" name="Finite Control"/>
                  <p:cNvSpPr/>
                  <p:nvPr/>
                </p:nvSpPr>
                <p:spPr>
                  <a:xfrm>
                    <a:off x="1631698" y="5526268"/>
                    <a:ext cx="464165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66" name="Finite Control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1698" y="5526268"/>
                    <a:ext cx="464165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3" name="Freeform 212"/>
              <p:cNvSpPr/>
              <p:nvPr/>
            </p:nvSpPr>
            <p:spPr>
              <a:xfrm>
                <a:off x="2269548" y="5550326"/>
                <a:ext cx="495543" cy="180792"/>
              </a:xfrm>
              <a:custGeom>
                <a:avLst/>
                <a:gdLst>
                  <a:gd name="connsiteX0" fmla="*/ 319 w 1086487"/>
                  <a:gd name="connsiteY0" fmla="*/ 340025 h 340025"/>
                  <a:gd name="connsiteX1" fmla="*/ 152719 w 1086487"/>
                  <a:gd name="connsiteY1" fmla="*/ 54275 h 340025"/>
                  <a:gd name="connsiteX2" fmla="*/ 933769 w 1086487"/>
                  <a:gd name="connsiteY2" fmla="*/ 25700 h 340025"/>
                  <a:gd name="connsiteX3" fmla="*/ 1086169 w 1086487"/>
                  <a:gd name="connsiteY3" fmla="*/ 340025 h 340025"/>
                  <a:gd name="connsiteX0" fmla="*/ 0 w 933768"/>
                  <a:gd name="connsiteY0" fmla="*/ 54275 h 340025"/>
                  <a:gd name="connsiteX1" fmla="*/ 781050 w 933768"/>
                  <a:gd name="connsiteY1" fmla="*/ 25700 h 340025"/>
                  <a:gd name="connsiteX2" fmla="*/ 933450 w 933768"/>
                  <a:gd name="connsiteY2" fmla="*/ 340025 h 340025"/>
                  <a:gd name="connsiteX0" fmla="*/ 0 w 943293"/>
                  <a:gd name="connsiteY0" fmla="*/ 35313 h 354401"/>
                  <a:gd name="connsiteX1" fmla="*/ 790575 w 943293"/>
                  <a:gd name="connsiteY1" fmla="*/ 40076 h 354401"/>
                  <a:gd name="connsiteX2" fmla="*/ 942975 w 943293"/>
                  <a:gd name="connsiteY2" fmla="*/ 354401 h 354401"/>
                  <a:gd name="connsiteX0" fmla="*/ 0 w 943293"/>
                  <a:gd name="connsiteY0" fmla="*/ 24668 h 343756"/>
                  <a:gd name="connsiteX1" fmla="*/ 790575 w 943293"/>
                  <a:gd name="connsiteY1" fmla="*/ 29431 h 343756"/>
                  <a:gd name="connsiteX2" fmla="*/ 942975 w 943293"/>
                  <a:gd name="connsiteY2" fmla="*/ 343756 h 343756"/>
                  <a:gd name="connsiteX0" fmla="*/ 0 w 945615"/>
                  <a:gd name="connsiteY0" fmla="*/ 24668 h 131824"/>
                  <a:gd name="connsiteX1" fmla="*/ 790575 w 945615"/>
                  <a:gd name="connsiteY1" fmla="*/ 29431 h 131824"/>
                  <a:gd name="connsiteX2" fmla="*/ 945356 w 945615"/>
                  <a:gd name="connsiteY2" fmla="*/ 131824 h 131824"/>
                  <a:gd name="connsiteX0" fmla="*/ 0 w 945615"/>
                  <a:gd name="connsiteY0" fmla="*/ 16467 h 123623"/>
                  <a:gd name="connsiteX1" fmla="*/ 790575 w 945615"/>
                  <a:gd name="connsiteY1" fmla="*/ 21230 h 123623"/>
                  <a:gd name="connsiteX2" fmla="*/ 945356 w 945615"/>
                  <a:gd name="connsiteY2" fmla="*/ 123623 h 123623"/>
                  <a:gd name="connsiteX0" fmla="*/ 0 w 975203"/>
                  <a:gd name="connsiteY0" fmla="*/ 25929 h 133085"/>
                  <a:gd name="connsiteX1" fmla="*/ 885825 w 975203"/>
                  <a:gd name="connsiteY1" fmla="*/ 14023 h 133085"/>
                  <a:gd name="connsiteX2" fmla="*/ 945356 w 975203"/>
                  <a:gd name="connsiteY2" fmla="*/ 133085 h 133085"/>
                  <a:gd name="connsiteX0" fmla="*/ 0 w 945507"/>
                  <a:gd name="connsiteY0" fmla="*/ 25929 h 133085"/>
                  <a:gd name="connsiteX1" fmla="*/ 885825 w 945507"/>
                  <a:gd name="connsiteY1" fmla="*/ 14023 h 133085"/>
                  <a:gd name="connsiteX2" fmla="*/ 945356 w 945507"/>
                  <a:gd name="connsiteY2" fmla="*/ 133085 h 133085"/>
                  <a:gd name="connsiteX0" fmla="*/ 0 w 949240"/>
                  <a:gd name="connsiteY0" fmla="*/ 25929 h 175947"/>
                  <a:gd name="connsiteX1" fmla="*/ 885825 w 949240"/>
                  <a:gd name="connsiteY1" fmla="*/ 14023 h 175947"/>
                  <a:gd name="connsiteX2" fmla="*/ 949123 w 949240"/>
                  <a:gd name="connsiteY2" fmla="*/ 175947 h 175947"/>
                  <a:gd name="connsiteX0" fmla="*/ 0 w 949172"/>
                  <a:gd name="connsiteY0" fmla="*/ 25929 h 175947"/>
                  <a:gd name="connsiteX1" fmla="*/ 863222 w 949172"/>
                  <a:gd name="connsiteY1" fmla="*/ 14023 h 175947"/>
                  <a:gd name="connsiteX2" fmla="*/ 949123 w 949172"/>
                  <a:gd name="connsiteY2" fmla="*/ 175947 h 175947"/>
                  <a:gd name="connsiteX0" fmla="*/ 0 w 949238"/>
                  <a:gd name="connsiteY0" fmla="*/ 25929 h 175947"/>
                  <a:gd name="connsiteX1" fmla="*/ 863222 w 949238"/>
                  <a:gd name="connsiteY1" fmla="*/ 14023 h 175947"/>
                  <a:gd name="connsiteX2" fmla="*/ 949123 w 949238"/>
                  <a:gd name="connsiteY2" fmla="*/ 175947 h 175947"/>
                  <a:gd name="connsiteX0" fmla="*/ 0 w 929148"/>
                  <a:gd name="connsiteY0" fmla="*/ 0 h 283368"/>
                  <a:gd name="connsiteX1" fmla="*/ 843132 w 929148"/>
                  <a:gd name="connsiteY1" fmla="*/ 121444 h 283368"/>
                  <a:gd name="connsiteX2" fmla="*/ 929033 w 929148"/>
                  <a:gd name="connsiteY2" fmla="*/ 283368 h 283368"/>
                  <a:gd name="connsiteX0" fmla="*/ 0 w 929148"/>
                  <a:gd name="connsiteY0" fmla="*/ 1895 h 285263"/>
                  <a:gd name="connsiteX1" fmla="*/ 843132 w 929148"/>
                  <a:gd name="connsiteY1" fmla="*/ 123339 h 285263"/>
                  <a:gd name="connsiteX2" fmla="*/ 929033 w 929148"/>
                  <a:gd name="connsiteY2" fmla="*/ 285263 h 285263"/>
                  <a:gd name="connsiteX0" fmla="*/ 0 w 929148"/>
                  <a:gd name="connsiteY0" fmla="*/ 2814 h 286182"/>
                  <a:gd name="connsiteX1" fmla="*/ 843132 w 929148"/>
                  <a:gd name="connsiteY1" fmla="*/ 124258 h 286182"/>
                  <a:gd name="connsiteX2" fmla="*/ 929033 w 929148"/>
                  <a:gd name="connsiteY2" fmla="*/ 286182 h 286182"/>
                  <a:gd name="connsiteX0" fmla="*/ 0 w 929051"/>
                  <a:gd name="connsiteY0" fmla="*/ 3856 h 287224"/>
                  <a:gd name="connsiteX1" fmla="*/ 753897 w 929051"/>
                  <a:gd name="connsiteY1" fmla="*/ 103869 h 287224"/>
                  <a:gd name="connsiteX2" fmla="*/ 929033 w 929051"/>
                  <a:gd name="connsiteY2" fmla="*/ 287224 h 287224"/>
                  <a:gd name="connsiteX0" fmla="*/ 0 w 929071"/>
                  <a:gd name="connsiteY0" fmla="*/ 3856 h 287224"/>
                  <a:gd name="connsiteX1" fmla="*/ 753897 w 929071"/>
                  <a:gd name="connsiteY1" fmla="*/ 103869 h 287224"/>
                  <a:gd name="connsiteX2" fmla="*/ 929033 w 929071"/>
                  <a:gd name="connsiteY2" fmla="*/ 287224 h 287224"/>
                  <a:gd name="connsiteX0" fmla="*/ 0 w 969633"/>
                  <a:gd name="connsiteY0" fmla="*/ 3568 h 291698"/>
                  <a:gd name="connsiteX1" fmla="*/ 794458 w 969633"/>
                  <a:gd name="connsiteY1" fmla="*/ 108343 h 291698"/>
                  <a:gd name="connsiteX2" fmla="*/ 969594 w 969633"/>
                  <a:gd name="connsiteY2" fmla="*/ 291698 h 291698"/>
                  <a:gd name="connsiteX0" fmla="*/ 0 w 969633"/>
                  <a:gd name="connsiteY0" fmla="*/ 0 h 288130"/>
                  <a:gd name="connsiteX1" fmla="*/ 794458 w 969633"/>
                  <a:gd name="connsiteY1" fmla="*/ 104775 h 288130"/>
                  <a:gd name="connsiteX2" fmla="*/ 969594 w 969633"/>
                  <a:gd name="connsiteY2" fmla="*/ 288130 h 288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69633" h="288130">
                    <a:moveTo>
                      <a:pt x="0" y="0"/>
                    </a:moveTo>
                    <a:cubicBezTo>
                      <a:pt x="385742" y="4762"/>
                      <a:pt x="493323" y="26194"/>
                      <a:pt x="794458" y="104775"/>
                    </a:cubicBezTo>
                    <a:cubicBezTo>
                      <a:pt x="924645" y="140494"/>
                      <a:pt x="971181" y="154780"/>
                      <a:pt x="969594" y="28813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tailEnd type="triangle" w="sm" len="sm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167404" y="5529577"/>
                <a:ext cx="12013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single tape</a:t>
                </a:r>
                <a:endParaRPr lang="en-US" dirty="0"/>
              </a:p>
            </p:txBody>
          </p:sp>
        </p:grpSp>
        <p:grpSp>
          <p:nvGrpSpPr>
            <p:cNvPr id="167" name="Group 166"/>
            <p:cNvGrpSpPr/>
            <p:nvPr/>
          </p:nvGrpSpPr>
          <p:grpSpPr>
            <a:xfrm>
              <a:off x="2658473" y="5728438"/>
              <a:ext cx="4196352" cy="262386"/>
              <a:chOff x="2562125" y="1413991"/>
              <a:chExt cx="2818503" cy="111737"/>
            </a:xfrm>
          </p:grpSpPr>
          <p:sp>
            <p:nvSpPr>
              <p:cNvPr id="168" name="Rectangle 4"/>
              <p:cNvSpPr/>
              <p:nvPr/>
            </p:nvSpPr>
            <p:spPr>
              <a:xfrm>
                <a:off x="2562125" y="1416584"/>
                <a:ext cx="2818503" cy="107313"/>
              </a:xfrm>
              <a:custGeom>
                <a:avLst/>
                <a:gdLst>
                  <a:gd name="connsiteX0" fmla="*/ 0 w 2742303"/>
                  <a:gd name="connsiteY0" fmla="*/ 0 h 317979"/>
                  <a:gd name="connsiteX1" fmla="*/ 2742303 w 2742303"/>
                  <a:gd name="connsiteY1" fmla="*/ 0 h 317979"/>
                  <a:gd name="connsiteX2" fmla="*/ 2742303 w 2742303"/>
                  <a:gd name="connsiteY2" fmla="*/ 317979 h 317979"/>
                  <a:gd name="connsiteX3" fmla="*/ 0 w 2742303"/>
                  <a:gd name="connsiteY3" fmla="*/ 317979 h 317979"/>
                  <a:gd name="connsiteX4" fmla="*/ 0 w 2742303"/>
                  <a:gd name="connsiteY4" fmla="*/ 0 h 317979"/>
                  <a:gd name="connsiteX0" fmla="*/ 2742303 w 2833743"/>
                  <a:gd name="connsiteY0" fmla="*/ 317979 h 409419"/>
                  <a:gd name="connsiteX1" fmla="*/ 0 w 2833743"/>
                  <a:gd name="connsiteY1" fmla="*/ 317979 h 409419"/>
                  <a:gd name="connsiteX2" fmla="*/ 0 w 2833743"/>
                  <a:gd name="connsiteY2" fmla="*/ 0 h 409419"/>
                  <a:gd name="connsiteX3" fmla="*/ 2742303 w 2833743"/>
                  <a:gd name="connsiteY3" fmla="*/ 0 h 409419"/>
                  <a:gd name="connsiteX4" fmla="*/ 2833743 w 2833743"/>
                  <a:gd name="connsiteY4" fmla="*/ 409419 h 409419"/>
                  <a:gd name="connsiteX0" fmla="*/ 2742303 w 2742303"/>
                  <a:gd name="connsiteY0" fmla="*/ 317979 h 317979"/>
                  <a:gd name="connsiteX1" fmla="*/ 0 w 2742303"/>
                  <a:gd name="connsiteY1" fmla="*/ 317979 h 317979"/>
                  <a:gd name="connsiteX2" fmla="*/ 0 w 2742303"/>
                  <a:gd name="connsiteY2" fmla="*/ 0 h 317979"/>
                  <a:gd name="connsiteX3" fmla="*/ 2742303 w 2742303"/>
                  <a:gd name="connsiteY3" fmla="*/ 0 h 317979"/>
                  <a:gd name="connsiteX0" fmla="*/ 2818503 w 2818503"/>
                  <a:gd name="connsiteY0" fmla="*/ 317979 h 317979"/>
                  <a:gd name="connsiteX1" fmla="*/ 0 w 2818503"/>
                  <a:gd name="connsiteY1" fmla="*/ 317979 h 317979"/>
                  <a:gd name="connsiteX2" fmla="*/ 0 w 2818503"/>
                  <a:gd name="connsiteY2" fmla="*/ 0 h 317979"/>
                  <a:gd name="connsiteX3" fmla="*/ 2742303 w 2818503"/>
                  <a:gd name="connsiteY3" fmla="*/ 0 h 317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18503" h="317979">
                    <a:moveTo>
                      <a:pt x="2818503" y="317979"/>
                    </a:moveTo>
                    <a:lnTo>
                      <a:pt x="0" y="317979"/>
                    </a:lnTo>
                    <a:lnTo>
                      <a:pt x="0" y="0"/>
                    </a:lnTo>
                    <a:lnTo>
                      <a:pt x="2742303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Freeform 168"/>
              <p:cNvSpPr/>
              <p:nvPr/>
            </p:nvSpPr>
            <p:spPr>
              <a:xfrm rot="16200000">
                <a:off x="5283677" y="1428777"/>
                <a:ext cx="111737" cy="82165"/>
              </a:xfrm>
              <a:custGeom>
                <a:avLst/>
                <a:gdLst>
                  <a:gd name="connsiteX0" fmla="*/ 0 w 369096"/>
                  <a:gd name="connsiteY0" fmla="*/ 76200 h 171450"/>
                  <a:gd name="connsiteX1" fmla="*/ 71438 w 369096"/>
                  <a:gd name="connsiteY1" fmla="*/ 0 h 171450"/>
                  <a:gd name="connsiteX2" fmla="*/ 107156 w 369096"/>
                  <a:gd name="connsiteY2" fmla="*/ 78581 h 171450"/>
                  <a:gd name="connsiteX3" fmla="*/ 178594 w 369096"/>
                  <a:gd name="connsiteY3" fmla="*/ 4762 h 171450"/>
                  <a:gd name="connsiteX4" fmla="*/ 219075 w 369096"/>
                  <a:gd name="connsiteY4" fmla="*/ 80962 h 171450"/>
                  <a:gd name="connsiteX5" fmla="*/ 309563 w 369096"/>
                  <a:gd name="connsiteY5" fmla="*/ 14287 h 171450"/>
                  <a:gd name="connsiteX6" fmla="*/ 369094 w 369096"/>
                  <a:gd name="connsiteY6" fmla="*/ 111918 h 171450"/>
                  <a:gd name="connsiteX7" fmla="*/ 307181 w 369096"/>
                  <a:gd name="connsiteY7" fmla="*/ 171450 h 171450"/>
                  <a:gd name="connsiteX0" fmla="*/ 0 w 369096"/>
                  <a:gd name="connsiteY0" fmla="*/ 76200 h 111918"/>
                  <a:gd name="connsiteX1" fmla="*/ 71438 w 369096"/>
                  <a:gd name="connsiteY1" fmla="*/ 0 h 111918"/>
                  <a:gd name="connsiteX2" fmla="*/ 107156 w 369096"/>
                  <a:gd name="connsiteY2" fmla="*/ 78581 h 111918"/>
                  <a:gd name="connsiteX3" fmla="*/ 178594 w 369096"/>
                  <a:gd name="connsiteY3" fmla="*/ 4762 h 111918"/>
                  <a:gd name="connsiteX4" fmla="*/ 219075 w 369096"/>
                  <a:gd name="connsiteY4" fmla="*/ 80962 h 111918"/>
                  <a:gd name="connsiteX5" fmla="*/ 309563 w 369096"/>
                  <a:gd name="connsiteY5" fmla="*/ 14287 h 111918"/>
                  <a:gd name="connsiteX6" fmla="*/ 369094 w 369096"/>
                  <a:gd name="connsiteY6" fmla="*/ 111918 h 111918"/>
                  <a:gd name="connsiteX0" fmla="*/ 0 w 361953"/>
                  <a:gd name="connsiteY0" fmla="*/ 76200 h 107155"/>
                  <a:gd name="connsiteX1" fmla="*/ 71438 w 361953"/>
                  <a:gd name="connsiteY1" fmla="*/ 0 h 107155"/>
                  <a:gd name="connsiteX2" fmla="*/ 107156 w 361953"/>
                  <a:gd name="connsiteY2" fmla="*/ 78581 h 107155"/>
                  <a:gd name="connsiteX3" fmla="*/ 178594 w 361953"/>
                  <a:gd name="connsiteY3" fmla="*/ 4762 h 107155"/>
                  <a:gd name="connsiteX4" fmla="*/ 219075 w 361953"/>
                  <a:gd name="connsiteY4" fmla="*/ 80962 h 107155"/>
                  <a:gd name="connsiteX5" fmla="*/ 309563 w 361953"/>
                  <a:gd name="connsiteY5" fmla="*/ 14287 h 107155"/>
                  <a:gd name="connsiteX6" fmla="*/ 361950 w 361953"/>
                  <a:gd name="connsiteY6" fmla="*/ 107155 h 107155"/>
                  <a:gd name="connsiteX0" fmla="*/ 0 w 361950"/>
                  <a:gd name="connsiteY0" fmla="*/ 76200 h 107155"/>
                  <a:gd name="connsiteX1" fmla="*/ 71438 w 361950"/>
                  <a:gd name="connsiteY1" fmla="*/ 0 h 107155"/>
                  <a:gd name="connsiteX2" fmla="*/ 107156 w 361950"/>
                  <a:gd name="connsiteY2" fmla="*/ 78581 h 107155"/>
                  <a:gd name="connsiteX3" fmla="*/ 178594 w 361950"/>
                  <a:gd name="connsiteY3" fmla="*/ 4762 h 107155"/>
                  <a:gd name="connsiteX4" fmla="*/ 219075 w 361950"/>
                  <a:gd name="connsiteY4" fmla="*/ 80962 h 107155"/>
                  <a:gd name="connsiteX5" fmla="*/ 309563 w 361950"/>
                  <a:gd name="connsiteY5" fmla="*/ 14287 h 107155"/>
                  <a:gd name="connsiteX6" fmla="*/ 361950 w 361950"/>
                  <a:gd name="connsiteY6" fmla="*/ 107155 h 107155"/>
                  <a:gd name="connsiteX0" fmla="*/ 0 w 309563"/>
                  <a:gd name="connsiteY0" fmla="*/ 76200 h 80962"/>
                  <a:gd name="connsiteX1" fmla="*/ 71438 w 309563"/>
                  <a:gd name="connsiteY1" fmla="*/ 0 h 80962"/>
                  <a:gd name="connsiteX2" fmla="*/ 107156 w 309563"/>
                  <a:gd name="connsiteY2" fmla="*/ 78581 h 80962"/>
                  <a:gd name="connsiteX3" fmla="*/ 178594 w 309563"/>
                  <a:gd name="connsiteY3" fmla="*/ 4762 h 80962"/>
                  <a:gd name="connsiteX4" fmla="*/ 219075 w 309563"/>
                  <a:gd name="connsiteY4" fmla="*/ 80962 h 80962"/>
                  <a:gd name="connsiteX5" fmla="*/ 309563 w 309563"/>
                  <a:gd name="connsiteY5" fmla="*/ 14287 h 80962"/>
                  <a:gd name="connsiteX0" fmla="*/ 0 w 316992"/>
                  <a:gd name="connsiteY0" fmla="*/ 76200 h 80962"/>
                  <a:gd name="connsiteX1" fmla="*/ 71438 w 316992"/>
                  <a:gd name="connsiteY1" fmla="*/ 0 h 80962"/>
                  <a:gd name="connsiteX2" fmla="*/ 107156 w 316992"/>
                  <a:gd name="connsiteY2" fmla="*/ 78581 h 80962"/>
                  <a:gd name="connsiteX3" fmla="*/ 178594 w 316992"/>
                  <a:gd name="connsiteY3" fmla="*/ 4762 h 80962"/>
                  <a:gd name="connsiteX4" fmla="*/ 219075 w 316992"/>
                  <a:gd name="connsiteY4" fmla="*/ 80962 h 80962"/>
                  <a:gd name="connsiteX5" fmla="*/ 309563 w 316992"/>
                  <a:gd name="connsiteY5" fmla="*/ 14287 h 80962"/>
                  <a:gd name="connsiteX6" fmla="*/ 311946 w 316992"/>
                  <a:gd name="connsiteY6" fmla="*/ 21432 h 80962"/>
                  <a:gd name="connsiteX0" fmla="*/ 0 w 364333"/>
                  <a:gd name="connsiteY0" fmla="*/ 76200 h 80962"/>
                  <a:gd name="connsiteX1" fmla="*/ 71438 w 364333"/>
                  <a:gd name="connsiteY1" fmla="*/ 0 h 80962"/>
                  <a:gd name="connsiteX2" fmla="*/ 107156 w 364333"/>
                  <a:gd name="connsiteY2" fmla="*/ 78581 h 80962"/>
                  <a:gd name="connsiteX3" fmla="*/ 178594 w 364333"/>
                  <a:gd name="connsiteY3" fmla="*/ 4762 h 80962"/>
                  <a:gd name="connsiteX4" fmla="*/ 219075 w 364333"/>
                  <a:gd name="connsiteY4" fmla="*/ 80962 h 80962"/>
                  <a:gd name="connsiteX5" fmla="*/ 309563 w 364333"/>
                  <a:gd name="connsiteY5" fmla="*/ 14287 h 80962"/>
                  <a:gd name="connsiteX6" fmla="*/ 364333 w 364333"/>
                  <a:gd name="connsiteY6" fmla="*/ 76201 h 80962"/>
                  <a:gd name="connsiteX0" fmla="*/ 0 w 364333"/>
                  <a:gd name="connsiteY0" fmla="*/ 76200 h 78581"/>
                  <a:gd name="connsiteX1" fmla="*/ 71438 w 364333"/>
                  <a:gd name="connsiteY1" fmla="*/ 0 h 78581"/>
                  <a:gd name="connsiteX2" fmla="*/ 107156 w 364333"/>
                  <a:gd name="connsiteY2" fmla="*/ 78581 h 78581"/>
                  <a:gd name="connsiteX3" fmla="*/ 178594 w 364333"/>
                  <a:gd name="connsiteY3" fmla="*/ 4762 h 78581"/>
                  <a:gd name="connsiteX4" fmla="*/ 226219 w 364333"/>
                  <a:gd name="connsiteY4" fmla="*/ 76200 h 78581"/>
                  <a:gd name="connsiteX5" fmla="*/ 309563 w 364333"/>
                  <a:gd name="connsiteY5" fmla="*/ 14287 h 78581"/>
                  <a:gd name="connsiteX6" fmla="*/ 364333 w 364333"/>
                  <a:gd name="connsiteY6" fmla="*/ 76201 h 78581"/>
                  <a:gd name="connsiteX0" fmla="*/ 0 w 364333"/>
                  <a:gd name="connsiteY0" fmla="*/ 76200 h 76201"/>
                  <a:gd name="connsiteX1" fmla="*/ 71438 w 364333"/>
                  <a:gd name="connsiteY1" fmla="*/ 0 h 76201"/>
                  <a:gd name="connsiteX2" fmla="*/ 121444 w 364333"/>
                  <a:gd name="connsiteY2" fmla="*/ 76199 h 76201"/>
                  <a:gd name="connsiteX3" fmla="*/ 178594 w 364333"/>
                  <a:gd name="connsiteY3" fmla="*/ 4762 h 76201"/>
                  <a:gd name="connsiteX4" fmla="*/ 226219 w 364333"/>
                  <a:gd name="connsiteY4" fmla="*/ 76200 h 76201"/>
                  <a:gd name="connsiteX5" fmla="*/ 309563 w 364333"/>
                  <a:gd name="connsiteY5" fmla="*/ 14287 h 76201"/>
                  <a:gd name="connsiteX6" fmla="*/ 364333 w 364333"/>
                  <a:gd name="connsiteY6" fmla="*/ 76201 h 76201"/>
                  <a:gd name="connsiteX0" fmla="*/ 0 w 364333"/>
                  <a:gd name="connsiteY0" fmla="*/ 76200 h 76201"/>
                  <a:gd name="connsiteX1" fmla="*/ 71438 w 364333"/>
                  <a:gd name="connsiteY1" fmla="*/ 0 h 76201"/>
                  <a:gd name="connsiteX2" fmla="*/ 121444 w 364333"/>
                  <a:gd name="connsiteY2" fmla="*/ 76199 h 76201"/>
                  <a:gd name="connsiteX3" fmla="*/ 178594 w 364333"/>
                  <a:gd name="connsiteY3" fmla="*/ 4762 h 76201"/>
                  <a:gd name="connsiteX4" fmla="*/ 242888 w 364333"/>
                  <a:gd name="connsiteY4" fmla="*/ 76200 h 76201"/>
                  <a:gd name="connsiteX5" fmla="*/ 309563 w 364333"/>
                  <a:gd name="connsiteY5" fmla="*/ 14287 h 76201"/>
                  <a:gd name="connsiteX6" fmla="*/ 364333 w 364333"/>
                  <a:gd name="connsiteY6" fmla="*/ 76201 h 76201"/>
                  <a:gd name="connsiteX0" fmla="*/ 0 w 364333"/>
                  <a:gd name="connsiteY0" fmla="*/ 76200 h 76201"/>
                  <a:gd name="connsiteX1" fmla="*/ 71438 w 364333"/>
                  <a:gd name="connsiteY1" fmla="*/ 0 h 76201"/>
                  <a:gd name="connsiteX2" fmla="*/ 121444 w 364333"/>
                  <a:gd name="connsiteY2" fmla="*/ 76199 h 76201"/>
                  <a:gd name="connsiteX3" fmla="*/ 178594 w 364333"/>
                  <a:gd name="connsiteY3" fmla="*/ 4762 h 76201"/>
                  <a:gd name="connsiteX4" fmla="*/ 242888 w 364333"/>
                  <a:gd name="connsiteY4" fmla="*/ 76200 h 76201"/>
                  <a:gd name="connsiteX5" fmla="*/ 311944 w 364333"/>
                  <a:gd name="connsiteY5" fmla="*/ 7143 h 76201"/>
                  <a:gd name="connsiteX6" fmla="*/ 364333 w 364333"/>
                  <a:gd name="connsiteY6" fmla="*/ 76201 h 76201"/>
                  <a:gd name="connsiteX0" fmla="*/ 0 w 311944"/>
                  <a:gd name="connsiteY0" fmla="*/ 76200 h 76200"/>
                  <a:gd name="connsiteX1" fmla="*/ 71438 w 311944"/>
                  <a:gd name="connsiteY1" fmla="*/ 0 h 76200"/>
                  <a:gd name="connsiteX2" fmla="*/ 121444 w 311944"/>
                  <a:gd name="connsiteY2" fmla="*/ 76199 h 76200"/>
                  <a:gd name="connsiteX3" fmla="*/ 178594 w 311944"/>
                  <a:gd name="connsiteY3" fmla="*/ 4762 h 76200"/>
                  <a:gd name="connsiteX4" fmla="*/ 242888 w 311944"/>
                  <a:gd name="connsiteY4" fmla="*/ 76200 h 76200"/>
                  <a:gd name="connsiteX5" fmla="*/ 311944 w 311944"/>
                  <a:gd name="connsiteY5" fmla="*/ 7143 h 76200"/>
                  <a:gd name="connsiteX0" fmla="*/ 0 w 321469"/>
                  <a:gd name="connsiteY0" fmla="*/ 78582 h 78582"/>
                  <a:gd name="connsiteX1" fmla="*/ 71438 w 321469"/>
                  <a:gd name="connsiteY1" fmla="*/ 2382 h 78582"/>
                  <a:gd name="connsiteX2" fmla="*/ 121444 w 321469"/>
                  <a:gd name="connsiteY2" fmla="*/ 78581 h 78582"/>
                  <a:gd name="connsiteX3" fmla="*/ 178594 w 321469"/>
                  <a:gd name="connsiteY3" fmla="*/ 7144 h 78582"/>
                  <a:gd name="connsiteX4" fmla="*/ 242888 w 321469"/>
                  <a:gd name="connsiteY4" fmla="*/ 78582 h 78582"/>
                  <a:gd name="connsiteX5" fmla="*/ 321469 w 321469"/>
                  <a:gd name="connsiteY5" fmla="*/ 0 h 78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1469" h="78582">
                    <a:moveTo>
                      <a:pt x="0" y="78582"/>
                    </a:moveTo>
                    <a:lnTo>
                      <a:pt x="71438" y="2382"/>
                    </a:lnTo>
                    <a:lnTo>
                      <a:pt x="121444" y="78581"/>
                    </a:lnTo>
                    <a:lnTo>
                      <a:pt x="178594" y="7144"/>
                    </a:lnTo>
                    <a:lnTo>
                      <a:pt x="242888" y="78582"/>
                    </a:lnTo>
                    <a:lnTo>
                      <a:pt x="321469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70" name="Straight Connector 169"/>
            <p:cNvCxnSpPr/>
            <p:nvPr/>
          </p:nvCxnSpPr>
          <p:spPr>
            <a:xfrm>
              <a:off x="2877833" y="5728437"/>
              <a:ext cx="2381" cy="25595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3098010" y="5731514"/>
              <a:ext cx="2381" cy="25595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3315806" y="5733337"/>
              <a:ext cx="2381" cy="25595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3533602" y="5733337"/>
              <a:ext cx="2381" cy="25595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3741652" y="5737670"/>
              <a:ext cx="2381" cy="25595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3961829" y="5737670"/>
              <a:ext cx="2381" cy="25595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4194888" y="5728880"/>
              <a:ext cx="2381" cy="25595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4415065" y="5731958"/>
              <a:ext cx="2381" cy="25595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4632861" y="5733780"/>
              <a:ext cx="2381" cy="25595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5325795" y="5733780"/>
              <a:ext cx="2381" cy="25595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5531380" y="5733197"/>
              <a:ext cx="2381" cy="25595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5751557" y="5736274"/>
              <a:ext cx="2381" cy="25595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5969353" y="5731942"/>
              <a:ext cx="2381" cy="25595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6187149" y="5731942"/>
              <a:ext cx="2381" cy="25595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6395199" y="5733198"/>
              <a:ext cx="2381" cy="25595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6595211" y="5737670"/>
              <a:ext cx="2381" cy="25595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5100908" y="5733780"/>
              <a:ext cx="2381" cy="25595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4837206" y="5733780"/>
              <a:ext cx="2381" cy="25595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separators"/>
          <p:cNvGrpSpPr/>
          <p:nvPr/>
        </p:nvGrpSpPr>
        <p:grpSpPr>
          <a:xfrm>
            <a:off x="3719734" y="5640722"/>
            <a:ext cx="1638587" cy="416017"/>
            <a:chOff x="3719734" y="5640722"/>
            <a:chExt cx="1638587" cy="416017"/>
          </a:xfrm>
        </p:grpSpPr>
        <p:sp>
          <p:nvSpPr>
            <p:cNvPr id="202" name="Rectangle 201"/>
            <p:cNvSpPr/>
            <p:nvPr/>
          </p:nvSpPr>
          <p:spPr>
            <a:xfrm>
              <a:off x="3719734" y="5708586"/>
              <a:ext cx="2872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#</a:t>
              </a:r>
              <a:endParaRPr lang="en-US" sz="1600" dirty="0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4593491" y="5718185"/>
              <a:ext cx="2872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#</a:t>
              </a:r>
              <a:endParaRPr lang="en-US" sz="160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071063" y="5718185"/>
              <a:ext cx="2872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#</a:t>
              </a:r>
              <a:endParaRPr lang="en-US" sz="1600" dirty="0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4807842" y="5640722"/>
              <a:ext cx="3433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9921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80" grpId="0"/>
      <p:bldP spid="103" grpId="0"/>
      <p:bldP spid="104" grpId="0"/>
      <p:bldP spid="105" grpId="0"/>
      <p:bldP spid="214" grpId="0" animBg="1"/>
      <p:bldP spid="210" grpId="0" animBg="1"/>
      <p:bldP spid="211" grpId="0" animBg="1"/>
      <p:bldP spid="212" grpId="0" animBg="1"/>
      <p:bldP spid="21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9167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Nondeterministic Turing machines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40208" y="1054572"/>
                <a:ext cx="8673529" cy="1723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A </a:t>
                </a:r>
                <a:r>
                  <a:rPr lang="en-US" sz="2400" u="sng" dirty="0" smtClean="0"/>
                  <a:t>Nondeterministic TM</a:t>
                </a:r>
                <a:r>
                  <a:rPr lang="en-US" sz="2400" dirty="0" smtClean="0"/>
                  <a:t> (NTM) is similar to a Deterministic TM except for its transition function 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: </m:t>
                    </m:r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dirty="0"/>
                  <a:t> {L, R}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 smtClean="0"/>
                  <a:t>Theorem: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 smtClean="0"/>
                  <a:t> is T-recognizable iff some NTM recognizes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 smtClean="0"/>
                  <a:t> </a:t>
                </a:r>
              </a:p>
              <a:p>
                <a:r>
                  <a:rPr lang="en-US" sz="2400" b="1" dirty="0" smtClean="0"/>
                  <a:t>Proof: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(→)</m:t>
                    </m:r>
                  </m:oMath>
                </a14:m>
                <a:r>
                  <a:rPr lang="en-US" sz="2400" dirty="0" smtClean="0"/>
                  <a:t>  immediate.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 convert NTM to Deterministic TM.  </a:t>
                </a:r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08" y="1054572"/>
                <a:ext cx="8673529" cy="1723549"/>
              </a:xfrm>
              <a:prstGeom prst="rect">
                <a:avLst/>
              </a:prstGeom>
              <a:blipFill>
                <a:blip r:embed="rId3"/>
                <a:stretch>
                  <a:fillRect l="-1054" t="-2827" r="-2178" b="-7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12226296" y="2747602"/>
            <a:ext cx="914400" cy="91440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Rectangle 216"/>
              <p:cNvSpPr/>
              <p:nvPr/>
            </p:nvSpPr>
            <p:spPr>
              <a:xfrm>
                <a:off x="6637678" y="4042550"/>
                <a:ext cx="5175219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 smtClean="0"/>
                  <a:t> simulates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 smtClean="0"/>
                  <a:t> by storing each thread’s tape in a separate “block” on its tape.  </a:t>
                </a:r>
              </a:p>
              <a:p>
                <a:r>
                  <a:rPr lang="en-US" sz="2000" dirty="0" smtClean="0"/>
                  <a:t>Also need to store the head location,</a:t>
                </a:r>
              </a:p>
              <a:p>
                <a:r>
                  <a:rPr lang="en-US" sz="2000" dirty="0" smtClean="0"/>
                  <a:t>and the state for each thread, in the block.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 smtClean="0"/>
                  <a:t>If a thread forks,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 smtClean="0"/>
                  <a:t> copies the block. 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 smtClean="0"/>
                  <a:t>If a thread accepts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 smtClean="0"/>
                  <a:t> accepts.</a:t>
                </a:r>
              </a:p>
            </p:txBody>
          </p:sp>
        </mc:Choice>
        <mc:Fallback xmlns="">
          <p:sp>
            <p:nvSpPr>
              <p:cNvPr id="217" name="Rectangle 2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678" y="4042550"/>
                <a:ext cx="5175219" cy="2246769"/>
              </a:xfrm>
              <a:prstGeom prst="rect">
                <a:avLst/>
              </a:prstGeom>
              <a:blipFill>
                <a:blip r:embed="rId4"/>
                <a:stretch>
                  <a:fillRect l="-1296" t="-1355" r="-1885" b="-3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block 1"/>
          <p:cNvGrpSpPr/>
          <p:nvPr/>
        </p:nvGrpSpPr>
        <p:grpSpPr>
          <a:xfrm>
            <a:off x="8230131" y="3380608"/>
            <a:ext cx="932468" cy="357602"/>
            <a:chOff x="8230131" y="3380608"/>
            <a:chExt cx="932468" cy="357602"/>
          </a:xfrm>
        </p:grpSpPr>
        <p:sp>
          <p:nvSpPr>
            <p:cNvPr id="178" name="Rectangle 177"/>
            <p:cNvSpPr/>
            <p:nvPr/>
          </p:nvSpPr>
          <p:spPr>
            <a:xfrm>
              <a:off x="8230131" y="3383911"/>
              <a:ext cx="2824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a</a:t>
              </a: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8880149" y="3383911"/>
              <a:ext cx="2824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a</a:t>
              </a: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8449134" y="3380608"/>
              <a:ext cx="29206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a</a:t>
              </a:r>
              <a:endParaRPr lang="en-US" sz="1600" dirty="0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8664549" y="3399656"/>
              <a:ext cx="29206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b</a:t>
              </a:r>
              <a:endParaRPr lang="en-US" sz="1600" dirty="0"/>
            </a:p>
          </p:txBody>
        </p:sp>
      </p:grpSp>
      <p:grpSp>
        <p:nvGrpSpPr>
          <p:cNvPr id="16" name="block 2"/>
          <p:cNvGrpSpPr/>
          <p:nvPr/>
        </p:nvGrpSpPr>
        <p:grpSpPr>
          <a:xfrm>
            <a:off x="9539336" y="3375804"/>
            <a:ext cx="516488" cy="338638"/>
            <a:chOff x="9539336" y="3375804"/>
            <a:chExt cx="516488" cy="338638"/>
          </a:xfrm>
        </p:grpSpPr>
        <p:sp>
          <p:nvSpPr>
            <p:cNvPr id="189" name="Rectangle 188"/>
            <p:cNvSpPr/>
            <p:nvPr/>
          </p:nvSpPr>
          <p:spPr>
            <a:xfrm>
              <a:off x="9539336" y="3375888"/>
              <a:ext cx="27122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c</a:t>
              </a:r>
              <a:endParaRPr lang="en-US" sz="1600" dirty="0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9763756" y="3375804"/>
              <a:ext cx="29206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b</a:t>
              </a:r>
              <a:endParaRPr lang="en-US" sz="1600" dirty="0"/>
            </a:p>
          </p:txBody>
        </p:sp>
      </p:grpSp>
      <p:grpSp>
        <p:nvGrpSpPr>
          <p:cNvPr id="17" name="block 3"/>
          <p:cNvGrpSpPr/>
          <p:nvPr/>
        </p:nvGrpSpPr>
        <p:grpSpPr>
          <a:xfrm>
            <a:off x="10411249" y="3379149"/>
            <a:ext cx="726455" cy="342791"/>
            <a:chOff x="10411249" y="3379149"/>
            <a:chExt cx="726455" cy="342791"/>
          </a:xfrm>
        </p:grpSpPr>
        <p:sp>
          <p:nvSpPr>
            <p:cNvPr id="198" name="Rectangle 197"/>
            <p:cNvSpPr/>
            <p:nvPr/>
          </p:nvSpPr>
          <p:spPr>
            <a:xfrm>
              <a:off x="10411249" y="3383386"/>
              <a:ext cx="29206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b</a:t>
              </a:r>
              <a:endParaRPr lang="en-US" sz="1600" dirty="0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10626664" y="3379535"/>
              <a:ext cx="27122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c</a:t>
              </a:r>
              <a:endParaRPr lang="en-US" sz="1600" dirty="0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0845636" y="3379149"/>
              <a:ext cx="29206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b</a:t>
              </a:r>
              <a:endParaRPr lang="en-US" sz="1600" dirty="0"/>
            </a:p>
          </p:txBody>
        </p:sp>
      </p:grpSp>
      <p:grpSp>
        <p:nvGrpSpPr>
          <p:cNvPr id="12" name="separators"/>
          <p:cNvGrpSpPr/>
          <p:nvPr/>
        </p:nvGrpSpPr>
        <p:grpSpPr>
          <a:xfrm>
            <a:off x="9099869" y="3347644"/>
            <a:ext cx="2446272" cy="400110"/>
            <a:chOff x="9099869" y="3347644"/>
            <a:chExt cx="2446272" cy="400110"/>
          </a:xfrm>
        </p:grpSpPr>
        <p:sp>
          <p:nvSpPr>
            <p:cNvPr id="183" name="Rectangle 182"/>
            <p:cNvSpPr/>
            <p:nvPr/>
          </p:nvSpPr>
          <p:spPr>
            <a:xfrm>
              <a:off x="11074126" y="3347644"/>
              <a:ext cx="27603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aseline="30000" dirty="0"/>
                <a:t>˽</a:t>
              </a:r>
              <a:endParaRPr lang="en-US" sz="2000" dirty="0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11270103" y="3347644"/>
              <a:ext cx="27603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aseline="30000" dirty="0"/>
                <a:t>˽</a:t>
              </a:r>
              <a:endParaRPr lang="en-US" sz="2000" dirty="0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9099869" y="3389756"/>
              <a:ext cx="2872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#</a:t>
              </a:r>
              <a:endParaRPr lang="en-US" sz="1600" dirty="0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9973626" y="3399355"/>
              <a:ext cx="2872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#</a:t>
              </a:r>
              <a:endParaRPr lang="en-US" sz="1600" dirty="0"/>
            </a:p>
          </p:txBody>
        </p:sp>
      </p:grpSp>
      <p:grpSp>
        <p:nvGrpSpPr>
          <p:cNvPr id="18" name="dots"/>
          <p:cNvGrpSpPr/>
          <p:nvPr/>
        </p:nvGrpSpPr>
        <p:grpSpPr>
          <a:xfrm>
            <a:off x="8791473" y="3446186"/>
            <a:ext cx="1807680" cy="46867"/>
            <a:chOff x="8791473" y="3446186"/>
            <a:chExt cx="1807680" cy="46867"/>
          </a:xfrm>
        </p:grpSpPr>
        <p:sp>
          <p:nvSpPr>
            <p:cNvPr id="210" name="Oval 209"/>
            <p:cNvSpPr/>
            <p:nvPr/>
          </p:nvSpPr>
          <p:spPr>
            <a:xfrm>
              <a:off x="8791473" y="344733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/>
            <p:cNvSpPr/>
            <p:nvPr/>
          </p:nvSpPr>
          <p:spPr>
            <a:xfrm>
              <a:off x="9658640" y="344618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/>
            <p:cNvSpPr/>
            <p:nvPr/>
          </p:nvSpPr>
          <p:spPr>
            <a:xfrm>
              <a:off x="10553434" y="344618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TM"/>
          <p:cNvGrpSpPr/>
          <p:nvPr/>
        </p:nvGrpSpPr>
        <p:grpSpPr>
          <a:xfrm>
            <a:off x="6774592" y="2952601"/>
            <a:ext cx="4939667" cy="861104"/>
            <a:chOff x="6774592" y="2952601"/>
            <a:chExt cx="4939667" cy="861104"/>
          </a:xfrm>
        </p:grpSpPr>
        <p:grpSp>
          <p:nvGrpSpPr>
            <p:cNvPr id="209" name="Group 208"/>
            <p:cNvGrpSpPr/>
            <p:nvPr/>
          </p:nvGrpSpPr>
          <p:grpSpPr>
            <a:xfrm>
              <a:off x="8257968" y="3409607"/>
              <a:ext cx="3244621" cy="265189"/>
              <a:chOff x="2877833" y="5788442"/>
              <a:chExt cx="3244621" cy="205184"/>
            </a:xfrm>
          </p:grpSpPr>
          <p:cxnSp>
            <p:nvCxnSpPr>
              <p:cNvPr id="170" name="Straight Connector 169"/>
              <p:cNvCxnSpPr/>
              <p:nvPr/>
            </p:nvCxnSpPr>
            <p:spPr>
              <a:xfrm>
                <a:off x="2877833" y="5788442"/>
                <a:ext cx="2381" cy="19804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>
                <a:off x="3098010" y="5790823"/>
                <a:ext cx="2381" cy="19804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3315806" y="5792233"/>
                <a:ext cx="2381" cy="19804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3533602" y="5792233"/>
                <a:ext cx="2381" cy="19804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3741652" y="5795586"/>
                <a:ext cx="2381" cy="19804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3961829" y="5795586"/>
                <a:ext cx="2381" cy="19804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4194888" y="5788785"/>
                <a:ext cx="2381" cy="19804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4415065" y="5791166"/>
                <a:ext cx="2381" cy="19804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4632861" y="5792576"/>
                <a:ext cx="2381" cy="19804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>
                <a:off x="4850657" y="5792576"/>
                <a:ext cx="2381" cy="19804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5056242" y="5792125"/>
                <a:ext cx="2381" cy="19804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5276419" y="5794506"/>
                <a:ext cx="2381" cy="19804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5494215" y="5791154"/>
                <a:ext cx="2381" cy="19804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5712011" y="5791154"/>
                <a:ext cx="2381" cy="19804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>
                <a:off x="5920061" y="5792126"/>
                <a:ext cx="2381" cy="19804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>
                <a:off x="6120073" y="5795586"/>
                <a:ext cx="2381" cy="198040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6774592" y="2952601"/>
              <a:ext cx="4939667" cy="861104"/>
              <a:chOff x="6774592" y="2952601"/>
              <a:chExt cx="4939667" cy="861104"/>
            </a:xfrm>
          </p:grpSpPr>
          <p:grpSp>
            <p:nvGrpSpPr>
              <p:cNvPr id="167" name="Group 166"/>
              <p:cNvGrpSpPr/>
              <p:nvPr/>
            </p:nvGrpSpPr>
            <p:grpSpPr>
              <a:xfrm>
                <a:off x="8038608" y="3409608"/>
                <a:ext cx="3675651" cy="262386"/>
                <a:chOff x="2562125" y="1413991"/>
                <a:chExt cx="2818503" cy="111737"/>
              </a:xfrm>
            </p:grpSpPr>
            <p:sp>
              <p:nvSpPr>
                <p:cNvPr id="168" name="Rectangle 4"/>
                <p:cNvSpPr/>
                <p:nvPr/>
              </p:nvSpPr>
              <p:spPr>
                <a:xfrm>
                  <a:off x="2562125" y="1416584"/>
                  <a:ext cx="2818503" cy="107313"/>
                </a:xfrm>
                <a:custGeom>
                  <a:avLst/>
                  <a:gdLst>
                    <a:gd name="connsiteX0" fmla="*/ 0 w 2742303"/>
                    <a:gd name="connsiteY0" fmla="*/ 0 h 317979"/>
                    <a:gd name="connsiteX1" fmla="*/ 2742303 w 2742303"/>
                    <a:gd name="connsiteY1" fmla="*/ 0 h 317979"/>
                    <a:gd name="connsiteX2" fmla="*/ 2742303 w 2742303"/>
                    <a:gd name="connsiteY2" fmla="*/ 317979 h 317979"/>
                    <a:gd name="connsiteX3" fmla="*/ 0 w 2742303"/>
                    <a:gd name="connsiteY3" fmla="*/ 317979 h 317979"/>
                    <a:gd name="connsiteX4" fmla="*/ 0 w 2742303"/>
                    <a:gd name="connsiteY4" fmla="*/ 0 h 317979"/>
                    <a:gd name="connsiteX0" fmla="*/ 2742303 w 2833743"/>
                    <a:gd name="connsiteY0" fmla="*/ 317979 h 409419"/>
                    <a:gd name="connsiteX1" fmla="*/ 0 w 2833743"/>
                    <a:gd name="connsiteY1" fmla="*/ 317979 h 409419"/>
                    <a:gd name="connsiteX2" fmla="*/ 0 w 2833743"/>
                    <a:gd name="connsiteY2" fmla="*/ 0 h 409419"/>
                    <a:gd name="connsiteX3" fmla="*/ 2742303 w 2833743"/>
                    <a:gd name="connsiteY3" fmla="*/ 0 h 409419"/>
                    <a:gd name="connsiteX4" fmla="*/ 2833743 w 2833743"/>
                    <a:gd name="connsiteY4" fmla="*/ 409419 h 409419"/>
                    <a:gd name="connsiteX0" fmla="*/ 2742303 w 2742303"/>
                    <a:gd name="connsiteY0" fmla="*/ 317979 h 317979"/>
                    <a:gd name="connsiteX1" fmla="*/ 0 w 2742303"/>
                    <a:gd name="connsiteY1" fmla="*/ 317979 h 317979"/>
                    <a:gd name="connsiteX2" fmla="*/ 0 w 2742303"/>
                    <a:gd name="connsiteY2" fmla="*/ 0 h 317979"/>
                    <a:gd name="connsiteX3" fmla="*/ 2742303 w 2742303"/>
                    <a:gd name="connsiteY3" fmla="*/ 0 h 317979"/>
                    <a:gd name="connsiteX0" fmla="*/ 2818503 w 2818503"/>
                    <a:gd name="connsiteY0" fmla="*/ 317979 h 317979"/>
                    <a:gd name="connsiteX1" fmla="*/ 0 w 2818503"/>
                    <a:gd name="connsiteY1" fmla="*/ 317979 h 317979"/>
                    <a:gd name="connsiteX2" fmla="*/ 0 w 2818503"/>
                    <a:gd name="connsiteY2" fmla="*/ 0 h 317979"/>
                    <a:gd name="connsiteX3" fmla="*/ 2742303 w 2818503"/>
                    <a:gd name="connsiteY3" fmla="*/ 0 h 3179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18503" h="317979">
                      <a:moveTo>
                        <a:pt x="2818503" y="317979"/>
                      </a:moveTo>
                      <a:lnTo>
                        <a:pt x="0" y="317979"/>
                      </a:lnTo>
                      <a:lnTo>
                        <a:pt x="0" y="0"/>
                      </a:lnTo>
                      <a:lnTo>
                        <a:pt x="2742303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Freeform 168"/>
                <p:cNvSpPr/>
                <p:nvPr/>
              </p:nvSpPr>
              <p:spPr>
                <a:xfrm rot="16200000">
                  <a:off x="5283677" y="1428777"/>
                  <a:ext cx="111737" cy="82165"/>
                </a:xfrm>
                <a:custGeom>
                  <a:avLst/>
                  <a:gdLst>
                    <a:gd name="connsiteX0" fmla="*/ 0 w 369096"/>
                    <a:gd name="connsiteY0" fmla="*/ 76200 h 171450"/>
                    <a:gd name="connsiteX1" fmla="*/ 71438 w 369096"/>
                    <a:gd name="connsiteY1" fmla="*/ 0 h 171450"/>
                    <a:gd name="connsiteX2" fmla="*/ 107156 w 369096"/>
                    <a:gd name="connsiteY2" fmla="*/ 78581 h 171450"/>
                    <a:gd name="connsiteX3" fmla="*/ 178594 w 369096"/>
                    <a:gd name="connsiteY3" fmla="*/ 4762 h 171450"/>
                    <a:gd name="connsiteX4" fmla="*/ 219075 w 369096"/>
                    <a:gd name="connsiteY4" fmla="*/ 80962 h 171450"/>
                    <a:gd name="connsiteX5" fmla="*/ 309563 w 369096"/>
                    <a:gd name="connsiteY5" fmla="*/ 14287 h 171450"/>
                    <a:gd name="connsiteX6" fmla="*/ 369094 w 369096"/>
                    <a:gd name="connsiteY6" fmla="*/ 111918 h 171450"/>
                    <a:gd name="connsiteX7" fmla="*/ 307181 w 369096"/>
                    <a:gd name="connsiteY7" fmla="*/ 171450 h 171450"/>
                    <a:gd name="connsiteX0" fmla="*/ 0 w 369096"/>
                    <a:gd name="connsiteY0" fmla="*/ 76200 h 111918"/>
                    <a:gd name="connsiteX1" fmla="*/ 71438 w 369096"/>
                    <a:gd name="connsiteY1" fmla="*/ 0 h 111918"/>
                    <a:gd name="connsiteX2" fmla="*/ 107156 w 369096"/>
                    <a:gd name="connsiteY2" fmla="*/ 78581 h 111918"/>
                    <a:gd name="connsiteX3" fmla="*/ 178594 w 369096"/>
                    <a:gd name="connsiteY3" fmla="*/ 4762 h 111918"/>
                    <a:gd name="connsiteX4" fmla="*/ 219075 w 369096"/>
                    <a:gd name="connsiteY4" fmla="*/ 80962 h 111918"/>
                    <a:gd name="connsiteX5" fmla="*/ 309563 w 369096"/>
                    <a:gd name="connsiteY5" fmla="*/ 14287 h 111918"/>
                    <a:gd name="connsiteX6" fmla="*/ 369094 w 369096"/>
                    <a:gd name="connsiteY6" fmla="*/ 111918 h 111918"/>
                    <a:gd name="connsiteX0" fmla="*/ 0 w 361953"/>
                    <a:gd name="connsiteY0" fmla="*/ 76200 h 107155"/>
                    <a:gd name="connsiteX1" fmla="*/ 71438 w 361953"/>
                    <a:gd name="connsiteY1" fmla="*/ 0 h 107155"/>
                    <a:gd name="connsiteX2" fmla="*/ 107156 w 361953"/>
                    <a:gd name="connsiteY2" fmla="*/ 78581 h 107155"/>
                    <a:gd name="connsiteX3" fmla="*/ 178594 w 361953"/>
                    <a:gd name="connsiteY3" fmla="*/ 4762 h 107155"/>
                    <a:gd name="connsiteX4" fmla="*/ 219075 w 361953"/>
                    <a:gd name="connsiteY4" fmla="*/ 80962 h 107155"/>
                    <a:gd name="connsiteX5" fmla="*/ 309563 w 361953"/>
                    <a:gd name="connsiteY5" fmla="*/ 14287 h 107155"/>
                    <a:gd name="connsiteX6" fmla="*/ 361950 w 361953"/>
                    <a:gd name="connsiteY6" fmla="*/ 107155 h 107155"/>
                    <a:gd name="connsiteX0" fmla="*/ 0 w 361950"/>
                    <a:gd name="connsiteY0" fmla="*/ 76200 h 107155"/>
                    <a:gd name="connsiteX1" fmla="*/ 71438 w 361950"/>
                    <a:gd name="connsiteY1" fmla="*/ 0 h 107155"/>
                    <a:gd name="connsiteX2" fmla="*/ 107156 w 361950"/>
                    <a:gd name="connsiteY2" fmla="*/ 78581 h 107155"/>
                    <a:gd name="connsiteX3" fmla="*/ 178594 w 361950"/>
                    <a:gd name="connsiteY3" fmla="*/ 4762 h 107155"/>
                    <a:gd name="connsiteX4" fmla="*/ 219075 w 361950"/>
                    <a:gd name="connsiteY4" fmla="*/ 80962 h 107155"/>
                    <a:gd name="connsiteX5" fmla="*/ 309563 w 361950"/>
                    <a:gd name="connsiteY5" fmla="*/ 14287 h 107155"/>
                    <a:gd name="connsiteX6" fmla="*/ 361950 w 361950"/>
                    <a:gd name="connsiteY6" fmla="*/ 107155 h 107155"/>
                    <a:gd name="connsiteX0" fmla="*/ 0 w 309563"/>
                    <a:gd name="connsiteY0" fmla="*/ 76200 h 80962"/>
                    <a:gd name="connsiteX1" fmla="*/ 71438 w 309563"/>
                    <a:gd name="connsiteY1" fmla="*/ 0 h 80962"/>
                    <a:gd name="connsiteX2" fmla="*/ 107156 w 309563"/>
                    <a:gd name="connsiteY2" fmla="*/ 78581 h 80962"/>
                    <a:gd name="connsiteX3" fmla="*/ 178594 w 309563"/>
                    <a:gd name="connsiteY3" fmla="*/ 4762 h 80962"/>
                    <a:gd name="connsiteX4" fmla="*/ 219075 w 309563"/>
                    <a:gd name="connsiteY4" fmla="*/ 80962 h 80962"/>
                    <a:gd name="connsiteX5" fmla="*/ 309563 w 309563"/>
                    <a:gd name="connsiteY5" fmla="*/ 14287 h 80962"/>
                    <a:gd name="connsiteX0" fmla="*/ 0 w 316992"/>
                    <a:gd name="connsiteY0" fmla="*/ 76200 h 80962"/>
                    <a:gd name="connsiteX1" fmla="*/ 71438 w 316992"/>
                    <a:gd name="connsiteY1" fmla="*/ 0 h 80962"/>
                    <a:gd name="connsiteX2" fmla="*/ 107156 w 316992"/>
                    <a:gd name="connsiteY2" fmla="*/ 78581 h 80962"/>
                    <a:gd name="connsiteX3" fmla="*/ 178594 w 316992"/>
                    <a:gd name="connsiteY3" fmla="*/ 4762 h 80962"/>
                    <a:gd name="connsiteX4" fmla="*/ 219075 w 316992"/>
                    <a:gd name="connsiteY4" fmla="*/ 80962 h 80962"/>
                    <a:gd name="connsiteX5" fmla="*/ 309563 w 316992"/>
                    <a:gd name="connsiteY5" fmla="*/ 14287 h 80962"/>
                    <a:gd name="connsiteX6" fmla="*/ 311946 w 316992"/>
                    <a:gd name="connsiteY6" fmla="*/ 21432 h 80962"/>
                    <a:gd name="connsiteX0" fmla="*/ 0 w 364333"/>
                    <a:gd name="connsiteY0" fmla="*/ 76200 h 80962"/>
                    <a:gd name="connsiteX1" fmla="*/ 71438 w 364333"/>
                    <a:gd name="connsiteY1" fmla="*/ 0 h 80962"/>
                    <a:gd name="connsiteX2" fmla="*/ 107156 w 364333"/>
                    <a:gd name="connsiteY2" fmla="*/ 78581 h 80962"/>
                    <a:gd name="connsiteX3" fmla="*/ 178594 w 364333"/>
                    <a:gd name="connsiteY3" fmla="*/ 4762 h 80962"/>
                    <a:gd name="connsiteX4" fmla="*/ 219075 w 364333"/>
                    <a:gd name="connsiteY4" fmla="*/ 80962 h 80962"/>
                    <a:gd name="connsiteX5" fmla="*/ 309563 w 364333"/>
                    <a:gd name="connsiteY5" fmla="*/ 14287 h 80962"/>
                    <a:gd name="connsiteX6" fmla="*/ 364333 w 364333"/>
                    <a:gd name="connsiteY6" fmla="*/ 76201 h 80962"/>
                    <a:gd name="connsiteX0" fmla="*/ 0 w 364333"/>
                    <a:gd name="connsiteY0" fmla="*/ 76200 h 78581"/>
                    <a:gd name="connsiteX1" fmla="*/ 71438 w 364333"/>
                    <a:gd name="connsiteY1" fmla="*/ 0 h 78581"/>
                    <a:gd name="connsiteX2" fmla="*/ 107156 w 364333"/>
                    <a:gd name="connsiteY2" fmla="*/ 78581 h 78581"/>
                    <a:gd name="connsiteX3" fmla="*/ 178594 w 364333"/>
                    <a:gd name="connsiteY3" fmla="*/ 4762 h 78581"/>
                    <a:gd name="connsiteX4" fmla="*/ 226219 w 364333"/>
                    <a:gd name="connsiteY4" fmla="*/ 76200 h 78581"/>
                    <a:gd name="connsiteX5" fmla="*/ 309563 w 364333"/>
                    <a:gd name="connsiteY5" fmla="*/ 14287 h 78581"/>
                    <a:gd name="connsiteX6" fmla="*/ 364333 w 364333"/>
                    <a:gd name="connsiteY6" fmla="*/ 76201 h 78581"/>
                    <a:gd name="connsiteX0" fmla="*/ 0 w 364333"/>
                    <a:gd name="connsiteY0" fmla="*/ 76200 h 76201"/>
                    <a:gd name="connsiteX1" fmla="*/ 71438 w 364333"/>
                    <a:gd name="connsiteY1" fmla="*/ 0 h 76201"/>
                    <a:gd name="connsiteX2" fmla="*/ 121444 w 364333"/>
                    <a:gd name="connsiteY2" fmla="*/ 76199 h 76201"/>
                    <a:gd name="connsiteX3" fmla="*/ 178594 w 364333"/>
                    <a:gd name="connsiteY3" fmla="*/ 4762 h 76201"/>
                    <a:gd name="connsiteX4" fmla="*/ 226219 w 364333"/>
                    <a:gd name="connsiteY4" fmla="*/ 76200 h 76201"/>
                    <a:gd name="connsiteX5" fmla="*/ 309563 w 364333"/>
                    <a:gd name="connsiteY5" fmla="*/ 14287 h 76201"/>
                    <a:gd name="connsiteX6" fmla="*/ 364333 w 364333"/>
                    <a:gd name="connsiteY6" fmla="*/ 76201 h 76201"/>
                    <a:gd name="connsiteX0" fmla="*/ 0 w 364333"/>
                    <a:gd name="connsiteY0" fmla="*/ 76200 h 76201"/>
                    <a:gd name="connsiteX1" fmla="*/ 71438 w 364333"/>
                    <a:gd name="connsiteY1" fmla="*/ 0 h 76201"/>
                    <a:gd name="connsiteX2" fmla="*/ 121444 w 364333"/>
                    <a:gd name="connsiteY2" fmla="*/ 76199 h 76201"/>
                    <a:gd name="connsiteX3" fmla="*/ 178594 w 364333"/>
                    <a:gd name="connsiteY3" fmla="*/ 4762 h 76201"/>
                    <a:gd name="connsiteX4" fmla="*/ 242888 w 364333"/>
                    <a:gd name="connsiteY4" fmla="*/ 76200 h 76201"/>
                    <a:gd name="connsiteX5" fmla="*/ 309563 w 364333"/>
                    <a:gd name="connsiteY5" fmla="*/ 14287 h 76201"/>
                    <a:gd name="connsiteX6" fmla="*/ 364333 w 364333"/>
                    <a:gd name="connsiteY6" fmla="*/ 76201 h 76201"/>
                    <a:gd name="connsiteX0" fmla="*/ 0 w 364333"/>
                    <a:gd name="connsiteY0" fmla="*/ 76200 h 76201"/>
                    <a:gd name="connsiteX1" fmla="*/ 71438 w 364333"/>
                    <a:gd name="connsiteY1" fmla="*/ 0 h 76201"/>
                    <a:gd name="connsiteX2" fmla="*/ 121444 w 364333"/>
                    <a:gd name="connsiteY2" fmla="*/ 76199 h 76201"/>
                    <a:gd name="connsiteX3" fmla="*/ 178594 w 364333"/>
                    <a:gd name="connsiteY3" fmla="*/ 4762 h 76201"/>
                    <a:gd name="connsiteX4" fmla="*/ 242888 w 364333"/>
                    <a:gd name="connsiteY4" fmla="*/ 76200 h 76201"/>
                    <a:gd name="connsiteX5" fmla="*/ 311944 w 364333"/>
                    <a:gd name="connsiteY5" fmla="*/ 7143 h 76201"/>
                    <a:gd name="connsiteX6" fmla="*/ 364333 w 364333"/>
                    <a:gd name="connsiteY6" fmla="*/ 76201 h 76201"/>
                    <a:gd name="connsiteX0" fmla="*/ 0 w 311944"/>
                    <a:gd name="connsiteY0" fmla="*/ 76200 h 76200"/>
                    <a:gd name="connsiteX1" fmla="*/ 71438 w 311944"/>
                    <a:gd name="connsiteY1" fmla="*/ 0 h 76200"/>
                    <a:gd name="connsiteX2" fmla="*/ 121444 w 311944"/>
                    <a:gd name="connsiteY2" fmla="*/ 76199 h 76200"/>
                    <a:gd name="connsiteX3" fmla="*/ 178594 w 311944"/>
                    <a:gd name="connsiteY3" fmla="*/ 4762 h 76200"/>
                    <a:gd name="connsiteX4" fmla="*/ 242888 w 311944"/>
                    <a:gd name="connsiteY4" fmla="*/ 76200 h 76200"/>
                    <a:gd name="connsiteX5" fmla="*/ 311944 w 311944"/>
                    <a:gd name="connsiteY5" fmla="*/ 7143 h 76200"/>
                    <a:gd name="connsiteX0" fmla="*/ 0 w 321469"/>
                    <a:gd name="connsiteY0" fmla="*/ 78582 h 78582"/>
                    <a:gd name="connsiteX1" fmla="*/ 71438 w 321469"/>
                    <a:gd name="connsiteY1" fmla="*/ 2382 h 78582"/>
                    <a:gd name="connsiteX2" fmla="*/ 121444 w 321469"/>
                    <a:gd name="connsiteY2" fmla="*/ 78581 h 78582"/>
                    <a:gd name="connsiteX3" fmla="*/ 178594 w 321469"/>
                    <a:gd name="connsiteY3" fmla="*/ 7144 h 78582"/>
                    <a:gd name="connsiteX4" fmla="*/ 242888 w 321469"/>
                    <a:gd name="connsiteY4" fmla="*/ 78582 h 78582"/>
                    <a:gd name="connsiteX5" fmla="*/ 321469 w 321469"/>
                    <a:gd name="connsiteY5" fmla="*/ 0 h 78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1469" h="78582">
                      <a:moveTo>
                        <a:pt x="0" y="78582"/>
                      </a:moveTo>
                      <a:lnTo>
                        <a:pt x="71438" y="2382"/>
                      </a:lnTo>
                      <a:lnTo>
                        <a:pt x="121444" y="78581"/>
                      </a:lnTo>
                      <a:lnTo>
                        <a:pt x="178594" y="7144"/>
                      </a:lnTo>
                      <a:lnTo>
                        <a:pt x="242888" y="78582"/>
                      </a:lnTo>
                      <a:lnTo>
                        <a:pt x="321469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" name="Group 4"/>
              <p:cNvGrpSpPr/>
              <p:nvPr/>
            </p:nvGrpSpPr>
            <p:grpSpPr>
              <a:xfrm>
                <a:off x="6774592" y="2952601"/>
                <a:ext cx="3913263" cy="861104"/>
                <a:chOff x="6774592" y="2952601"/>
                <a:chExt cx="3913263" cy="861104"/>
              </a:xfrm>
            </p:grpSpPr>
            <p:sp>
              <p:nvSpPr>
                <p:cNvPr id="165" name="PDA box"/>
                <p:cNvSpPr/>
                <p:nvPr/>
              </p:nvSpPr>
              <p:spPr>
                <a:xfrm>
                  <a:off x="6774592" y="3128330"/>
                  <a:ext cx="875092" cy="6853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6" name="Finite Control"/>
                    <p:cNvSpPr/>
                    <p:nvPr/>
                  </p:nvSpPr>
                  <p:spPr>
                    <a:xfrm>
                      <a:off x="6953227" y="3207438"/>
                      <a:ext cx="581378" cy="52322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66" name="Finite Control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53227" y="3207438"/>
                      <a:ext cx="581378" cy="52322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13" name="Freeform 212"/>
                <p:cNvSpPr/>
                <p:nvPr/>
              </p:nvSpPr>
              <p:spPr>
                <a:xfrm>
                  <a:off x="7649683" y="3231496"/>
                  <a:ext cx="495543" cy="180792"/>
                </a:xfrm>
                <a:custGeom>
                  <a:avLst/>
                  <a:gdLst>
                    <a:gd name="connsiteX0" fmla="*/ 319 w 1086487"/>
                    <a:gd name="connsiteY0" fmla="*/ 340025 h 340025"/>
                    <a:gd name="connsiteX1" fmla="*/ 152719 w 1086487"/>
                    <a:gd name="connsiteY1" fmla="*/ 54275 h 340025"/>
                    <a:gd name="connsiteX2" fmla="*/ 933769 w 1086487"/>
                    <a:gd name="connsiteY2" fmla="*/ 25700 h 340025"/>
                    <a:gd name="connsiteX3" fmla="*/ 1086169 w 1086487"/>
                    <a:gd name="connsiteY3" fmla="*/ 340025 h 340025"/>
                    <a:gd name="connsiteX0" fmla="*/ 0 w 933768"/>
                    <a:gd name="connsiteY0" fmla="*/ 54275 h 340025"/>
                    <a:gd name="connsiteX1" fmla="*/ 781050 w 933768"/>
                    <a:gd name="connsiteY1" fmla="*/ 25700 h 340025"/>
                    <a:gd name="connsiteX2" fmla="*/ 933450 w 933768"/>
                    <a:gd name="connsiteY2" fmla="*/ 340025 h 340025"/>
                    <a:gd name="connsiteX0" fmla="*/ 0 w 943293"/>
                    <a:gd name="connsiteY0" fmla="*/ 35313 h 354401"/>
                    <a:gd name="connsiteX1" fmla="*/ 790575 w 943293"/>
                    <a:gd name="connsiteY1" fmla="*/ 40076 h 354401"/>
                    <a:gd name="connsiteX2" fmla="*/ 942975 w 943293"/>
                    <a:gd name="connsiteY2" fmla="*/ 354401 h 354401"/>
                    <a:gd name="connsiteX0" fmla="*/ 0 w 943293"/>
                    <a:gd name="connsiteY0" fmla="*/ 24668 h 343756"/>
                    <a:gd name="connsiteX1" fmla="*/ 790575 w 943293"/>
                    <a:gd name="connsiteY1" fmla="*/ 29431 h 343756"/>
                    <a:gd name="connsiteX2" fmla="*/ 942975 w 943293"/>
                    <a:gd name="connsiteY2" fmla="*/ 343756 h 343756"/>
                    <a:gd name="connsiteX0" fmla="*/ 0 w 945615"/>
                    <a:gd name="connsiteY0" fmla="*/ 24668 h 131824"/>
                    <a:gd name="connsiteX1" fmla="*/ 790575 w 945615"/>
                    <a:gd name="connsiteY1" fmla="*/ 29431 h 131824"/>
                    <a:gd name="connsiteX2" fmla="*/ 945356 w 945615"/>
                    <a:gd name="connsiteY2" fmla="*/ 131824 h 131824"/>
                    <a:gd name="connsiteX0" fmla="*/ 0 w 945615"/>
                    <a:gd name="connsiteY0" fmla="*/ 16467 h 123623"/>
                    <a:gd name="connsiteX1" fmla="*/ 790575 w 945615"/>
                    <a:gd name="connsiteY1" fmla="*/ 21230 h 123623"/>
                    <a:gd name="connsiteX2" fmla="*/ 945356 w 945615"/>
                    <a:gd name="connsiteY2" fmla="*/ 123623 h 123623"/>
                    <a:gd name="connsiteX0" fmla="*/ 0 w 975203"/>
                    <a:gd name="connsiteY0" fmla="*/ 25929 h 133085"/>
                    <a:gd name="connsiteX1" fmla="*/ 885825 w 975203"/>
                    <a:gd name="connsiteY1" fmla="*/ 14023 h 133085"/>
                    <a:gd name="connsiteX2" fmla="*/ 945356 w 975203"/>
                    <a:gd name="connsiteY2" fmla="*/ 133085 h 133085"/>
                    <a:gd name="connsiteX0" fmla="*/ 0 w 945507"/>
                    <a:gd name="connsiteY0" fmla="*/ 25929 h 133085"/>
                    <a:gd name="connsiteX1" fmla="*/ 885825 w 945507"/>
                    <a:gd name="connsiteY1" fmla="*/ 14023 h 133085"/>
                    <a:gd name="connsiteX2" fmla="*/ 945356 w 945507"/>
                    <a:gd name="connsiteY2" fmla="*/ 133085 h 133085"/>
                    <a:gd name="connsiteX0" fmla="*/ 0 w 949240"/>
                    <a:gd name="connsiteY0" fmla="*/ 25929 h 175947"/>
                    <a:gd name="connsiteX1" fmla="*/ 885825 w 949240"/>
                    <a:gd name="connsiteY1" fmla="*/ 14023 h 175947"/>
                    <a:gd name="connsiteX2" fmla="*/ 949123 w 949240"/>
                    <a:gd name="connsiteY2" fmla="*/ 175947 h 175947"/>
                    <a:gd name="connsiteX0" fmla="*/ 0 w 949172"/>
                    <a:gd name="connsiteY0" fmla="*/ 25929 h 175947"/>
                    <a:gd name="connsiteX1" fmla="*/ 863222 w 949172"/>
                    <a:gd name="connsiteY1" fmla="*/ 14023 h 175947"/>
                    <a:gd name="connsiteX2" fmla="*/ 949123 w 949172"/>
                    <a:gd name="connsiteY2" fmla="*/ 175947 h 175947"/>
                    <a:gd name="connsiteX0" fmla="*/ 0 w 949238"/>
                    <a:gd name="connsiteY0" fmla="*/ 25929 h 175947"/>
                    <a:gd name="connsiteX1" fmla="*/ 863222 w 949238"/>
                    <a:gd name="connsiteY1" fmla="*/ 14023 h 175947"/>
                    <a:gd name="connsiteX2" fmla="*/ 949123 w 949238"/>
                    <a:gd name="connsiteY2" fmla="*/ 175947 h 175947"/>
                    <a:gd name="connsiteX0" fmla="*/ 0 w 929148"/>
                    <a:gd name="connsiteY0" fmla="*/ 0 h 283368"/>
                    <a:gd name="connsiteX1" fmla="*/ 843132 w 929148"/>
                    <a:gd name="connsiteY1" fmla="*/ 121444 h 283368"/>
                    <a:gd name="connsiteX2" fmla="*/ 929033 w 929148"/>
                    <a:gd name="connsiteY2" fmla="*/ 283368 h 283368"/>
                    <a:gd name="connsiteX0" fmla="*/ 0 w 929148"/>
                    <a:gd name="connsiteY0" fmla="*/ 1895 h 285263"/>
                    <a:gd name="connsiteX1" fmla="*/ 843132 w 929148"/>
                    <a:gd name="connsiteY1" fmla="*/ 123339 h 285263"/>
                    <a:gd name="connsiteX2" fmla="*/ 929033 w 929148"/>
                    <a:gd name="connsiteY2" fmla="*/ 285263 h 285263"/>
                    <a:gd name="connsiteX0" fmla="*/ 0 w 929148"/>
                    <a:gd name="connsiteY0" fmla="*/ 2814 h 286182"/>
                    <a:gd name="connsiteX1" fmla="*/ 843132 w 929148"/>
                    <a:gd name="connsiteY1" fmla="*/ 124258 h 286182"/>
                    <a:gd name="connsiteX2" fmla="*/ 929033 w 929148"/>
                    <a:gd name="connsiteY2" fmla="*/ 286182 h 286182"/>
                    <a:gd name="connsiteX0" fmla="*/ 0 w 929051"/>
                    <a:gd name="connsiteY0" fmla="*/ 3856 h 287224"/>
                    <a:gd name="connsiteX1" fmla="*/ 753897 w 929051"/>
                    <a:gd name="connsiteY1" fmla="*/ 103869 h 287224"/>
                    <a:gd name="connsiteX2" fmla="*/ 929033 w 929051"/>
                    <a:gd name="connsiteY2" fmla="*/ 287224 h 287224"/>
                    <a:gd name="connsiteX0" fmla="*/ 0 w 929071"/>
                    <a:gd name="connsiteY0" fmla="*/ 3856 h 287224"/>
                    <a:gd name="connsiteX1" fmla="*/ 753897 w 929071"/>
                    <a:gd name="connsiteY1" fmla="*/ 103869 h 287224"/>
                    <a:gd name="connsiteX2" fmla="*/ 929033 w 929071"/>
                    <a:gd name="connsiteY2" fmla="*/ 287224 h 287224"/>
                    <a:gd name="connsiteX0" fmla="*/ 0 w 969633"/>
                    <a:gd name="connsiteY0" fmla="*/ 3568 h 291698"/>
                    <a:gd name="connsiteX1" fmla="*/ 794458 w 969633"/>
                    <a:gd name="connsiteY1" fmla="*/ 108343 h 291698"/>
                    <a:gd name="connsiteX2" fmla="*/ 969594 w 969633"/>
                    <a:gd name="connsiteY2" fmla="*/ 291698 h 291698"/>
                    <a:gd name="connsiteX0" fmla="*/ 0 w 969633"/>
                    <a:gd name="connsiteY0" fmla="*/ 0 h 288130"/>
                    <a:gd name="connsiteX1" fmla="*/ 794458 w 969633"/>
                    <a:gd name="connsiteY1" fmla="*/ 104775 h 288130"/>
                    <a:gd name="connsiteX2" fmla="*/ 969594 w 969633"/>
                    <a:gd name="connsiteY2" fmla="*/ 288130 h 2881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69633" h="288130">
                      <a:moveTo>
                        <a:pt x="0" y="0"/>
                      </a:moveTo>
                      <a:cubicBezTo>
                        <a:pt x="385742" y="4762"/>
                        <a:pt x="493323" y="26194"/>
                        <a:pt x="794458" y="104775"/>
                      </a:cubicBezTo>
                      <a:cubicBezTo>
                        <a:pt x="924645" y="140494"/>
                        <a:pt x="971181" y="154780"/>
                        <a:pt x="969594" y="28813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tailEnd type="triangle" w="sm" len="sm"/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Rectangle 245"/>
                <p:cNvSpPr/>
                <p:nvPr/>
              </p:nvSpPr>
              <p:spPr>
                <a:xfrm>
                  <a:off x="8675142" y="2952601"/>
                  <a:ext cx="201271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 smtClean="0"/>
                    <a:t>Deterministic TM</a:t>
                  </a:r>
                  <a:endParaRPr lang="en-US" dirty="0"/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18895" y="3974860"/>
                <a:ext cx="350275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/>
                  <a:t>Nondeterministic computation tree</a:t>
                </a:r>
              </a:p>
              <a:p>
                <a:pPr algn="ctr"/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on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895" y="3974860"/>
                <a:ext cx="3502754" cy="646331"/>
              </a:xfrm>
              <a:prstGeom prst="rect">
                <a:avLst/>
              </a:prstGeom>
              <a:blipFill>
                <a:blip r:embed="rId7"/>
                <a:stretch>
                  <a:fillRect l="-1217" t="-4717" r="-104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tree"/>
          <p:cNvGrpSpPr/>
          <p:nvPr/>
        </p:nvGrpSpPr>
        <p:grpSpPr>
          <a:xfrm>
            <a:off x="831180" y="4575043"/>
            <a:ext cx="1657746" cy="1804386"/>
            <a:chOff x="831180" y="4575043"/>
            <a:chExt cx="1657746" cy="1804386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1415669" y="4575043"/>
              <a:ext cx="279348" cy="330200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flipH="1">
              <a:off x="1174109" y="4575043"/>
              <a:ext cx="232613" cy="330200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flipH="1">
              <a:off x="949324" y="4919508"/>
              <a:ext cx="212574" cy="295320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flipH="1">
              <a:off x="1160115" y="4919508"/>
              <a:ext cx="6061" cy="295320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1166176" y="4905243"/>
              <a:ext cx="176825" cy="309585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>
              <a:off x="1695017" y="4935338"/>
              <a:ext cx="158629" cy="279490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flipH="1">
              <a:off x="1553792" y="4935338"/>
              <a:ext cx="141226" cy="279490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flipH="1">
              <a:off x="1550761" y="5232199"/>
              <a:ext cx="3032" cy="244567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1874382" y="5232199"/>
              <a:ext cx="130771" cy="244567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flipH="1">
              <a:off x="1774331" y="5244900"/>
              <a:ext cx="96567" cy="231866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>
              <a:off x="1341636" y="5219498"/>
              <a:ext cx="81386" cy="257268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flipH="1">
              <a:off x="1091014" y="5214828"/>
              <a:ext cx="79079" cy="261938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flipH="1">
              <a:off x="1210304" y="5214828"/>
              <a:ext cx="129064" cy="266789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flipH="1">
              <a:off x="831180" y="5214828"/>
              <a:ext cx="129064" cy="266789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flipH="1">
              <a:off x="960244" y="5214828"/>
              <a:ext cx="3360" cy="261938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1581495" y="5881463"/>
              <a:ext cx="81386" cy="257268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flipH="1">
              <a:off x="1450163" y="5876793"/>
              <a:ext cx="129064" cy="266789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1684923" y="6010097"/>
              <a:ext cx="8040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/>
                <a:t>accept</a:t>
              </a:r>
              <a:endParaRPr lang="en-US" i="1" dirty="0"/>
            </a:p>
          </p:txBody>
        </p:sp>
        <p:sp>
          <p:nvSpPr>
            <p:cNvPr id="265" name="Rectangle 264"/>
            <p:cNvSpPr/>
            <p:nvPr/>
          </p:nvSpPr>
          <p:spPr>
            <a:xfrm rot="5400000">
              <a:off x="1151616" y="5551913"/>
              <a:ext cx="43152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. . .</a:t>
              </a:r>
              <a:endParaRPr lang="en-US" sz="1600" dirty="0"/>
            </a:p>
          </p:txBody>
        </p:sp>
      </p:grpSp>
      <p:sp>
        <p:nvSpPr>
          <p:cNvPr id="3" name="Right Arrow 2"/>
          <p:cNvSpPr/>
          <p:nvPr/>
        </p:nvSpPr>
        <p:spPr>
          <a:xfrm>
            <a:off x="6022507" y="3172853"/>
            <a:ext cx="523240" cy="66340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NTM"/>
          <p:cNvGrpSpPr/>
          <p:nvPr/>
        </p:nvGrpSpPr>
        <p:grpSpPr>
          <a:xfrm>
            <a:off x="341779" y="2981741"/>
            <a:ext cx="2992602" cy="867473"/>
            <a:chOff x="341779" y="2981741"/>
            <a:chExt cx="2992602" cy="867473"/>
          </a:xfrm>
        </p:grpSpPr>
        <p:sp>
          <p:nvSpPr>
            <p:cNvPr id="123" name="PDA box"/>
            <p:cNvSpPr/>
            <p:nvPr/>
          </p:nvSpPr>
          <p:spPr>
            <a:xfrm>
              <a:off x="341779" y="3163839"/>
              <a:ext cx="875092" cy="685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Finite Control"/>
                <p:cNvSpPr/>
                <p:nvPr/>
              </p:nvSpPr>
              <p:spPr>
                <a:xfrm>
                  <a:off x="542055" y="3242947"/>
                  <a:ext cx="53809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30" name="Finite Control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55" y="3242947"/>
                  <a:ext cx="538096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3" name="Group 132"/>
            <p:cNvGrpSpPr/>
            <p:nvPr/>
          </p:nvGrpSpPr>
          <p:grpSpPr>
            <a:xfrm>
              <a:off x="1605797" y="3445117"/>
              <a:ext cx="1565096" cy="262386"/>
              <a:chOff x="2562126" y="1413991"/>
              <a:chExt cx="2852124" cy="111737"/>
            </a:xfrm>
          </p:grpSpPr>
          <p:sp>
            <p:nvSpPr>
              <p:cNvPr id="244" name="Rectangle 4"/>
              <p:cNvSpPr/>
              <p:nvPr/>
            </p:nvSpPr>
            <p:spPr>
              <a:xfrm>
                <a:off x="2562126" y="1416584"/>
                <a:ext cx="2852124" cy="108327"/>
              </a:xfrm>
              <a:custGeom>
                <a:avLst/>
                <a:gdLst>
                  <a:gd name="connsiteX0" fmla="*/ 0 w 2742303"/>
                  <a:gd name="connsiteY0" fmla="*/ 0 h 317979"/>
                  <a:gd name="connsiteX1" fmla="*/ 2742303 w 2742303"/>
                  <a:gd name="connsiteY1" fmla="*/ 0 h 317979"/>
                  <a:gd name="connsiteX2" fmla="*/ 2742303 w 2742303"/>
                  <a:gd name="connsiteY2" fmla="*/ 317979 h 317979"/>
                  <a:gd name="connsiteX3" fmla="*/ 0 w 2742303"/>
                  <a:gd name="connsiteY3" fmla="*/ 317979 h 317979"/>
                  <a:gd name="connsiteX4" fmla="*/ 0 w 2742303"/>
                  <a:gd name="connsiteY4" fmla="*/ 0 h 317979"/>
                  <a:gd name="connsiteX0" fmla="*/ 2742303 w 2833743"/>
                  <a:gd name="connsiteY0" fmla="*/ 317979 h 409419"/>
                  <a:gd name="connsiteX1" fmla="*/ 0 w 2833743"/>
                  <a:gd name="connsiteY1" fmla="*/ 317979 h 409419"/>
                  <a:gd name="connsiteX2" fmla="*/ 0 w 2833743"/>
                  <a:gd name="connsiteY2" fmla="*/ 0 h 409419"/>
                  <a:gd name="connsiteX3" fmla="*/ 2742303 w 2833743"/>
                  <a:gd name="connsiteY3" fmla="*/ 0 h 409419"/>
                  <a:gd name="connsiteX4" fmla="*/ 2833743 w 2833743"/>
                  <a:gd name="connsiteY4" fmla="*/ 409419 h 409419"/>
                  <a:gd name="connsiteX0" fmla="*/ 2742303 w 2742303"/>
                  <a:gd name="connsiteY0" fmla="*/ 317979 h 317979"/>
                  <a:gd name="connsiteX1" fmla="*/ 0 w 2742303"/>
                  <a:gd name="connsiteY1" fmla="*/ 317979 h 317979"/>
                  <a:gd name="connsiteX2" fmla="*/ 0 w 2742303"/>
                  <a:gd name="connsiteY2" fmla="*/ 0 h 317979"/>
                  <a:gd name="connsiteX3" fmla="*/ 2742303 w 2742303"/>
                  <a:gd name="connsiteY3" fmla="*/ 0 h 317979"/>
                  <a:gd name="connsiteX0" fmla="*/ 2818503 w 2818503"/>
                  <a:gd name="connsiteY0" fmla="*/ 317979 h 317979"/>
                  <a:gd name="connsiteX1" fmla="*/ 0 w 2818503"/>
                  <a:gd name="connsiteY1" fmla="*/ 317979 h 317979"/>
                  <a:gd name="connsiteX2" fmla="*/ 0 w 2818503"/>
                  <a:gd name="connsiteY2" fmla="*/ 0 h 317979"/>
                  <a:gd name="connsiteX3" fmla="*/ 2742303 w 2818503"/>
                  <a:gd name="connsiteY3" fmla="*/ 0 h 317979"/>
                  <a:gd name="connsiteX0" fmla="*/ 2852124 w 2852124"/>
                  <a:gd name="connsiteY0" fmla="*/ 320983 h 320983"/>
                  <a:gd name="connsiteX1" fmla="*/ 0 w 2852124"/>
                  <a:gd name="connsiteY1" fmla="*/ 317979 h 320983"/>
                  <a:gd name="connsiteX2" fmla="*/ 0 w 2852124"/>
                  <a:gd name="connsiteY2" fmla="*/ 0 h 320983"/>
                  <a:gd name="connsiteX3" fmla="*/ 2742303 w 2852124"/>
                  <a:gd name="connsiteY3" fmla="*/ 0 h 320983"/>
                  <a:gd name="connsiteX0" fmla="*/ 2852124 w 2852124"/>
                  <a:gd name="connsiteY0" fmla="*/ 320983 h 320983"/>
                  <a:gd name="connsiteX1" fmla="*/ 0 w 2852124"/>
                  <a:gd name="connsiteY1" fmla="*/ 317979 h 320983"/>
                  <a:gd name="connsiteX2" fmla="*/ 0 w 2852124"/>
                  <a:gd name="connsiteY2" fmla="*/ 0 h 320983"/>
                  <a:gd name="connsiteX3" fmla="*/ 2728855 w 2852124"/>
                  <a:gd name="connsiteY3" fmla="*/ 0 h 320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52124" h="320983">
                    <a:moveTo>
                      <a:pt x="2852124" y="320983"/>
                    </a:moveTo>
                    <a:lnTo>
                      <a:pt x="0" y="317979"/>
                    </a:lnTo>
                    <a:lnTo>
                      <a:pt x="0" y="0"/>
                    </a:lnTo>
                    <a:lnTo>
                      <a:pt x="2728855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Freeform 244"/>
              <p:cNvSpPr/>
              <p:nvPr/>
            </p:nvSpPr>
            <p:spPr>
              <a:xfrm rot="16200000">
                <a:off x="5290003" y="1408204"/>
                <a:ext cx="111737" cy="123311"/>
              </a:xfrm>
              <a:custGeom>
                <a:avLst/>
                <a:gdLst>
                  <a:gd name="connsiteX0" fmla="*/ 0 w 369096"/>
                  <a:gd name="connsiteY0" fmla="*/ 76200 h 171450"/>
                  <a:gd name="connsiteX1" fmla="*/ 71438 w 369096"/>
                  <a:gd name="connsiteY1" fmla="*/ 0 h 171450"/>
                  <a:gd name="connsiteX2" fmla="*/ 107156 w 369096"/>
                  <a:gd name="connsiteY2" fmla="*/ 78581 h 171450"/>
                  <a:gd name="connsiteX3" fmla="*/ 178594 w 369096"/>
                  <a:gd name="connsiteY3" fmla="*/ 4762 h 171450"/>
                  <a:gd name="connsiteX4" fmla="*/ 219075 w 369096"/>
                  <a:gd name="connsiteY4" fmla="*/ 80962 h 171450"/>
                  <a:gd name="connsiteX5" fmla="*/ 309563 w 369096"/>
                  <a:gd name="connsiteY5" fmla="*/ 14287 h 171450"/>
                  <a:gd name="connsiteX6" fmla="*/ 369094 w 369096"/>
                  <a:gd name="connsiteY6" fmla="*/ 111918 h 171450"/>
                  <a:gd name="connsiteX7" fmla="*/ 307181 w 369096"/>
                  <a:gd name="connsiteY7" fmla="*/ 171450 h 171450"/>
                  <a:gd name="connsiteX0" fmla="*/ 0 w 369096"/>
                  <a:gd name="connsiteY0" fmla="*/ 76200 h 111918"/>
                  <a:gd name="connsiteX1" fmla="*/ 71438 w 369096"/>
                  <a:gd name="connsiteY1" fmla="*/ 0 h 111918"/>
                  <a:gd name="connsiteX2" fmla="*/ 107156 w 369096"/>
                  <a:gd name="connsiteY2" fmla="*/ 78581 h 111918"/>
                  <a:gd name="connsiteX3" fmla="*/ 178594 w 369096"/>
                  <a:gd name="connsiteY3" fmla="*/ 4762 h 111918"/>
                  <a:gd name="connsiteX4" fmla="*/ 219075 w 369096"/>
                  <a:gd name="connsiteY4" fmla="*/ 80962 h 111918"/>
                  <a:gd name="connsiteX5" fmla="*/ 309563 w 369096"/>
                  <a:gd name="connsiteY5" fmla="*/ 14287 h 111918"/>
                  <a:gd name="connsiteX6" fmla="*/ 369094 w 369096"/>
                  <a:gd name="connsiteY6" fmla="*/ 111918 h 111918"/>
                  <a:gd name="connsiteX0" fmla="*/ 0 w 361953"/>
                  <a:gd name="connsiteY0" fmla="*/ 76200 h 107155"/>
                  <a:gd name="connsiteX1" fmla="*/ 71438 w 361953"/>
                  <a:gd name="connsiteY1" fmla="*/ 0 h 107155"/>
                  <a:gd name="connsiteX2" fmla="*/ 107156 w 361953"/>
                  <a:gd name="connsiteY2" fmla="*/ 78581 h 107155"/>
                  <a:gd name="connsiteX3" fmla="*/ 178594 w 361953"/>
                  <a:gd name="connsiteY3" fmla="*/ 4762 h 107155"/>
                  <a:gd name="connsiteX4" fmla="*/ 219075 w 361953"/>
                  <a:gd name="connsiteY4" fmla="*/ 80962 h 107155"/>
                  <a:gd name="connsiteX5" fmla="*/ 309563 w 361953"/>
                  <a:gd name="connsiteY5" fmla="*/ 14287 h 107155"/>
                  <a:gd name="connsiteX6" fmla="*/ 361950 w 361953"/>
                  <a:gd name="connsiteY6" fmla="*/ 107155 h 107155"/>
                  <a:gd name="connsiteX0" fmla="*/ 0 w 361950"/>
                  <a:gd name="connsiteY0" fmla="*/ 76200 h 107155"/>
                  <a:gd name="connsiteX1" fmla="*/ 71438 w 361950"/>
                  <a:gd name="connsiteY1" fmla="*/ 0 h 107155"/>
                  <a:gd name="connsiteX2" fmla="*/ 107156 w 361950"/>
                  <a:gd name="connsiteY2" fmla="*/ 78581 h 107155"/>
                  <a:gd name="connsiteX3" fmla="*/ 178594 w 361950"/>
                  <a:gd name="connsiteY3" fmla="*/ 4762 h 107155"/>
                  <a:gd name="connsiteX4" fmla="*/ 219075 w 361950"/>
                  <a:gd name="connsiteY4" fmla="*/ 80962 h 107155"/>
                  <a:gd name="connsiteX5" fmla="*/ 309563 w 361950"/>
                  <a:gd name="connsiteY5" fmla="*/ 14287 h 107155"/>
                  <a:gd name="connsiteX6" fmla="*/ 361950 w 361950"/>
                  <a:gd name="connsiteY6" fmla="*/ 107155 h 107155"/>
                  <a:gd name="connsiteX0" fmla="*/ 0 w 309563"/>
                  <a:gd name="connsiteY0" fmla="*/ 76200 h 80962"/>
                  <a:gd name="connsiteX1" fmla="*/ 71438 w 309563"/>
                  <a:gd name="connsiteY1" fmla="*/ 0 h 80962"/>
                  <a:gd name="connsiteX2" fmla="*/ 107156 w 309563"/>
                  <a:gd name="connsiteY2" fmla="*/ 78581 h 80962"/>
                  <a:gd name="connsiteX3" fmla="*/ 178594 w 309563"/>
                  <a:gd name="connsiteY3" fmla="*/ 4762 h 80962"/>
                  <a:gd name="connsiteX4" fmla="*/ 219075 w 309563"/>
                  <a:gd name="connsiteY4" fmla="*/ 80962 h 80962"/>
                  <a:gd name="connsiteX5" fmla="*/ 309563 w 309563"/>
                  <a:gd name="connsiteY5" fmla="*/ 14287 h 80962"/>
                  <a:gd name="connsiteX0" fmla="*/ 0 w 316992"/>
                  <a:gd name="connsiteY0" fmla="*/ 76200 h 80962"/>
                  <a:gd name="connsiteX1" fmla="*/ 71438 w 316992"/>
                  <a:gd name="connsiteY1" fmla="*/ 0 h 80962"/>
                  <a:gd name="connsiteX2" fmla="*/ 107156 w 316992"/>
                  <a:gd name="connsiteY2" fmla="*/ 78581 h 80962"/>
                  <a:gd name="connsiteX3" fmla="*/ 178594 w 316992"/>
                  <a:gd name="connsiteY3" fmla="*/ 4762 h 80962"/>
                  <a:gd name="connsiteX4" fmla="*/ 219075 w 316992"/>
                  <a:gd name="connsiteY4" fmla="*/ 80962 h 80962"/>
                  <a:gd name="connsiteX5" fmla="*/ 309563 w 316992"/>
                  <a:gd name="connsiteY5" fmla="*/ 14287 h 80962"/>
                  <a:gd name="connsiteX6" fmla="*/ 311946 w 316992"/>
                  <a:gd name="connsiteY6" fmla="*/ 21432 h 80962"/>
                  <a:gd name="connsiteX0" fmla="*/ 0 w 364333"/>
                  <a:gd name="connsiteY0" fmla="*/ 76200 h 80962"/>
                  <a:gd name="connsiteX1" fmla="*/ 71438 w 364333"/>
                  <a:gd name="connsiteY1" fmla="*/ 0 h 80962"/>
                  <a:gd name="connsiteX2" fmla="*/ 107156 w 364333"/>
                  <a:gd name="connsiteY2" fmla="*/ 78581 h 80962"/>
                  <a:gd name="connsiteX3" fmla="*/ 178594 w 364333"/>
                  <a:gd name="connsiteY3" fmla="*/ 4762 h 80962"/>
                  <a:gd name="connsiteX4" fmla="*/ 219075 w 364333"/>
                  <a:gd name="connsiteY4" fmla="*/ 80962 h 80962"/>
                  <a:gd name="connsiteX5" fmla="*/ 309563 w 364333"/>
                  <a:gd name="connsiteY5" fmla="*/ 14287 h 80962"/>
                  <a:gd name="connsiteX6" fmla="*/ 364333 w 364333"/>
                  <a:gd name="connsiteY6" fmla="*/ 76201 h 80962"/>
                  <a:gd name="connsiteX0" fmla="*/ 0 w 364333"/>
                  <a:gd name="connsiteY0" fmla="*/ 76200 h 78581"/>
                  <a:gd name="connsiteX1" fmla="*/ 71438 w 364333"/>
                  <a:gd name="connsiteY1" fmla="*/ 0 h 78581"/>
                  <a:gd name="connsiteX2" fmla="*/ 107156 w 364333"/>
                  <a:gd name="connsiteY2" fmla="*/ 78581 h 78581"/>
                  <a:gd name="connsiteX3" fmla="*/ 178594 w 364333"/>
                  <a:gd name="connsiteY3" fmla="*/ 4762 h 78581"/>
                  <a:gd name="connsiteX4" fmla="*/ 226219 w 364333"/>
                  <a:gd name="connsiteY4" fmla="*/ 76200 h 78581"/>
                  <a:gd name="connsiteX5" fmla="*/ 309563 w 364333"/>
                  <a:gd name="connsiteY5" fmla="*/ 14287 h 78581"/>
                  <a:gd name="connsiteX6" fmla="*/ 364333 w 364333"/>
                  <a:gd name="connsiteY6" fmla="*/ 76201 h 78581"/>
                  <a:gd name="connsiteX0" fmla="*/ 0 w 364333"/>
                  <a:gd name="connsiteY0" fmla="*/ 76200 h 76201"/>
                  <a:gd name="connsiteX1" fmla="*/ 71438 w 364333"/>
                  <a:gd name="connsiteY1" fmla="*/ 0 h 76201"/>
                  <a:gd name="connsiteX2" fmla="*/ 121444 w 364333"/>
                  <a:gd name="connsiteY2" fmla="*/ 76199 h 76201"/>
                  <a:gd name="connsiteX3" fmla="*/ 178594 w 364333"/>
                  <a:gd name="connsiteY3" fmla="*/ 4762 h 76201"/>
                  <a:gd name="connsiteX4" fmla="*/ 226219 w 364333"/>
                  <a:gd name="connsiteY4" fmla="*/ 76200 h 76201"/>
                  <a:gd name="connsiteX5" fmla="*/ 309563 w 364333"/>
                  <a:gd name="connsiteY5" fmla="*/ 14287 h 76201"/>
                  <a:gd name="connsiteX6" fmla="*/ 364333 w 364333"/>
                  <a:gd name="connsiteY6" fmla="*/ 76201 h 76201"/>
                  <a:gd name="connsiteX0" fmla="*/ 0 w 364333"/>
                  <a:gd name="connsiteY0" fmla="*/ 76200 h 76201"/>
                  <a:gd name="connsiteX1" fmla="*/ 71438 w 364333"/>
                  <a:gd name="connsiteY1" fmla="*/ 0 h 76201"/>
                  <a:gd name="connsiteX2" fmla="*/ 121444 w 364333"/>
                  <a:gd name="connsiteY2" fmla="*/ 76199 h 76201"/>
                  <a:gd name="connsiteX3" fmla="*/ 178594 w 364333"/>
                  <a:gd name="connsiteY3" fmla="*/ 4762 h 76201"/>
                  <a:gd name="connsiteX4" fmla="*/ 242888 w 364333"/>
                  <a:gd name="connsiteY4" fmla="*/ 76200 h 76201"/>
                  <a:gd name="connsiteX5" fmla="*/ 309563 w 364333"/>
                  <a:gd name="connsiteY5" fmla="*/ 14287 h 76201"/>
                  <a:gd name="connsiteX6" fmla="*/ 364333 w 364333"/>
                  <a:gd name="connsiteY6" fmla="*/ 76201 h 76201"/>
                  <a:gd name="connsiteX0" fmla="*/ 0 w 364333"/>
                  <a:gd name="connsiteY0" fmla="*/ 76200 h 76201"/>
                  <a:gd name="connsiteX1" fmla="*/ 71438 w 364333"/>
                  <a:gd name="connsiteY1" fmla="*/ 0 h 76201"/>
                  <a:gd name="connsiteX2" fmla="*/ 121444 w 364333"/>
                  <a:gd name="connsiteY2" fmla="*/ 76199 h 76201"/>
                  <a:gd name="connsiteX3" fmla="*/ 178594 w 364333"/>
                  <a:gd name="connsiteY3" fmla="*/ 4762 h 76201"/>
                  <a:gd name="connsiteX4" fmla="*/ 242888 w 364333"/>
                  <a:gd name="connsiteY4" fmla="*/ 76200 h 76201"/>
                  <a:gd name="connsiteX5" fmla="*/ 311944 w 364333"/>
                  <a:gd name="connsiteY5" fmla="*/ 7143 h 76201"/>
                  <a:gd name="connsiteX6" fmla="*/ 364333 w 364333"/>
                  <a:gd name="connsiteY6" fmla="*/ 76201 h 76201"/>
                  <a:gd name="connsiteX0" fmla="*/ 0 w 311944"/>
                  <a:gd name="connsiteY0" fmla="*/ 76200 h 76200"/>
                  <a:gd name="connsiteX1" fmla="*/ 71438 w 311944"/>
                  <a:gd name="connsiteY1" fmla="*/ 0 h 76200"/>
                  <a:gd name="connsiteX2" fmla="*/ 121444 w 311944"/>
                  <a:gd name="connsiteY2" fmla="*/ 76199 h 76200"/>
                  <a:gd name="connsiteX3" fmla="*/ 178594 w 311944"/>
                  <a:gd name="connsiteY3" fmla="*/ 4762 h 76200"/>
                  <a:gd name="connsiteX4" fmla="*/ 242888 w 311944"/>
                  <a:gd name="connsiteY4" fmla="*/ 76200 h 76200"/>
                  <a:gd name="connsiteX5" fmla="*/ 311944 w 311944"/>
                  <a:gd name="connsiteY5" fmla="*/ 7143 h 76200"/>
                  <a:gd name="connsiteX0" fmla="*/ 0 w 321469"/>
                  <a:gd name="connsiteY0" fmla="*/ 78582 h 78582"/>
                  <a:gd name="connsiteX1" fmla="*/ 71438 w 321469"/>
                  <a:gd name="connsiteY1" fmla="*/ 2382 h 78582"/>
                  <a:gd name="connsiteX2" fmla="*/ 121444 w 321469"/>
                  <a:gd name="connsiteY2" fmla="*/ 78581 h 78582"/>
                  <a:gd name="connsiteX3" fmla="*/ 178594 w 321469"/>
                  <a:gd name="connsiteY3" fmla="*/ 7144 h 78582"/>
                  <a:gd name="connsiteX4" fmla="*/ 242888 w 321469"/>
                  <a:gd name="connsiteY4" fmla="*/ 78582 h 78582"/>
                  <a:gd name="connsiteX5" fmla="*/ 321469 w 321469"/>
                  <a:gd name="connsiteY5" fmla="*/ 0 h 78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1469" h="78582">
                    <a:moveTo>
                      <a:pt x="0" y="78582"/>
                    </a:moveTo>
                    <a:lnTo>
                      <a:pt x="71438" y="2382"/>
                    </a:lnTo>
                    <a:lnTo>
                      <a:pt x="121444" y="78581"/>
                    </a:lnTo>
                    <a:lnTo>
                      <a:pt x="178594" y="7144"/>
                    </a:lnTo>
                    <a:lnTo>
                      <a:pt x="242888" y="78582"/>
                    </a:lnTo>
                    <a:lnTo>
                      <a:pt x="321469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0" name="Rectangle 139"/>
            <p:cNvSpPr/>
            <p:nvPr/>
          </p:nvSpPr>
          <p:spPr>
            <a:xfrm>
              <a:off x="1581903" y="3419420"/>
              <a:ext cx="2824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a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797318" y="3419420"/>
              <a:ext cx="2824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a</a:t>
              </a:r>
              <a:endParaRPr lang="en-US" sz="1600" dirty="0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2016321" y="3435165"/>
              <a:ext cx="29206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b</a:t>
              </a:r>
              <a:endParaRPr lang="en-US" sz="1600" dirty="0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2231736" y="3435165"/>
              <a:ext cx="29206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a</a:t>
              </a:r>
              <a:endParaRPr lang="en-US" sz="1600" dirty="0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2680386" y="3383153"/>
              <a:ext cx="27603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aseline="30000" dirty="0"/>
                <a:t>˽</a:t>
              </a:r>
              <a:endParaRPr lang="en-US" sz="2000" dirty="0"/>
            </a:p>
          </p:txBody>
        </p:sp>
        <p:cxnSp>
          <p:nvCxnSpPr>
            <p:cNvPr id="228" name="Straight Connector 227"/>
            <p:cNvCxnSpPr/>
            <p:nvPr/>
          </p:nvCxnSpPr>
          <p:spPr>
            <a:xfrm>
              <a:off x="1825155" y="3445116"/>
              <a:ext cx="2381" cy="25595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>
              <a:off x="2045332" y="3448193"/>
              <a:ext cx="2381" cy="25595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2263128" y="3450016"/>
              <a:ext cx="2381" cy="25595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2482978" y="3454349"/>
              <a:ext cx="2381" cy="25595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>
              <a:off x="2703155" y="3454349"/>
              <a:ext cx="2381" cy="25595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>
              <a:off x="2917895" y="3449877"/>
              <a:ext cx="2381" cy="25595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224"/>
            <p:cNvSpPr/>
            <p:nvPr/>
          </p:nvSpPr>
          <p:spPr>
            <a:xfrm>
              <a:off x="1216870" y="3267005"/>
              <a:ext cx="929961" cy="180792"/>
            </a:xfrm>
            <a:custGeom>
              <a:avLst/>
              <a:gdLst>
                <a:gd name="connsiteX0" fmla="*/ 319 w 1086487"/>
                <a:gd name="connsiteY0" fmla="*/ 340025 h 340025"/>
                <a:gd name="connsiteX1" fmla="*/ 152719 w 1086487"/>
                <a:gd name="connsiteY1" fmla="*/ 54275 h 340025"/>
                <a:gd name="connsiteX2" fmla="*/ 933769 w 1086487"/>
                <a:gd name="connsiteY2" fmla="*/ 25700 h 340025"/>
                <a:gd name="connsiteX3" fmla="*/ 1086169 w 1086487"/>
                <a:gd name="connsiteY3" fmla="*/ 340025 h 340025"/>
                <a:gd name="connsiteX0" fmla="*/ 0 w 933768"/>
                <a:gd name="connsiteY0" fmla="*/ 54275 h 340025"/>
                <a:gd name="connsiteX1" fmla="*/ 781050 w 933768"/>
                <a:gd name="connsiteY1" fmla="*/ 25700 h 340025"/>
                <a:gd name="connsiteX2" fmla="*/ 933450 w 933768"/>
                <a:gd name="connsiteY2" fmla="*/ 340025 h 340025"/>
                <a:gd name="connsiteX0" fmla="*/ 0 w 943293"/>
                <a:gd name="connsiteY0" fmla="*/ 35313 h 354401"/>
                <a:gd name="connsiteX1" fmla="*/ 790575 w 943293"/>
                <a:gd name="connsiteY1" fmla="*/ 40076 h 354401"/>
                <a:gd name="connsiteX2" fmla="*/ 942975 w 943293"/>
                <a:gd name="connsiteY2" fmla="*/ 354401 h 354401"/>
                <a:gd name="connsiteX0" fmla="*/ 0 w 943293"/>
                <a:gd name="connsiteY0" fmla="*/ 24668 h 343756"/>
                <a:gd name="connsiteX1" fmla="*/ 790575 w 943293"/>
                <a:gd name="connsiteY1" fmla="*/ 29431 h 343756"/>
                <a:gd name="connsiteX2" fmla="*/ 942975 w 943293"/>
                <a:gd name="connsiteY2" fmla="*/ 343756 h 343756"/>
                <a:gd name="connsiteX0" fmla="*/ 0 w 945615"/>
                <a:gd name="connsiteY0" fmla="*/ 24668 h 131824"/>
                <a:gd name="connsiteX1" fmla="*/ 790575 w 945615"/>
                <a:gd name="connsiteY1" fmla="*/ 29431 h 131824"/>
                <a:gd name="connsiteX2" fmla="*/ 945356 w 945615"/>
                <a:gd name="connsiteY2" fmla="*/ 131824 h 131824"/>
                <a:gd name="connsiteX0" fmla="*/ 0 w 945615"/>
                <a:gd name="connsiteY0" fmla="*/ 16467 h 123623"/>
                <a:gd name="connsiteX1" fmla="*/ 790575 w 945615"/>
                <a:gd name="connsiteY1" fmla="*/ 21230 h 123623"/>
                <a:gd name="connsiteX2" fmla="*/ 945356 w 945615"/>
                <a:gd name="connsiteY2" fmla="*/ 123623 h 123623"/>
                <a:gd name="connsiteX0" fmla="*/ 0 w 975203"/>
                <a:gd name="connsiteY0" fmla="*/ 25929 h 133085"/>
                <a:gd name="connsiteX1" fmla="*/ 885825 w 975203"/>
                <a:gd name="connsiteY1" fmla="*/ 14023 h 133085"/>
                <a:gd name="connsiteX2" fmla="*/ 945356 w 975203"/>
                <a:gd name="connsiteY2" fmla="*/ 133085 h 133085"/>
                <a:gd name="connsiteX0" fmla="*/ 0 w 945507"/>
                <a:gd name="connsiteY0" fmla="*/ 25929 h 133085"/>
                <a:gd name="connsiteX1" fmla="*/ 885825 w 945507"/>
                <a:gd name="connsiteY1" fmla="*/ 14023 h 133085"/>
                <a:gd name="connsiteX2" fmla="*/ 945356 w 945507"/>
                <a:gd name="connsiteY2" fmla="*/ 133085 h 133085"/>
                <a:gd name="connsiteX0" fmla="*/ 0 w 949240"/>
                <a:gd name="connsiteY0" fmla="*/ 25929 h 175947"/>
                <a:gd name="connsiteX1" fmla="*/ 885825 w 949240"/>
                <a:gd name="connsiteY1" fmla="*/ 14023 h 175947"/>
                <a:gd name="connsiteX2" fmla="*/ 949123 w 949240"/>
                <a:gd name="connsiteY2" fmla="*/ 175947 h 175947"/>
                <a:gd name="connsiteX0" fmla="*/ 0 w 949172"/>
                <a:gd name="connsiteY0" fmla="*/ 25929 h 175947"/>
                <a:gd name="connsiteX1" fmla="*/ 863222 w 949172"/>
                <a:gd name="connsiteY1" fmla="*/ 14023 h 175947"/>
                <a:gd name="connsiteX2" fmla="*/ 949123 w 949172"/>
                <a:gd name="connsiteY2" fmla="*/ 175947 h 175947"/>
                <a:gd name="connsiteX0" fmla="*/ 0 w 949238"/>
                <a:gd name="connsiteY0" fmla="*/ 25929 h 175947"/>
                <a:gd name="connsiteX1" fmla="*/ 863222 w 949238"/>
                <a:gd name="connsiteY1" fmla="*/ 14023 h 175947"/>
                <a:gd name="connsiteX2" fmla="*/ 949123 w 949238"/>
                <a:gd name="connsiteY2" fmla="*/ 175947 h 175947"/>
                <a:gd name="connsiteX0" fmla="*/ 0 w 929148"/>
                <a:gd name="connsiteY0" fmla="*/ 0 h 283368"/>
                <a:gd name="connsiteX1" fmla="*/ 843132 w 929148"/>
                <a:gd name="connsiteY1" fmla="*/ 121444 h 283368"/>
                <a:gd name="connsiteX2" fmla="*/ 929033 w 929148"/>
                <a:gd name="connsiteY2" fmla="*/ 283368 h 283368"/>
                <a:gd name="connsiteX0" fmla="*/ 0 w 929148"/>
                <a:gd name="connsiteY0" fmla="*/ 1895 h 285263"/>
                <a:gd name="connsiteX1" fmla="*/ 843132 w 929148"/>
                <a:gd name="connsiteY1" fmla="*/ 123339 h 285263"/>
                <a:gd name="connsiteX2" fmla="*/ 929033 w 929148"/>
                <a:gd name="connsiteY2" fmla="*/ 285263 h 285263"/>
                <a:gd name="connsiteX0" fmla="*/ 0 w 929148"/>
                <a:gd name="connsiteY0" fmla="*/ 2814 h 286182"/>
                <a:gd name="connsiteX1" fmla="*/ 843132 w 929148"/>
                <a:gd name="connsiteY1" fmla="*/ 124258 h 286182"/>
                <a:gd name="connsiteX2" fmla="*/ 929033 w 929148"/>
                <a:gd name="connsiteY2" fmla="*/ 286182 h 286182"/>
                <a:gd name="connsiteX0" fmla="*/ 0 w 929051"/>
                <a:gd name="connsiteY0" fmla="*/ 3856 h 287224"/>
                <a:gd name="connsiteX1" fmla="*/ 753897 w 929051"/>
                <a:gd name="connsiteY1" fmla="*/ 103869 h 287224"/>
                <a:gd name="connsiteX2" fmla="*/ 929033 w 929051"/>
                <a:gd name="connsiteY2" fmla="*/ 287224 h 287224"/>
                <a:gd name="connsiteX0" fmla="*/ 0 w 929071"/>
                <a:gd name="connsiteY0" fmla="*/ 3856 h 287224"/>
                <a:gd name="connsiteX1" fmla="*/ 753897 w 929071"/>
                <a:gd name="connsiteY1" fmla="*/ 103869 h 287224"/>
                <a:gd name="connsiteX2" fmla="*/ 929033 w 929071"/>
                <a:gd name="connsiteY2" fmla="*/ 287224 h 287224"/>
                <a:gd name="connsiteX0" fmla="*/ 0 w 969633"/>
                <a:gd name="connsiteY0" fmla="*/ 3568 h 291698"/>
                <a:gd name="connsiteX1" fmla="*/ 794458 w 969633"/>
                <a:gd name="connsiteY1" fmla="*/ 108343 h 291698"/>
                <a:gd name="connsiteX2" fmla="*/ 969594 w 969633"/>
                <a:gd name="connsiteY2" fmla="*/ 291698 h 291698"/>
                <a:gd name="connsiteX0" fmla="*/ 0 w 969633"/>
                <a:gd name="connsiteY0" fmla="*/ 0 h 288130"/>
                <a:gd name="connsiteX1" fmla="*/ 794458 w 969633"/>
                <a:gd name="connsiteY1" fmla="*/ 104775 h 288130"/>
                <a:gd name="connsiteX2" fmla="*/ 969594 w 969633"/>
                <a:gd name="connsiteY2" fmla="*/ 28813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9633" h="288130">
                  <a:moveTo>
                    <a:pt x="0" y="0"/>
                  </a:moveTo>
                  <a:cubicBezTo>
                    <a:pt x="385742" y="4762"/>
                    <a:pt x="493323" y="26194"/>
                    <a:pt x="794458" y="104775"/>
                  </a:cubicBezTo>
                  <a:cubicBezTo>
                    <a:pt x="924645" y="140494"/>
                    <a:pt x="971181" y="154780"/>
                    <a:pt x="969594" y="28813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1949771" y="2981741"/>
              <a:ext cx="138461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NTM</a:t>
              </a:r>
              <a:endParaRPr lang="en-US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458497" y="3383153"/>
              <a:ext cx="27603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aseline="30000" dirty="0"/>
                <a:t>˽</a:t>
              </a:r>
              <a:endParaRPr lang="en-US" sz="2000" dirty="0"/>
            </a:p>
          </p:txBody>
        </p:sp>
      </p:grpSp>
      <p:grpSp>
        <p:nvGrpSpPr>
          <p:cNvPr id="19" name="states on tape"/>
          <p:cNvGrpSpPr/>
          <p:nvPr/>
        </p:nvGrpSpPr>
        <p:grpSpPr>
          <a:xfrm>
            <a:off x="7969640" y="3378318"/>
            <a:ext cx="2557137" cy="276999"/>
            <a:chOff x="7969640" y="3378318"/>
            <a:chExt cx="2557137" cy="2769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Rectangle 176"/>
                <p:cNvSpPr/>
                <p:nvPr/>
              </p:nvSpPr>
              <p:spPr>
                <a:xfrm>
                  <a:off x="9277003" y="3378318"/>
                  <a:ext cx="3724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77" name="Rectangle 1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7003" y="3378318"/>
                  <a:ext cx="372410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ectangle 116"/>
                <p:cNvSpPr/>
                <p:nvPr/>
              </p:nvSpPr>
              <p:spPr>
                <a:xfrm>
                  <a:off x="7969640" y="3378318"/>
                  <a:ext cx="3724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7" name="Rectangle 1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9640" y="3378318"/>
                  <a:ext cx="372410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17"/>
                <p:cNvSpPr/>
                <p:nvPr/>
              </p:nvSpPr>
              <p:spPr>
                <a:xfrm>
                  <a:off x="10154367" y="3378318"/>
                  <a:ext cx="3724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8" name="Rectangle 1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4367" y="3378318"/>
                  <a:ext cx="372410" cy="27699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7984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217" grpId="0" uiExpand="1" build="p"/>
      <p:bldP spid="10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9167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Turing Enumerators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7759" y="2035088"/>
                <a:ext cx="9468127" cy="1846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Defn:  </a:t>
                </a:r>
                <a:r>
                  <a:rPr lang="en-US" sz="2400" dirty="0" smtClean="0"/>
                  <a:t>A </a:t>
                </a:r>
                <a:r>
                  <a:rPr lang="en-US" sz="2400" u="sng" dirty="0" smtClean="0"/>
                  <a:t>Turing Enumerator</a:t>
                </a:r>
                <a:r>
                  <a:rPr lang="en-US" sz="2400" dirty="0" smtClean="0"/>
                  <a:t> is a deterministic TM with a printer.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 </a:t>
                </a:r>
                <a:br>
                  <a:rPr lang="en-US" sz="2400" dirty="0" smtClean="0"/>
                </a:br>
                <a:r>
                  <a:rPr lang="en-US" sz="2000" dirty="0" smtClean="0"/>
                  <a:t>It starts on a blank tape and it can print strings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2 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3 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sz="2000" dirty="0" smtClean="0"/>
                  <a:t>   possibly going forever.</a:t>
                </a:r>
              </a:p>
              <a:p>
                <a:r>
                  <a:rPr lang="en-US" sz="2000" dirty="0" smtClean="0"/>
                  <a:t>Its language is the set of all strings it prints.   It is a generator, not a recognizer.</a:t>
                </a:r>
              </a:p>
              <a:p>
                <a:r>
                  <a:rPr lang="en-US" sz="2000" dirty="0" smtClean="0"/>
                  <a:t>For enumerator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we say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 smtClean="0"/>
                  <a:t> prints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 smtClean="0"/>
                  <a:t>Theorem:  </a:t>
                </a:r>
                <a:r>
                  <a:rPr lang="en-US" sz="2000" dirty="0" smtClean="0"/>
                  <a:t>A is T-recognizable iff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for some T-enumerator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 smtClean="0"/>
                  <a:t>.  </a:t>
                </a:r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59" y="2035088"/>
                <a:ext cx="9468127" cy="1846659"/>
              </a:xfrm>
              <a:prstGeom prst="rect">
                <a:avLst/>
              </a:prstGeom>
              <a:blipFill>
                <a:blip r:embed="rId3"/>
                <a:stretch>
                  <a:fillRect l="-966" t="-2640" b="-4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12226296" y="2747602"/>
            <a:ext cx="914400" cy="91440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Rectangle 216"/>
              <p:cNvSpPr/>
              <p:nvPr/>
            </p:nvSpPr>
            <p:spPr>
              <a:xfrm>
                <a:off x="80632" y="3961585"/>
                <a:ext cx="5175219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 smtClean="0"/>
                  <a:t>Proof:  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2000" dirty="0" smtClean="0"/>
                  <a:t>)  Convert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 smtClean="0"/>
                  <a:t> to equivalent TM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 smtClean="0"/>
                  <a:t>  for input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 smtClean="0"/>
                  <a:t>:</a:t>
                </a:r>
              </a:p>
              <a:p>
                <a:r>
                  <a:rPr lang="en-US" sz="2000" dirty="0" smtClean="0"/>
                  <a:t>          Simulate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 smtClean="0"/>
                  <a:t> (on blank input). </a:t>
                </a:r>
              </a:p>
              <a:p>
                <a:r>
                  <a:rPr lang="en-US" sz="2000" dirty="0" smtClean="0"/>
                  <a:t>          Whenever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 smtClean="0"/>
                  <a:t> prints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 smtClean="0"/>
                  <a:t>, test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 smtClean="0"/>
                  <a:t>.  </a:t>
                </a:r>
              </a:p>
              <a:p>
                <a:r>
                  <a:rPr lang="en-US" sz="2000" dirty="0" smtClean="0"/>
                  <a:t>          Accept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 smtClean="0"/>
                  <a:t> and continue otherwise.   </a:t>
                </a:r>
              </a:p>
            </p:txBody>
          </p:sp>
        </mc:Choice>
        <mc:Fallback xmlns="">
          <p:sp>
            <p:nvSpPr>
              <p:cNvPr id="217" name="Rectangle 2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2" y="3961585"/>
                <a:ext cx="5175219" cy="1631216"/>
              </a:xfrm>
              <a:prstGeom prst="rect">
                <a:avLst/>
              </a:prstGeom>
              <a:blipFill>
                <a:blip r:embed="rId4"/>
                <a:stretch>
                  <a:fillRect l="-1178" t="-2247" b="-5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Rectangle 136"/>
          <p:cNvSpPr/>
          <p:nvPr/>
        </p:nvSpPr>
        <p:spPr>
          <a:xfrm>
            <a:off x="3592601" y="1441412"/>
            <a:ext cx="3125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read/write tape – initially blank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816518" y="732214"/>
            <a:ext cx="4676017" cy="1234614"/>
            <a:chOff x="2964559" y="1460273"/>
            <a:chExt cx="4676017" cy="1234614"/>
          </a:xfrm>
        </p:grpSpPr>
        <p:sp>
          <p:nvSpPr>
            <p:cNvPr id="117" name="PDA box"/>
            <p:cNvSpPr/>
            <p:nvPr/>
          </p:nvSpPr>
          <p:spPr>
            <a:xfrm>
              <a:off x="2964559" y="1801130"/>
              <a:ext cx="1430767" cy="8937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inite Control"/>
            <p:cNvSpPr/>
            <p:nvPr/>
          </p:nvSpPr>
          <p:spPr>
            <a:xfrm>
              <a:off x="3254857" y="1907452"/>
              <a:ext cx="85016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Finite</a:t>
              </a:r>
              <a:br>
                <a:rPr lang="en-US" dirty="0" smtClean="0"/>
              </a:br>
              <a:r>
                <a:rPr lang="en-US" dirty="0" smtClean="0"/>
                <a:t>control</a:t>
              </a:r>
              <a:endParaRPr lang="en-US" dirty="0"/>
            </a:p>
          </p:txBody>
        </p:sp>
        <p:sp>
          <p:nvSpPr>
            <p:cNvPr id="119" name="Rectangle 4"/>
            <p:cNvSpPr/>
            <p:nvPr/>
          </p:nvSpPr>
          <p:spPr>
            <a:xfrm>
              <a:off x="4820247" y="1800139"/>
              <a:ext cx="2818503" cy="317979"/>
            </a:xfrm>
            <a:custGeom>
              <a:avLst/>
              <a:gdLst>
                <a:gd name="connsiteX0" fmla="*/ 0 w 2742303"/>
                <a:gd name="connsiteY0" fmla="*/ 0 h 317979"/>
                <a:gd name="connsiteX1" fmla="*/ 2742303 w 2742303"/>
                <a:gd name="connsiteY1" fmla="*/ 0 h 317979"/>
                <a:gd name="connsiteX2" fmla="*/ 2742303 w 2742303"/>
                <a:gd name="connsiteY2" fmla="*/ 317979 h 317979"/>
                <a:gd name="connsiteX3" fmla="*/ 0 w 2742303"/>
                <a:gd name="connsiteY3" fmla="*/ 317979 h 317979"/>
                <a:gd name="connsiteX4" fmla="*/ 0 w 2742303"/>
                <a:gd name="connsiteY4" fmla="*/ 0 h 317979"/>
                <a:gd name="connsiteX0" fmla="*/ 2742303 w 2833743"/>
                <a:gd name="connsiteY0" fmla="*/ 317979 h 409419"/>
                <a:gd name="connsiteX1" fmla="*/ 0 w 2833743"/>
                <a:gd name="connsiteY1" fmla="*/ 317979 h 409419"/>
                <a:gd name="connsiteX2" fmla="*/ 0 w 2833743"/>
                <a:gd name="connsiteY2" fmla="*/ 0 h 409419"/>
                <a:gd name="connsiteX3" fmla="*/ 2742303 w 2833743"/>
                <a:gd name="connsiteY3" fmla="*/ 0 h 409419"/>
                <a:gd name="connsiteX4" fmla="*/ 2833743 w 2833743"/>
                <a:gd name="connsiteY4" fmla="*/ 409419 h 409419"/>
                <a:gd name="connsiteX0" fmla="*/ 2742303 w 2742303"/>
                <a:gd name="connsiteY0" fmla="*/ 317979 h 317979"/>
                <a:gd name="connsiteX1" fmla="*/ 0 w 2742303"/>
                <a:gd name="connsiteY1" fmla="*/ 317979 h 317979"/>
                <a:gd name="connsiteX2" fmla="*/ 0 w 2742303"/>
                <a:gd name="connsiteY2" fmla="*/ 0 h 317979"/>
                <a:gd name="connsiteX3" fmla="*/ 2742303 w 2742303"/>
                <a:gd name="connsiteY3" fmla="*/ 0 h 317979"/>
                <a:gd name="connsiteX0" fmla="*/ 2818503 w 2818503"/>
                <a:gd name="connsiteY0" fmla="*/ 317979 h 317979"/>
                <a:gd name="connsiteX1" fmla="*/ 0 w 2818503"/>
                <a:gd name="connsiteY1" fmla="*/ 317979 h 317979"/>
                <a:gd name="connsiteX2" fmla="*/ 0 w 2818503"/>
                <a:gd name="connsiteY2" fmla="*/ 0 h 317979"/>
                <a:gd name="connsiteX3" fmla="*/ 2742303 w 2818503"/>
                <a:gd name="connsiteY3" fmla="*/ 0 h 31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8503" h="317979">
                  <a:moveTo>
                    <a:pt x="2818503" y="317979"/>
                  </a:moveTo>
                  <a:lnTo>
                    <a:pt x="0" y="317979"/>
                  </a:lnTo>
                  <a:lnTo>
                    <a:pt x="0" y="0"/>
                  </a:lnTo>
                  <a:lnTo>
                    <a:pt x="27423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7056575" y="1690730"/>
              <a:ext cx="4924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. . .</a:t>
              </a:r>
              <a:endParaRPr lang="en-US" sz="2000" dirty="0"/>
            </a:p>
          </p:txBody>
        </p:sp>
        <p:cxnSp>
          <p:nvCxnSpPr>
            <p:cNvPr id="134" name="Straight Connector 133"/>
            <p:cNvCxnSpPr/>
            <p:nvPr/>
          </p:nvCxnSpPr>
          <p:spPr>
            <a:xfrm>
              <a:off x="6735106" y="1800139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7056575" y="1800139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Freeform 135"/>
            <p:cNvSpPr/>
            <p:nvPr/>
          </p:nvSpPr>
          <p:spPr>
            <a:xfrm>
              <a:off x="3906536" y="1460273"/>
              <a:ext cx="1086487" cy="340025"/>
            </a:xfrm>
            <a:custGeom>
              <a:avLst/>
              <a:gdLst>
                <a:gd name="connsiteX0" fmla="*/ 319 w 1086487"/>
                <a:gd name="connsiteY0" fmla="*/ 340025 h 340025"/>
                <a:gd name="connsiteX1" fmla="*/ 152719 w 1086487"/>
                <a:gd name="connsiteY1" fmla="*/ 54275 h 340025"/>
                <a:gd name="connsiteX2" fmla="*/ 933769 w 1086487"/>
                <a:gd name="connsiteY2" fmla="*/ 25700 h 340025"/>
                <a:gd name="connsiteX3" fmla="*/ 1086169 w 1086487"/>
                <a:gd name="connsiteY3" fmla="*/ 340025 h 34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6487" h="340025">
                  <a:moveTo>
                    <a:pt x="319" y="340025"/>
                  </a:moveTo>
                  <a:cubicBezTo>
                    <a:pt x="-1269" y="223343"/>
                    <a:pt x="-2856" y="106662"/>
                    <a:pt x="152719" y="54275"/>
                  </a:cubicBezTo>
                  <a:cubicBezTo>
                    <a:pt x="308294" y="1888"/>
                    <a:pt x="778194" y="-21925"/>
                    <a:pt x="933769" y="25700"/>
                  </a:cubicBezTo>
                  <a:cubicBezTo>
                    <a:pt x="1089344" y="73325"/>
                    <a:pt x="1087756" y="206675"/>
                    <a:pt x="1086169" y="340025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5132218" y="1800139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5456740" y="1800139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5781262" y="1800139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6105784" y="1800139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6430306" y="1800139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Freeform 138"/>
            <p:cNvSpPr/>
            <p:nvPr/>
          </p:nvSpPr>
          <p:spPr>
            <a:xfrm rot="16200000">
              <a:off x="7435317" y="1910477"/>
              <a:ext cx="320022" cy="90497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" fmla="*/ 0 w 369096"/>
                <a:gd name="connsiteY0" fmla="*/ 76200 h 111918"/>
                <a:gd name="connsiteX1" fmla="*/ 71438 w 369096"/>
                <a:gd name="connsiteY1" fmla="*/ 0 h 111918"/>
                <a:gd name="connsiteX2" fmla="*/ 107156 w 369096"/>
                <a:gd name="connsiteY2" fmla="*/ 78581 h 111918"/>
                <a:gd name="connsiteX3" fmla="*/ 178594 w 369096"/>
                <a:gd name="connsiteY3" fmla="*/ 4762 h 111918"/>
                <a:gd name="connsiteX4" fmla="*/ 219075 w 369096"/>
                <a:gd name="connsiteY4" fmla="*/ 80962 h 111918"/>
                <a:gd name="connsiteX5" fmla="*/ 309563 w 369096"/>
                <a:gd name="connsiteY5" fmla="*/ 14287 h 111918"/>
                <a:gd name="connsiteX6" fmla="*/ 369094 w 369096"/>
                <a:gd name="connsiteY6" fmla="*/ 111918 h 111918"/>
                <a:gd name="connsiteX0" fmla="*/ 0 w 361953"/>
                <a:gd name="connsiteY0" fmla="*/ 76200 h 107155"/>
                <a:gd name="connsiteX1" fmla="*/ 71438 w 361953"/>
                <a:gd name="connsiteY1" fmla="*/ 0 h 107155"/>
                <a:gd name="connsiteX2" fmla="*/ 107156 w 361953"/>
                <a:gd name="connsiteY2" fmla="*/ 78581 h 107155"/>
                <a:gd name="connsiteX3" fmla="*/ 178594 w 361953"/>
                <a:gd name="connsiteY3" fmla="*/ 4762 h 107155"/>
                <a:gd name="connsiteX4" fmla="*/ 219075 w 361953"/>
                <a:gd name="connsiteY4" fmla="*/ 80962 h 107155"/>
                <a:gd name="connsiteX5" fmla="*/ 309563 w 361953"/>
                <a:gd name="connsiteY5" fmla="*/ 14287 h 107155"/>
                <a:gd name="connsiteX6" fmla="*/ 361950 w 361953"/>
                <a:gd name="connsiteY6" fmla="*/ 107155 h 107155"/>
                <a:gd name="connsiteX0" fmla="*/ 0 w 361950"/>
                <a:gd name="connsiteY0" fmla="*/ 76200 h 107155"/>
                <a:gd name="connsiteX1" fmla="*/ 71438 w 361950"/>
                <a:gd name="connsiteY1" fmla="*/ 0 h 107155"/>
                <a:gd name="connsiteX2" fmla="*/ 107156 w 361950"/>
                <a:gd name="connsiteY2" fmla="*/ 78581 h 107155"/>
                <a:gd name="connsiteX3" fmla="*/ 178594 w 361950"/>
                <a:gd name="connsiteY3" fmla="*/ 4762 h 107155"/>
                <a:gd name="connsiteX4" fmla="*/ 219075 w 361950"/>
                <a:gd name="connsiteY4" fmla="*/ 80962 h 107155"/>
                <a:gd name="connsiteX5" fmla="*/ 309563 w 361950"/>
                <a:gd name="connsiteY5" fmla="*/ 14287 h 107155"/>
                <a:gd name="connsiteX6" fmla="*/ 361950 w 361950"/>
                <a:gd name="connsiteY6" fmla="*/ 107155 h 107155"/>
                <a:gd name="connsiteX0" fmla="*/ 0 w 309563"/>
                <a:gd name="connsiteY0" fmla="*/ 76200 h 80962"/>
                <a:gd name="connsiteX1" fmla="*/ 71438 w 309563"/>
                <a:gd name="connsiteY1" fmla="*/ 0 h 80962"/>
                <a:gd name="connsiteX2" fmla="*/ 107156 w 309563"/>
                <a:gd name="connsiteY2" fmla="*/ 78581 h 80962"/>
                <a:gd name="connsiteX3" fmla="*/ 178594 w 309563"/>
                <a:gd name="connsiteY3" fmla="*/ 4762 h 80962"/>
                <a:gd name="connsiteX4" fmla="*/ 219075 w 309563"/>
                <a:gd name="connsiteY4" fmla="*/ 80962 h 80962"/>
                <a:gd name="connsiteX5" fmla="*/ 309563 w 309563"/>
                <a:gd name="connsiteY5" fmla="*/ 14287 h 80962"/>
                <a:gd name="connsiteX0" fmla="*/ 0 w 316992"/>
                <a:gd name="connsiteY0" fmla="*/ 76200 h 80962"/>
                <a:gd name="connsiteX1" fmla="*/ 71438 w 316992"/>
                <a:gd name="connsiteY1" fmla="*/ 0 h 80962"/>
                <a:gd name="connsiteX2" fmla="*/ 107156 w 316992"/>
                <a:gd name="connsiteY2" fmla="*/ 78581 h 80962"/>
                <a:gd name="connsiteX3" fmla="*/ 178594 w 316992"/>
                <a:gd name="connsiteY3" fmla="*/ 4762 h 80962"/>
                <a:gd name="connsiteX4" fmla="*/ 219075 w 316992"/>
                <a:gd name="connsiteY4" fmla="*/ 80962 h 80962"/>
                <a:gd name="connsiteX5" fmla="*/ 309563 w 316992"/>
                <a:gd name="connsiteY5" fmla="*/ 14287 h 80962"/>
                <a:gd name="connsiteX6" fmla="*/ 311946 w 316992"/>
                <a:gd name="connsiteY6" fmla="*/ 21432 h 80962"/>
                <a:gd name="connsiteX0" fmla="*/ 0 w 364333"/>
                <a:gd name="connsiteY0" fmla="*/ 76200 h 80962"/>
                <a:gd name="connsiteX1" fmla="*/ 71438 w 364333"/>
                <a:gd name="connsiteY1" fmla="*/ 0 h 80962"/>
                <a:gd name="connsiteX2" fmla="*/ 107156 w 364333"/>
                <a:gd name="connsiteY2" fmla="*/ 78581 h 80962"/>
                <a:gd name="connsiteX3" fmla="*/ 178594 w 364333"/>
                <a:gd name="connsiteY3" fmla="*/ 4762 h 80962"/>
                <a:gd name="connsiteX4" fmla="*/ 219075 w 364333"/>
                <a:gd name="connsiteY4" fmla="*/ 80962 h 80962"/>
                <a:gd name="connsiteX5" fmla="*/ 309563 w 364333"/>
                <a:gd name="connsiteY5" fmla="*/ 14287 h 80962"/>
                <a:gd name="connsiteX6" fmla="*/ 364333 w 364333"/>
                <a:gd name="connsiteY6" fmla="*/ 76201 h 80962"/>
                <a:gd name="connsiteX0" fmla="*/ 0 w 364333"/>
                <a:gd name="connsiteY0" fmla="*/ 76200 h 78581"/>
                <a:gd name="connsiteX1" fmla="*/ 71438 w 364333"/>
                <a:gd name="connsiteY1" fmla="*/ 0 h 78581"/>
                <a:gd name="connsiteX2" fmla="*/ 107156 w 364333"/>
                <a:gd name="connsiteY2" fmla="*/ 78581 h 78581"/>
                <a:gd name="connsiteX3" fmla="*/ 178594 w 364333"/>
                <a:gd name="connsiteY3" fmla="*/ 4762 h 78581"/>
                <a:gd name="connsiteX4" fmla="*/ 226219 w 364333"/>
                <a:gd name="connsiteY4" fmla="*/ 76200 h 78581"/>
                <a:gd name="connsiteX5" fmla="*/ 309563 w 364333"/>
                <a:gd name="connsiteY5" fmla="*/ 14287 h 78581"/>
                <a:gd name="connsiteX6" fmla="*/ 364333 w 364333"/>
                <a:gd name="connsiteY6" fmla="*/ 76201 h 7858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26219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11944 w 364333"/>
                <a:gd name="connsiteY5" fmla="*/ 7143 h 76201"/>
                <a:gd name="connsiteX6" fmla="*/ 364333 w 364333"/>
                <a:gd name="connsiteY6" fmla="*/ 76201 h 76201"/>
                <a:gd name="connsiteX0" fmla="*/ 0 w 311944"/>
                <a:gd name="connsiteY0" fmla="*/ 76200 h 76200"/>
                <a:gd name="connsiteX1" fmla="*/ 71438 w 311944"/>
                <a:gd name="connsiteY1" fmla="*/ 0 h 76200"/>
                <a:gd name="connsiteX2" fmla="*/ 121444 w 311944"/>
                <a:gd name="connsiteY2" fmla="*/ 76199 h 76200"/>
                <a:gd name="connsiteX3" fmla="*/ 178594 w 311944"/>
                <a:gd name="connsiteY3" fmla="*/ 4762 h 76200"/>
                <a:gd name="connsiteX4" fmla="*/ 242888 w 311944"/>
                <a:gd name="connsiteY4" fmla="*/ 76200 h 76200"/>
                <a:gd name="connsiteX5" fmla="*/ 311944 w 311944"/>
                <a:gd name="connsiteY5" fmla="*/ 7143 h 76200"/>
                <a:gd name="connsiteX0" fmla="*/ 0 w 321469"/>
                <a:gd name="connsiteY0" fmla="*/ 78582 h 78582"/>
                <a:gd name="connsiteX1" fmla="*/ 71438 w 321469"/>
                <a:gd name="connsiteY1" fmla="*/ 2382 h 78582"/>
                <a:gd name="connsiteX2" fmla="*/ 121444 w 321469"/>
                <a:gd name="connsiteY2" fmla="*/ 78581 h 78582"/>
                <a:gd name="connsiteX3" fmla="*/ 178594 w 321469"/>
                <a:gd name="connsiteY3" fmla="*/ 7144 h 78582"/>
                <a:gd name="connsiteX4" fmla="*/ 242888 w 321469"/>
                <a:gd name="connsiteY4" fmla="*/ 78582 h 78582"/>
                <a:gd name="connsiteX5" fmla="*/ 321469 w 321469"/>
                <a:gd name="connsiteY5" fmla="*/ 0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469" h="78582">
                  <a:moveTo>
                    <a:pt x="0" y="78582"/>
                  </a:moveTo>
                  <a:lnTo>
                    <a:pt x="71438" y="2382"/>
                  </a:lnTo>
                  <a:lnTo>
                    <a:pt x="121444" y="78581"/>
                  </a:lnTo>
                  <a:lnTo>
                    <a:pt x="178594" y="7144"/>
                  </a:lnTo>
                  <a:lnTo>
                    <a:pt x="242888" y="78582"/>
                  </a:lnTo>
                  <a:lnTo>
                    <a:pt x="3214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6445204" y="1692447"/>
              <a:ext cx="29367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aseline="30000" dirty="0"/>
                <a:t>˽</a:t>
              </a:r>
              <a:endParaRPr lang="en-US" sz="2400" dirty="0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6749856" y="1692447"/>
              <a:ext cx="29367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aseline="30000" dirty="0"/>
                <a:t>˽</a:t>
              </a:r>
              <a:endParaRPr lang="en-US" sz="2400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6128660" y="1692447"/>
              <a:ext cx="29367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aseline="30000" dirty="0"/>
                <a:t>˽</a:t>
              </a:r>
              <a:endParaRPr lang="en-US" sz="2400" dirty="0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5793125" y="1692447"/>
              <a:ext cx="29367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aseline="30000" dirty="0"/>
                <a:t>˽</a:t>
              </a:r>
              <a:endParaRPr lang="en-US" sz="2400" dirty="0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5476581" y="1692447"/>
              <a:ext cx="29367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aseline="30000" dirty="0"/>
                <a:t>˽</a:t>
              </a:r>
              <a:endParaRPr lang="en-US" sz="2400" dirty="0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5138032" y="1692447"/>
              <a:ext cx="29367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aseline="30000" dirty="0"/>
                <a:t>˽</a:t>
              </a:r>
              <a:endParaRPr lang="en-US" sz="2400" dirty="0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4821488" y="1692447"/>
              <a:ext cx="29367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aseline="30000" dirty="0"/>
                <a:t>˽</a:t>
              </a:r>
              <a:endParaRPr lang="en-US" sz="24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73892" y="827246"/>
            <a:ext cx="1446163" cy="1168164"/>
            <a:chOff x="373892" y="827246"/>
            <a:chExt cx="1446163" cy="116816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892" y="827246"/>
              <a:ext cx="848073" cy="848073"/>
            </a:xfrm>
            <a:prstGeom prst="rect">
              <a:avLst/>
            </a:prstGeom>
          </p:spPr>
        </p:pic>
        <p:cxnSp>
          <p:nvCxnSpPr>
            <p:cNvPr id="12" name="Straight Arrow Connector 11"/>
            <p:cNvCxnSpPr>
              <a:endCxn id="4" idx="3"/>
            </p:cNvCxnSpPr>
            <p:nvPr/>
          </p:nvCxnSpPr>
          <p:spPr>
            <a:xfrm flipH="1">
              <a:off x="1221965" y="1251282"/>
              <a:ext cx="598090" cy="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Rectangle 154"/>
            <p:cNvSpPr/>
            <p:nvPr/>
          </p:nvSpPr>
          <p:spPr>
            <a:xfrm>
              <a:off x="373892" y="1626078"/>
              <a:ext cx="8292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printer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Rectangle 155"/>
              <p:cNvSpPr/>
              <p:nvPr/>
            </p:nvSpPr>
            <p:spPr>
              <a:xfrm>
                <a:off x="5415279" y="3926019"/>
                <a:ext cx="6764592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 smtClean="0"/>
                  <a:t>Proof:</a:t>
                </a:r>
                <a:r>
                  <a:rPr lang="en-US" sz="2000" dirty="0" smtClean="0"/>
                  <a:t> 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 smtClean="0"/>
                  <a:t>)  Convert TM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 smtClean="0"/>
                  <a:t> to equivalent enumerator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 smtClean="0"/>
                  <a:t>  Simulate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 smtClean="0"/>
                  <a:t> on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0,1,00,01,10,…}</m:t>
                    </m:r>
                  </m:oMath>
                </a14:m>
                <a:endParaRPr lang="en-US" sz="2000" dirty="0" smtClean="0"/>
              </a:p>
              <a:p>
                <a:r>
                  <a:rPr lang="en-US" sz="2000" dirty="0" smtClean="0"/>
                  <a:t>        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 smtClean="0"/>
                  <a:t> accepts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then print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.</a:t>
                </a:r>
              </a:p>
              <a:p>
                <a:r>
                  <a:rPr lang="en-US" sz="2000" dirty="0" smtClean="0"/>
                  <a:t>         Continue with next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.</a:t>
                </a:r>
              </a:p>
              <a:p>
                <a:r>
                  <a:rPr lang="en-US" sz="2000" dirty="0" smtClean="0"/>
                  <a:t>        </a:t>
                </a:r>
                <a:r>
                  <a:rPr lang="en-US" sz="2000" i="1" dirty="0" smtClean="0"/>
                  <a:t>Problem:  </a:t>
                </a:r>
                <a:r>
                  <a:rPr lang="en-US" sz="2000" dirty="0" smtClean="0"/>
                  <a:t>What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 smtClean="0"/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loops?</a:t>
                </a:r>
              </a:p>
              <a:p>
                <a:r>
                  <a:rPr lang="en-US" sz="2000" dirty="0"/>
                  <a:t> </a:t>
                </a:r>
                <a:r>
                  <a:rPr lang="en-US" sz="2000" dirty="0" smtClean="0"/>
                  <a:t>       </a:t>
                </a:r>
                <a:r>
                  <a:rPr lang="en-US" sz="2000" i="1" dirty="0" smtClean="0"/>
                  <a:t>Fix:  </a:t>
                </a:r>
                <a:r>
                  <a:rPr lang="en-US" sz="2000" dirty="0" smtClean="0"/>
                  <a:t>Simulate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 smtClean="0"/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, …,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 smtClean="0"/>
                  <a:t> steps,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=1,2,…</m:t>
                    </m:r>
                  </m:oMath>
                </a14:m>
                <a:endParaRPr lang="en-US" sz="2000" dirty="0" smtClean="0"/>
              </a:p>
              <a:p>
                <a:r>
                  <a:rPr lang="en-US" sz="2000" dirty="0"/>
                  <a:t> </a:t>
                </a:r>
                <a:r>
                  <a:rPr lang="en-US" sz="2000" dirty="0" smtClean="0"/>
                  <a:t>               Print those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which are accepted.</a:t>
                </a:r>
              </a:p>
            </p:txBody>
          </p:sp>
        </mc:Choice>
        <mc:Fallback xmlns="">
          <p:sp>
            <p:nvSpPr>
              <p:cNvPr id="156" name="Rectangle 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279" y="3926019"/>
                <a:ext cx="6764592" cy="2246769"/>
              </a:xfrm>
              <a:prstGeom prst="rect">
                <a:avLst/>
              </a:prstGeom>
              <a:blipFill>
                <a:blip r:embed="rId6"/>
                <a:stretch>
                  <a:fillRect l="-901" t="-1355" b="-3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Rectangle 157"/>
          <p:cNvSpPr/>
          <p:nvPr/>
        </p:nvSpPr>
        <p:spPr>
          <a:xfrm>
            <a:off x="10922856" y="6448554"/>
            <a:ext cx="1205779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FFC000"/>
                </a:solidFill>
              </a:rPr>
              <a:t>Check-in 6.1</a:t>
            </a:r>
            <a:endParaRPr lang="en-US" sz="1600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158422" y="4049129"/>
                <a:ext cx="5097430" cy="169277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C000"/>
                    </a:solidFill>
                  </a:rPr>
                  <a:t>Check-in 6.1</a:t>
                </a:r>
                <a:endParaRPr lang="en-US" sz="2400" dirty="0">
                  <a:solidFill>
                    <a:srgbClr val="FFC000"/>
                  </a:solidFill>
                </a:endParaRPr>
              </a:p>
              <a:p>
                <a:r>
                  <a:rPr lang="en-US" sz="2000" dirty="0" smtClean="0"/>
                  <a:t>When converting </a:t>
                </a:r>
                <a:r>
                  <a:rPr lang="en-US" sz="2000" dirty="0"/>
                  <a:t>TM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to </a:t>
                </a:r>
                <a:r>
                  <a:rPr lang="en-US" sz="2000" dirty="0" smtClean="0"/>
                  <a:t>enumerator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 smtClean="0"/>
                  <a:t>, </a:t>
                </a:r>
                <a:br>
                  <a:rPr lang="en-US" sz="2000" dirty="0" smtClean="0"/>
                </a:br>
                <a:r>
                  <a:rPr lang="en-US" sz="2000" dirty="0" smtClean="0"/>
                  <a:t>does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 smtClean="0"/>
                  <a:t> always print the strings in </a:t>
                </a:r>
                <a:r>
                  <a:rPr lang="en-US" sz="2000" b="1" i="1" dirty="0" smtClean="0"/>
                  <a:t>string order</a:t>
                </a:r>
                <a:r>
                  <a:rPr lang="en-US" sz="2000" dirty="0" smtClean="0"/>
                  <a:t>?</a:t>
                </a:r>
              </a:p>
              <a:p>
                <a:pPr marL="457200" indent="-457200">
                  <a:buAutoNum type="alphaLcParenR"/>
                </a:pPr>
                <a:r>
                  <a:rPr lang="en-US" sz="2000" dirty="0" smtClean="0"/>
                  <a:t>Yes.</a:t>
                </a:r>
              </a:p>
              <a:p>
                <a:pPr marL="457200" indent="-457200">
                  <a:buAutoNum type="alphaLcParenR"/>
                </a:pPr>
                <a:r>
                  <a:rPr lang="en-US" sz="2000" dirty="0" smtClean="0"/>
                  <a:t>No. </a:t>
                </a:r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22" y="4049129"/>
                <a:ext cx="5097430" cy="1692771"/>
              </a:xfrm>
              <a:prstGeom prst="rect">
                <a:avLst/>
              </a:prstGeom>
              <a:blipFill>
                <a:blip r:embed="rId7"/>
                <a:stretch>
                  <a:fillRect l="-1544" t="-1761" b="-4577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43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217" grpId="0" build="p"/>
      <p:bldP spid="137" grpId="0"/>
      <p:bldP spid="156" grpId="0" build="p"/>
      <p:bldP spid="158" grpId="0" animBg="1"/>
      <p:bldP spid="16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229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83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943090"/>
              </p:ext>
            </p:extLst>
          </p:nvPr>
        </p:nvGraphicFramePr>
        <p:xfrm>
          <a:off x="-167922" y="-88900"/>
          <a:ext cx="12553244" cy="706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Acrobat Document" r:id="rId3" imgW="6857924" imgH="3857267" progId="AcroExch.Document.DC">
                  <p:embed/>
                </p:oleObj>
              </mc:Choice>
              <mc:Fallback>
                <p:oleObj name="Acrobat Document" r:id="rId3" imgW="6857924" imgH="3857267" progId="AcroExch.Document.DC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67922" y="-88900"/>
                        <a:ext cx="12553244" cy="706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59704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9167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Church-Turing Thesis  ~1936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2226296" y="2747602"/>
            <a:ext cx="914400" cy="91440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7251373" y="790336"/>
            <a:ext cx="1943559" cy="3224873"/>
            <a:chOff x="7251373" y="790336"/>
            <a:chExt cx="1943559" cy="3224873"/>
          </a:xfrm>
        </p:grpSpPr>
        <p:pic>
          <p:nvPicPr>
            <p:cNvPr id="1028" name="Picture 4" descr="Alan Turi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1373" y="790336"/>
              <a:ext cx="1943559" cy="2562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7691937" y="3368878"/>
              <a:ext cx="123957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Alan Turing</a:t>
              </a:r>
            </a:p>
            <a:p>
              <a:pPr algn="ctr"/>
              <a:r>
                <a:rPr lang="en-US" dirty="0" smtClean="0"/>
                <a:t>1912–1954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14009" y="826850"/>
            <a:ext cx="1779762" cy="3172753"/>
            <a:chOff x="214009" y="826850"/>
            <a:chExt cx="1779762" cy="3172753"/>
          </a:xfrm>
        </p:grpSpPr>
        <p:pic>
          <p:nvPicPr>
            <p:cNvPr id="1026" name="Picture 2" descr="Alonzo Church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7" t="1416"/>
            <a:stretch/>
          </p:blipFill>
          <p:spPr bwMode="auto">
            <a:xfrm>
              <a:off x="214009" y="826850"/>
              <a:ext cx="1779762" cy="25420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240316" y="3353272"/>
              <a:ext cx="15387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Alonzo </a:t>
              </a:r>
              <a:r>
                <a:rPr lang="en-US" dirty="0" smtClean="0"/>
                <a:t>Church</a:t>
              </a:r>
            </a:p>
            <a:p>
              <a:pPr algn="ctr"/>
              <a:r>
                <a:rPr lang="en-US" dirty="0" smtClean="0"/>
                <a:t>1903</a:t>
              </a:r>
              <a:r>
                <a:rPr lang="en-US" dirty="0"/>
                <a:t>–</a:t>
              </a:r>
              <a:r>
                <a:rPr lang="en-US" dirty="0" smtClean="0"/>
                <a:t>1995 </a:t>
              </a:r>
              <a:endParaRPr lang="en-US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4338680" y="1368842"/>
            <a:ext cx="56778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smtClean="0"/>
              <a:t>=</a:t>
            </a:r>
            <a:endParaRPr lang="en-US" sz="6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2363445" y="1428380"/>
            <a:ext cx="1767477" cy="946543"/>
            <a:chOff x="2363445" y="1428380"/>
            <a:chExt cx="1767477" cy="946543"/>
          </a:xfrm>
        </p:grpSpPr>
        <p:sp>
          <p:nvSpPr>
            <p:cNvPr id="8" name="Rectangle 7"/>
            <p:cNvSpPr/>
            <p:nvPr/>
          </p:nvSpPr>
          <p:spPr>
            <a:xfrm>
              <a:off x="2533809" y="1702333"/>
              <a:ext cx="1424877" cy="461665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 smtClean="0"/>
                <a:t>Algorithm</a:t>
              </a:r>
              <a:endParaRPr lang="en-US" sz="4800" dirty="0" smtClean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363445" y="1428380"/>
              <a:ext cx="1767477" cy="9465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036526" y="1428380"/>
            <a:ext cx="1767477" cy="946543"/>
            <a:chOff x="5036526" y="1428380"/>
            <a:chExt cx="1767477" cy="946543"/>
          </a:xfrm>
        </p:grpSpPr>
        <p:sp>
          <p:nvSpPr>
            <p:cNvPr id="39" name="Rectangle 38"/>
            <p:cNvSpPr/>
            <p:nvPr/>
          </p:nvSpPr>
          <p:spPr>
            <a:xfrm>
              <a:off x="5296629" y="1495433"/>
              <a:ext cx="1255472" cy="83099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 smtClean="0"/>
                <a:t>Turing</a:t>
              </a:r>
            </a:p>
            <a:p>
              <a:pPr algn="ctr"/>
              <a:r>
                <a:rPr lang="en-US" sz="2400" dirty="0" smtClean="0"/>
                <a:t>machine</a:t>
              </a:r>
              <a:endParaRPr lang="en-US" sz="24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036526" y="1428380"/>
              <a:ext cx="1767477" cy="9465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2747469" y="2426773"/>
            <a:ext cx="1048620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Intuitive</a:t>
            </a:r>
            <a:endParaRPr lang="en-US" sz="4400" dirty="0" smtClean="0"/>
          </a:p>
        </p:txBody>
      </p:sp>
      <p:sp>
        <p:nvSpPr>
          <p:cNvPr id="45" name="Rectangle 44"/>
          <p:cNvSpPr/>
          <p:nvPr/>
        </p:nvSpPr>
        <p:spPr>
          <a:xfrm>
            <a:off x="5390653" y="2426773"/>
            <a:ext cx="912108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Formal</a:t>
            </a:r>
            <a:endParaRPr lang="en-US" sz="4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2471198" y="3154170"/>
                <a:ext cx="4298605" cy="1631216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 smtClean="0"/>
                  <a:t>Instead of Turing machines, </a:t>
                </a:r>
                <a:br>
                  <a:rPr lang="en-US" sz="2000" dirty="0" smtClean="0"/>
                </a:br>
                <a:r>
                  <a:rPr lang="en-US" sz="2000" dirty="0" smtClean="0"/>
                  <a:t>can use any other “reasonable” model</a:t>
                </a:r>
                <a:br>
                  <a:rPr lang="en-US" sz="2000" dirty="0" smtClean="0"/>
                </a:br>
                <a:r>
                  <a:rPr lang="en-US" sz="2000" dirty="0" smtClean="0"/>
                  <a:t>of </a:t>
                </a:r>
                <a:r>
                  <a:rPr lang="en-US" sz="2000" dirty="0"/>
                  <a:t>unrestricted </a:t>
                </a:r>
                <a:r>
                  <a:rPr lang="en-US" sz="2000" dirty="0" smtClean="0"/>
                  <a:t>computation: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dirty="0" smtClean="0"/>
                  <a:t>-calculus, random access machine, your favorite programming language, …</a:t>
                </a:r>
                <a:endParaRPr lang="en-US" sz="20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1198" y="3154170"/>
                <a:ext cx="4298605" cy="1631216"/>
              </a:xfrm>
              <a:prstGeom prst="rect">
                <a:avLst/>
              </a:prstGeom>
              <a:blipFill>
                <a:blip r:embed="rId5"/>
                <a:stretch>
                  <a:fillRect l="-708" t="-1866" r="-708" b="-55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2537578" y="5112673"/>
            <a:ext cx="4752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800" dirty="0" smtClean="0"/>
              <a:t>Big impact on mathematics.</a:t>
            </a:r>
            <a:endParaRPr lang="en-US" sz="2800" b="0" dirty="0" smtClean="0"/>
          </a:p>
        </p:txBody>
      </p:sp>
      <p:sp>
        <p:nvSpPr>
          <p:cNvPr id="53" name="Rectangle 52"/>
          <p:cNvSpPr/>
          <p:nvPr/>
        </p:nvSpPr>
        <p:spPr>
          <a:xfrm>
            <a:off x="10821256" y="6194554"/>
            <a:ext cx="1205779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FFC000"/>
                </a:solidFill>
              </a:rPr>
              <a:t>Check-in 6.2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015010" y="3692043"/>
            <a:ext cx="5241793" cy="2616101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C000"/>
                </a:solidFill>
              </a:rPr>
              <a:t>Check-in 6.2</a:t>
            </a:r>
            <a:endParaRPr lang="en-US" sz="2400" dirty="0">
              <a:solidFill>
                <a:srgbClr val="FFC000"/>
              </a:solidFill>
            </a:endParaRPr>
          </a:p>
          <a:p>
            <a:r>
              <a:rPr lang="en-US" sz="2000" dirty="0" smtClean="0"/>
              <a:t>Which is the following is true about Alan Turing? Check all that apply.</a:t>
            </a:r>
          </a:p>
          <a:p>
            <a:pPr marL="457200" indent="-457200">
              <a:buAutoNum type="alphaLcParenR"/>
            </a:pPr>
            <a:r>
              <a:rPr lang="en-US" sz="2000" dirty="0" smtClean="0"/>
              <a:t>Broke codes for England during WW2.</a:t>
            </a:r>
          </a:p>
          <a:p>
            <a:pPr marL="457200" indent="-457200">
              <a:buAutoNum type="alphaLcParenR"/>
            </a:pPr>
            <a:r>
              <a:rPr lang="en-US" sz="2000" dirty="0" smtClean="0"/>
              <a:t>Worked in AI.</a:t>
            </a:r>
          </a:p>
          <a:p>
            <a:pPr marL="457200" indent="-457200">
              <a:buAutoNum type="alphaLcParenR"/>
            </a:pPr>
            <a:r>
              <a:rPr lang="en-US" sz="2000" dirty="0" smtClean="0"/>
              <a:t>Worked in Biology.</a:t>
            </a:r>
          </a:p>
          <a:p>
            <a:pPr marL="457200" indent="-457200">
              <a:buAutoNum type="alphaLcParenR"/>
            </a:pPr>
            <a:r>
              <a:rPr lang="en-US" sz="2000" dirty="0" smtClean="0"/>
              <a:t>Was imprisoned for being gay.</a:t>
            </a:r>
          </a:p>
          <a:p>
            <a:pPr marL="457200" indent="-457200">
              <a:buAutoNum type="alphaLcParenR"/>
            </a:pPr>
            <a:r>
              <a:rPr lang="en-US" sz="2000" dirty="0" smtClean="0"/>
              <a:t>Appears on a British banknote.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9167446" y="3368877"/>
            <a:ext cx="3024554" cy="2625523"/>
            <a:chOff x="9167446" y="3368877"/>
            <a:chExt cx="3024554" cy="2625523"/>
          </a:xfrm>
        </p:grpSpPr>
        <p:pic>
          <p:nvPicPr>
            <p:cNvPr id="1030" name="Picture 6" descr="£50 banknote concept image featuring Alan Turi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86" t="19844" r="15242" b="16542"/>
            <a:stretch/>
          </p:blipFill>
          <p:spPr bwMode="auto">
            <a:xfrm>
              <a:off x="9167446" y="3787560"/>
              <a:ext cx="3024554" cy="2206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ectangle 20"/>
            <p:cNvSpPr/>
            <p:nvPr/>
          </p:nvSpPr>
          <p:spPr>
            <a:xfrm>
              <a:off x="9687889" y="3368877"/>
              <a:ext cx="227498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Will appear in 2021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7141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4" grpId="0"/>
      <p:bldP spid="45" grpId="0"/>
      <p:bldP spid="46" grpId="0"/>
      <p:bldP spid="46" grpId="1"/>
      <p:bldP spid="48" grpId="0" build="allAtOnce"/>
      <p:bldP spid="53" grpId="0" animBg="1"/>
      <p:bldP spid="5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2700" y="0"/>
            <a:ext cx="8459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Hilbert’s 10</a:t>
            </a:r>
            <a:r>
              <a:rPr lang="en-US" sz="4000" baseline="30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</a:t>
            </a:r>
            <a:r>
              <a:rPr lang="en-US" sz="4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Problem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79400" y="1075877"/>
                <a:ext cx="8358762" cy="49090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In 1900 David Hilbert posed 23 problems</a:t>
                </a:r>
                <a:endParaRPr lang="en-US" sz="2400" dirty="0"/>
              </a:p>
              <a:p>
                <a:r>
                  <a:rPr lang="en-US" sz="2000" dirty="0" smtClean="0"/>
                  <a:t>#1)    Problem of the continuum  ( Does set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 smtClean="0"/>
                  <a:t> exist 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&lt;|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dirty="0" smtClean="0"/>
                  <a:t> ? ).</a:t>
                </a:r>
              </a:p>
              <a:p>
                <a:r>
                  <a:rPr lang="en-US" sz="2000" dirty="0" smtClean="0"/>
                  <a:t>#2)    Prove that the axioms of mathematics are consistent.</a:t>
                </a:r>
                <a:endParaRPr lang="en-US" sz="2000" dirty="0"/>
              </a:p>
              <a:p>
                <a:r>
                  <a:rPr lang="en-US" sz="2000" dirty="0" smtClean="0"/>
                  <a:t>#10)  Give an </a:t>
                </a:r>
                <a:r>
                  <a:rPr lang="en-US" sz="2000" dirty="0"/>
                  <a:t>a</a:t>
                </a:r>
                <a:r>
                  <a:rPr lang="en-US" sz="2000" dirty="0" smtClean="0"/>
                  <a:t>lgorithm for solving </a:t>
                </a:r>
                <a:r>
                  <a:rPr lang="en-US" sz="2000" i="1" dirty="0" smtClean="0"/>
                  <a:t>Diophantine equations. </a:t>
                </a:r>
              </a:p>
              <a:p>
                <a:endParaRPr lang="en-US" sz="2000" dirty="0"/>
              </a:p>
              <a:p>
                <a:r>
                  <a:rPr lang="en-US" sz="2400" b="1" dirty="0" smtClean="0"/>
                  <a:t>Diophantine equations:</a:t>
                </a:r>
              </a:p>
              <a:p>
                <a:r>
                  <a:rPr lang="en-US" sz="2000" dirty="0"/>
                  <a:t>E</a:t>
                </a:r>
                <a:r>
                  <a:rPr lang="en-US" sz="2000" dirty="0" smtClean="0"/>
                  <a:t>quations of polynomials where </a:t>
                </a:r>
                <a:r>
                  <a:rPr lang="en-US" sz="2000" u="sng" dirty="0" smtClean="0"/>
                  <a:t>solutions must be integers</a:t>
                </a:r>
                <a:r>
                  <a:rPr lang="en-US" sz="2000" dirty="0" smtClean="0"/>
                  <a:t>.</a:t>
                </a:r>
              </a:p>
              <a:p>
                <a:r>
                  <a:rPr lang="en-US" sz="2000" dirty="0" smtClean="0"/>
                  <a:t>Example: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sz="2000" dirty="0" smtClean="0"/>
                  <a:t>     solution: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=1,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=2,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=−2  </m:t>
                    </m:r>
                  </m:oMath>
                </a14:m>
                <a:r>
                  <a:rPr lang="en-US" sz="2000" dirty="0" smtClean="0"/>
                  <a:t>  </a:t>
                </a:r>
                <a:endParaRPr lang="en-US" sz="2000" dirty="0"/>
              </a:p>
              <a:p>
                <a:endPara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b="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polynomial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 has a </a:t>
                </a:r>
                <a:r>
                  <a:rPr lang="en-US" sz="2000" u="sng" dirty="0" smtClean="0"/>
                  <a:t>solution </a:t>
                </a:r>
                <a:r>
                  <a:rPr lang="en-US" sz="2000" u="sng" dirty="0"/>
                  <a:t>in </a:t>
                </a:r>
                <a:r>
                  <a:rPr lang="en-US" sz="2000" u="sng" dirty="0" smtClean="0"/>
                  <a:t>integers</a:t>
                </a:r>
                <a:r>
                  <a:rPr lang="en-US" sz="2000" dirty="0" smtClean="0"/>
                  <a:t>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 smtClean="0"/>
                  <a:t>Hilbert’s 10</a:t>
                </a:r>
                <a:r>
                  <a:rPr lang="en-US" sz="2000" baseline="30000" dirty="0" smtClean="0"/>
                  <a:t>th</a:t>
                </a:r>
                <a:r>
                  <a:rPr lang="en-US" sz="2000" dirty="0" smtClean="0"/>
                  <a:t> problem:   Give an algorithm to decide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 smtClean="0"/>
                  <a:t>.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 err="1" smtClean="0"/>
                  <a:t>Matiyasevich</a:t>
                </a:r>
                <a:r>
                  <a:rPr lang="en-US" sz="2000" dirty="0" smtClean="0"/>
                  <a:t> proved in 1970: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 smtClean="0"/>
                  <a:t> is not decidable.  </a:t>
                </a:r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 smtClean="0"/>
                  <a:t>Note: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 smtClean="0"/>
                  <a:t> is T-recognizable.  </a:t>
                </a: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00" y="1075877"/>
                <a:ext cx="8358762" cy="4909036"/>
              </a:xfrm>
              <a:prstGeom prst="rect">
                <a:avLst/>
              </a:prstGeom>
              <a:blipFill>
                <a:blip r:embed="rId3"/>
                <a:stretch>
                  <a:fillRect l="-1167" t="-993" b="-12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8902118" y="2894860"/>
            <a:ext cx="2238625" cy="3663985"/>
            <a:chOff x="9042400" y="2320928"/>
            <a:chExt cx="2238625" cy="3663985"/>
          </a:xfrm>
        </p:grpSpPr>
        <p:pic>
          <p:nvPicPr>
            <p:cNvPr id="2052" name="Picture 4" descr="http://www.quotationof.com/images/david-hilberts-quotes-3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2400" y="2320928"/>
              <a:ext cx="2238625" cy="3014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9456551" y="5338582"/>
              <a:ext cx="141032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David </a:t>
              </a:r>
              <a:r>
                <a:rPr lang="en-US" dirty="0" smtClean="0"/>
                <a:t>Hilbert</a:t>
              </a:r>
            </a:p>
            <a:p>
              <a:pPr algn="ctr"/>
              <a:r>
                <a:rPr lang="en-US" dirty="0" smtClean="0"/>
                <a:t>1862—1943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8798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</a:spDef>
    <a:lnDef>
      <a:spPr>
        <a:ln w="952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27711</TotalTime>
  <Words>1696</Words>
  <Application>Microsoft Office PowerPoint</Application>
  <PresentationFormat>Widescreen</PresentationFormat>
  <Paragraphs>269</Paragraphs>
  <Slides>13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Cambria Math</vt:lpstr>
      <vt:lpstr>Courier New</vt:lpstr>
      <vt:lpstr>Calibri Light</vt:lpstr>
      <vt:lpstr>Arial</vt:lpstr>
      <vt:lpstr>Calibri</vt:lpstr>
      <vt:lpstr>Office Theme</vt:lpstr>
      <vt:lpstr>Acrobat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Massachusetts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Sipser</dc:creator>
  <cp:lastModifiedBy>Michael Sipser</cp:lastModifiedBy>
  <cp:revision>489</cp:revision>
  <dcterms:created xsi:type="dcterms:W3CDTF">2020-08-09T18:24:17Z</dcterms:created>
  <dcterms:modified xsi:type="dcterms:W3CDTF">2021-01-10T23:24:11Z</dcterms:modified>
</cp:coreProperties>
</file>