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Lst>
  <p:sldIdLst>
    <p:sldId id="256" r:id="rId2"/>
    <p:sldId id="287" r:id="rId3"/>
    <p:sldId id="288" r:id="rId4"/>
    <p:sldId id="289" r:id="rId5"/>
    <p:sldId id="290"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5923F103-BC34-4FE4-A40E-EDDEECFDA5D0}" type="datetimeFigureOut">
              <a:rPr lang="en-US" smtClean="0"/>
              <a:pPr/>
              <a:t>2/12/2023</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781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0510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91619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07895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58576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88148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84564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19730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616248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2/12/2023</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21811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2/12/2023</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683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04920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35207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974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84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46933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61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BE451C3-0FF4-47C4-B829-773ADF60F88C}" type="datetimeFigureOut">
              <a:rPr lang="en-US" smtClean="0"/>
              <a:t>2/12/2023</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284100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FCCB-5256-46AF-8996-B6691B83B280}"/>
              </a:ext>
            </a:extLst>
          </p:cNvPr>
          <p:cNvSpPr>
            <a:spLocks noGrp="1"/>
          </p:cNvSpPr>
          <p:nvPr>
            <p:ph type="ctrTitle"/>
          </p:nvPr>
        </p:nvSpPr>
        <p:spPr>
          <a:xfrm>
            <a:off x="1683171" y="1381479"/>
            <a:ext cx="8825658" cy="2677648"/>
          </a:xfrm>
        </p:spPr>
        <p:txBody>
          <a:bodyPr/>
          <a:lstStyle/>
          <a:p>
            <a:pPr algn="ctr"/>
            <a:r>
              <a:rPr lang="en-IN" sz="4800" b="1" i="1" dirty="0">
                <a:latin typeface="Lato" panose="020F0502020204030203" pitchFamily="34" charset="0"/>
                <a:ea typeface="Lato" panose="020F0502020204030203" pitchFamily="34" charset="0"/>
                <a:cs typeface="Lato" panose="020F0502020204030203" pitchFamily="34" charset="0"/>
              </a:rPr>
              <a:t>MRA MILESTONE</a:t>
            </a:r>
            <a:br>
              <a:rPr lang="en-IN" sz="4800" b="1" i="1" dirty="0">
                <a:latin typeface="Lato" panose="020F0502020204030203" pitchFamily="34" charset="0"/>
                <a:ea typeface="Lato" panose="020F0502020204030203" pitchFamily="34" charset="0"/>
                <a:cs typeface="Lato" panose="020F0502020204030203" pitchFamily="34" charset="0"/>
              </a:rPr>
            </a:br>
            <a:r>
              <a:rPr lang="en-IN" sz="4800" b="1" i="1" dirty="0">
                <a:latin typeface="Lato" panose="020F0502020204030203" pitchFamily="34" charset="0"/>
                <a:ea typeface="Lato" panose="020F0502020204030203" pitchFamily="34" charset="0"/>
                <a:cs typeface="Lato" panose="020F0502020204030203" pitchFamily="34" charset="0"/>
              </a:rPr>
              <a:t>PROJECT 2</a:t>
            </a:r>
          </a:p>
        </p:txBody>
      </p:sp>
      <p:sp>
        <p:nvSpPr>
          <p:cNvPr id="3" name="Subtitle 2">
            <a:extLst>
              <a:ext uri="{FF2B5EF4-FFF2-40B4-BE49-F238E27FC236}">
                <a16:creationId xmlns:a16="http://schemas.microsoft.com/office/drawing/2014/main" id="{9CFAE11F-2E1D-455E-8BA2-F41004DD5BB7}"/>
              </a:ext>
            </a:extLst>
          </p:cNvPr>
          <p:cNvSpPr>
            <a:spLocks noGrp="1"/>
          </p:cNvSpPr>
          <p:nvPr>
            <p:ph type="subTitle" idx="1"/>
          </p:nvPr>
        </p:nvSpPr>
        <p:spPr>
          <a:xfrm>
            <a:off x="1945466" y="4615101"/>
            <a:ext cx="8825658" cy="861420"/>
          </a:xfrm>
        </p:spPr>
        <p:txBody>
          <a:bodyPr/>
          <a:lstStyle/>
          <a:p>
            <a:r>
              <a:rPr lang="en-IN" b="1" i="1" dirty="0">
                <a:solidFill>
                  <a:schemeClr val="bg1">
                    <a:lumMod val="75000"/>
                  </a:schemeClr>
                </a:solidFill>
                <a:latin typeface="Lato" panose="020F0502020204030203" pitchFamily="34" charset="0"/>
                <a:ea typeface="Lato" panose="020F0502020204030203" pitchFamily="34" charset="0"/>
                <a:cs typeface="Lato" panose="020F0502020204030203" pitchFamily="34" charset="0"/>
              </a:rPr>
              <a:t>												</a:t>
            </a:r>
            <a:r>
              <a:rPr lang="en-IN" b="1" i="1"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BY: ANIKET HIRGUDE</a:t>
            </a:r>
          </a:p>
        </p:txBody>
      </p:sp>
    </p:spTree>
    <p:extLst>
      <p:ext uri="{BB962C8B-B14F-4D97-AF65-F5344CB8AC3E}">
        <p14:creationId xmlns:p14="http://schemas.microsoft.com/office/powerpoint/2010/main" val="358676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8C93-7248-4438-A8F4-2259263981DD}"/>
              </a:ext>
            </a:extLst>
          </p:cNvPr>
          <p:cNvSpPr>
            <a:spLocks noGrp="1"/>
          </p:cNvSpPr>
          <p:nvPr>
            <p:ph type="title"/>
          </p:nvPr>
        </p:nvSpPr>
        <p:spPr/>
        <p:txBody>
          <a:bodyPr/>
          <a:lstStyle/>
          <a:p>
            <a:pPr algn="ctr"/>
            <a:r>
              <a:rPr lang="en-IN" sz="3600" b="1" i="1" dirty="0">
                <a:solidFill>
                  <a:schemeClr val="bg1"/>
                </a:solidFill>
                <a:effectLst/>
                <a:latin typeface="Lato" panose="020F0502020204030203" pitchFamily="34" charset="0"/>
                <a:ea typeface="Lato" panose="020F0502020204030203" pitchFamily="34" charset="0"/>
                <a:cs typeface="Lato" panose="020F0502020204030203" pitchFamily="34" charset="0"/>
              </a:rPr>
              <a:t>Exploratory Data Analysis</a:t>
            </a:r>
            <a:endParaRPr lang="en-IN" b="1" i="1"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1053DAC6-63F7-4187-AA1D-C3A562F76EE1}"/>
              </a:ext>
            </a:extLst>
          </p:cNvPr>
          <p:cNvSpPr>
            <a:spLocks noGrp="1"/>
          </p:cNvSpPr>
          <p:nvPr>
            <p:ph idx="1"/>
          </p:nvPr>
        </p:nvSpPr>
        <p:spPr/>
        <p:txBody>
          <a:bodyPr>
            <a:normAutofit/>
          </a:bodyPr>
          <a:lstStyle/>
          <a:p>
            <a:r>
              <a:rPr lang="en-IN" sz="2000" b="1" i="1" dirty="0">
                <a:latin typeface="Lato" panose="020F0502020204030203" pitchFamily="34" charset="0"/>
                <a:ea typeface="Lato" panose="020F0502020204030203" pitchFamily="34" charset="0"/>
                <a:cs typeface="Lato" panose="020F0502020204030203" pitchFamily="34" charset="0"/>
              </a:rPr>
              <a:t>Checking the data description</a:t>
            </a:r>
          </a:p>
          <a:p>
            <a:endParaRPr lang="en-IN" sz="2000" b="1" dirty="0"/>
          </a:p>
        </p:txBody>
      </p:sp>
      <p:pic>
        <p:nvPicPr>
          <p:cNvPr id="5" name="Picture 4">
            <a:extLst>
              <a:ext uri="{FF2B5EF4-FFF2-40B4-BE49-F238E27FC236}">
                <a16:creationId xmlns:a16="http://schemas.microsoft.com/office/drawing/2014/main" id="{A65ED739-B993-4833-B3CD-706C0578FD3C}"/>
              </a:ext>
            </a:extLst>
          </p:cNvPr>
          <p:cNvPicPr>
            <a:picLocks noChangeAspect="1"/>
          </p:cNvPicPr>
          <p:nvPr/>
        </p:nvPicPr>
        <p:blipFill>
          <a:blip r:embed="rId2"/>
          <a:stretch>
            <a:fillRect/>
          </a:stretch>
        </p:blipFill>
        <p:spPr>
          <a:xfrm>
            <a:off x="1816053" y="2961463"/>
            <a:ext cx="7503459" cy="3806890"/>
          </a:xfrm>
          <a:prstGeom prst="rect">
            <a:avLst/>
          </a:prstGeom>
        </p:spPr>
      </p:pic>
    </p:spTree>
    <p:extLst>
      <p:ext uri="{BB962C8B-B14F-4D97-AF65-F5344CB8AC3E}">
        <p14:creationId xmlns:p14="http://schemas.microsoft.com/office/powerpoint/2010/main" val="48670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2B65-E916-4DD4-8C28-2FC5A97B7561}"/>
              </a:ext>
            </a:extLst>
          </p:cNvPr>
          <p:cNvSpPr>
            <a:spLocks noGrp="1"/>
          </p:cNvSpPr>
          <p:nvPr>
            <p:ph type="title"/>
          </p:nvPr>
        </p:nvSpPr>
        <p:spPr/>
        <p:txBody>
          <a:bodyPr/>
          <a:lstStyle/>
          <a:p>
            <a:pPr algn="ctr"/>
            <a:r>
              <a:rPr lang="en-IN" b="1" i="1" dirty="0">
                <a:latin typeface="Lato" panose="020F0502020204030203" pitchFamily="34" charset="0"/>
                <a:ea typeface="Lato" panose="020F0502020204030203" pitchFamily="34" charset="0"/>
                <a:cs typeface="Lato" panose="020F0502020204030203" pitchFamily="34" charset="0"/>
              </a:rPr>
              <a:t>EDA – Tableau Public Link</a:t>
            </a:r>
          </a:p>
        </p:txBody>
      </p:sp>
      <p:sp>
        <p:nvSpPr>
          <p:cNvPr id="3" name="Content Placeholder 2">
            <a:extLst>
              <a:ext uri="{FF2B5EF4-FFF2-40B4-BE49-F238E27FC236}">
                <a16:creationId xmlns:a16="http://schemas.microsoft.com/office/drawing/2014/main" id="{C16861F2-4D2F-4436-B985-B8DCA9AC6429}"/>
              </a:ext>
            </a:extLst>
          </p:cNvPr>
          <p:cNvSpPr>
            <a:spLocks noGrp="1"/>
          </p:cNvSpPr>
          <p:nvPr>
            <p:ph idx="1"/>
          </p:nvPr>
        </p:nvSpPr>
        <p:spPr/>
        <p:txBody>
          <a:bodyPr/>
          <a:lstStyle/>
          <a:p>
            <a:r>
              <a:rPr lang="en-IN" sz="2000" b="1" i="1" dirty="0">
                <a:latin typeface="Lato" panose="020F0502020204030203" pitchFamily="34" charset="0"/>
                <a:ea typeface="Lato" panose="020F0502020204030203" pitchFamily="34" charset="0"/>
                <a:cs typeface="Lato" panose="020F0502020204030203" pitchFamily="34" charset="0"/>
              </a:rPr>
              <a:t>The EDA analysis is done in the Tableau tool – with the workflow published in Tableau public:</a:t>
            </a:r>
          </a:p>
          <a:p>
            <a:pPr marL="0" indent="0">
              <a:buNone/>
            </a:pPr>
            <a:r>
              <a:rPr lang="en-IN" sz="2000" b="1" i="1" dirty="0">
                <a:latin typeface="Lato" panose="020F0502020204030203" pitchFamily="34" charset="0"/>
                <a:ea typeface="Lato" panose="020F0502020204030203" pitchFamily="34" charset="0"/>
                <a:cs typeface="Lato" panose="020F0502020204030203" pitchFamily="34" charset="0"/>
              </a:rPr>
              <a:t>	https://public.tableau.com/views/MRA_Milestone_Project_2_16761275794450/Top5ProductsOrderedinyear2018?:language=en-US&amp;publish=yes&amp;:display_count=n&amp;:origin=viz_share_link</a:t>
            </a:r>
          </a:p>
        </p:txBody>
      </p:sp>
    </p:spTree>
    <p:extLst>
      <p:ext uri="{BB962C8B-B14F-4D97-AF65-F5344CB8AC3E}">
        <p14:creationId xmlns:p14="http://schemas.microsoft.com/office/powerpoint/2010/main" val="387306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266D-C605-4873-8870-FA1FD58BAF3D}"/>
              </a:ext>
            </a:extLst>
          </p:cNvPr>
          <p:cNvSpPr>
            <a:spLocks noGrp="1"/>
          </p:cNvSpPr>
          <p:nvPr>
            <p:ph type="title"/>
          </p:nvPr>
        </p:nvSpPr>
        <p:spPr/>
        <p:txBody>
          <a:bodyPr/>
          <a:lstStyle/>
          <a:p>
            <a:pPr algn="ctr"/>
            <a:r>
              <a:rPr lang="en-IN" b="1" i="1" dirty="0">
                <a:latin typeface="Lato" panose="020F0502020204030203" pitchFamily="34" charset="0"/>
                <a:ea typeface="Lato" panose="020F0502020204030203" pitchFamily="34" charset="0"/>
                <a:cs typeface="Lato" panose="020F0502020204030203" pitchFamily="34" charset="0"/>
              </a:rPr>
              <a:t>EDA – Orders over the years</a:t>
            </a:r>
          </a:p>
        </p:txBody>
      </p:sp>
      <p:sp>
        <p:nvSpPr>
          <p:cNvPr id="3" name="Content Placeholder 2">
            <a:extLst>
              <a:ext uri="{FF2B5EF4-FFF2-40B4-BE49-F238E27FC236}">
                <a16:creationId xmlns:a16="http://schemas.microsoft.com/office/drawing/2014/main" id="{20838209-6541-4CAD-829B-50DAB7557491}"/>
              </a:ext>
            </a:extLst>
          </p:cNvPr>
          <p:cNvSpPr>
            <a:spLocks noGrp="1"/>
          </p:cNvSpPr>
          <p:nvPr>
            <p:ph idx="1"/>
          </p:nvPr>
        </p:nvSpPr>
        <p:spPr/>
        <p:txBody>
          <a:bodyPr>
            <a:normAutofit/>
          </a:bodyPr>
          <a:lstStyle/>
          <a:p>
            <a:r>
              <a:rPr lang="en-IN" sz="2400" b="1" i="1" dirty="0">
                <a:latin typeface="Lato" panose="020F0502020204030203" pitchFamily="34" charset="0"/>
                <a:ea typeface="Lato" panose="020F0502020204030203" pitchFamily="34" charset="0"/>
                <a:cs typeface="Lato" panose="020F0502020204030203" pitchFamily="34" charset="0"/>
              </a:rPr>
              <a:t>Yearly Sales Data:</a:t>
            </a:r>
          </a:p>
          <a:p>
            <a:r>
              <a:rPr lang="en-IN" i="1" dirty="0"/>
              <a:t>In 2018 the number of the orders are highest amongst the consolidated data and 2020 is the lowest numbers of orders</a:t>
            </a:r>
            <a:r>
              <a:rPr lang="en-IN" sz="2000" i="1" dirty="0"/>
              <a:t>.</a:t>
            </a:r>
          </a:p>
          <a:p>
            <a:pPr marL="0" indent="0">
              <a:buNone/>
            </a:pPr>
            <a:endParaRPr lang="en-IN" sz="2000" dirty="0"/>
          </a:p>
        </p:txBody>
      </p:sp>
      <p:pic>
        <p:nvPicPr>
          <p:cNvPr id="6" name="Picture 5">
            <a:extLst>
              <a:ext uri="{FF2B5EF4-FFF2-40B4-BE49-F238E27FC236}">
                <a16:creationId xmlns:a16="http://schemas.microsoft.com/office/drawing/2014/main" id="{ACF81974-BA74-7256-9AA5-17F370DEAD1A}"/>
              </a:ext>
            </a:extLst>
          </p:cNvPr>
          <p:cNvPicPr>
            <a:picLocks noChangeAspect="1"/>
          </p:cNvPicPr>
          <p:nvPr/>
        </p:nvPicPr>
        <p:blipFill>
          <a:blip r:embed="rId2"/>
          <a:stretch>
            <a:fillRect/>
          </a:stretch>
        </p:blipFill>
        <p:spPr>
          <a:xfrm>
            <a:off x="2372682" y="4132729"/>
            <a:ext cx="7446636" cy="2608730"/>
          </a:xfrm>
          <a:prstGeom prst="rect">
            <a:avLst/>
          </a:prstGeom>
        </p:spPr>
      </p:pic>
    </p:spTree>
    <p:extLst>
      <p:ext uri="{BB962C8B-B14F-4D97-AF65-F5344CB8AC3E}">
        <p14:creationId xmlns:p14="http://schemas.microsoft.com/office/powerpoint/2010/main" val="8114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7C36-7A02-41CE-81D0-05D6D1193D35}"/>
              </a:ext>
            </a:extLst>
          </p:cNvPr>
          <p:cNvSpPr>
            <a:spLocks noGrp="1"/>
          </p:cNvSpPr>
          <p:nvPr>
            <p:ph type="title"/>
          </p:nvPr>
        </p:nvSpPr>
        <p:spPr/>
        <p:txBody>
          <a:bodyPr/>
          <a:lstStyle/>
          <a:p>
            <a:pPr algn="ctr"/>
            <a:r>
              <a:rPr lang="en-IN" b="1" i="1" dirty="0">
                <a:latin typeface="Lato" panose="020F0502020204030203" pitchFamily="34" charset="0"/>
                <a:ea typeface="Lato" panose="020F0502020204030203" pitchFamily="34" charset="0"/>
                <a:cs typeface="Lato" panose="020F0502020204030203" pitchFamily="34" charset="0"/>
              </a:rPr>
              <a:t>EDA – Orders Trend over the year</a:t>
            </a:r>
          </a:p>
        </p:txBody>
      </p:sp>
      <p:sp>
        <p:nvSpPr>
          <p:cNvPr id="3" name="Content Placeholder 2">
            <a:extLst>
              <a:ext uri="{FF2B5EF4-FFF2-40B4-BE49-F238E27FC236}">
                <a16:creationId xmlns:a16="http://schemas.microsoft.com/office/drawing/2014/main" id="{379B5C07-AAE5-493B-BC53-633E97AA2CF2}"/>
              </a:ext>
            </a:extLst>
          </p:cNvPr>
          <p:cNvSpPr>
            <a:spLocks noGrp="1"/>
          </p:cNvSpPr>
          <p:nvPr>
            <p:ph idx="1"/>
          </p:nvPr>
        </p:nvSpPr>
        <p:spPr/>
        <p:txBody>
          <a:bodyPr/>
          <a:lstStyle/>
          <a:p>
            <a:r>
              <a:rPr lang="en-IN" b="1" i="1" dirty="0">
                <a:latin typeface="Lato" panose="020F0502020204030203" pitchFamily="34" charset="0"/>
                <a:ea typeface="Lato" panose="020F0502020204030203" pitchFamily="34" charset="0"/>
                <a:cs typeface="Lato" panose="020F0502020204030203" pitchFamily="34" charset="0"/>
              </a:rPr>
              <a:t>The orders trend for the given data is decreasing over the years with 2018 having highest orders and then followed closely by 2019 and then 2020 with the lowest number.</a:t>
            </a:r>
          </a:p>
          <a:p>
            <a:endParaRPr lang="en-IN" dirty="0"/>
          </a:p>
        </p:txBody>
      </p:sp>
      <p:pic>
        <p:nvPicPr>
          <p:cNvPr id="6" name="Picture 5">
            <a:extLst>
              <a:ext uri="{FF2B5EF4-FFF2-40B4-BE49-F238E27FC236}">
                <a16:creationId xmlns:a16="http://schemas.microsoft.com/office/drawing/2014/main" id="{62945E64-2970-3ECD-86E8-704CFE849823}"/>
              </a:ext>
            </a:extLst>
          </p:cNvPr>
          <p:cNvPicPr>
            <a:picLocks noChangeAspect="1"/>
          </p:cNvPicPr>
          <p:nvPr/>
        </p:nvPicPr>
        <p:blipFill>
          <a:blip r:embed="rId2"/>
          <a:stretch>
            <a:fillRect/>
          </a:stretch>
        </p:blipFill>
        <p:spPr>
          <a:xfrm>
            <a:off x="1683170" y="3684493"/>
            <a:ext cx="8825659" cy="2883391"/>
          </a:xfrm>
          <a:prstGeom prst="rect">
            <a:avLst/>
          </a:prstGeom>
        </p:spPr>
      </p:pic>
    </p:spTree>
    <p:extLst>
      <p:ext uri="{BB962C8B-B14F-4D97-AF65-F5344CB8AC3E}">
        <p14:creationId xmlns:p14="http://schemas.microsoft.com/office/powerpoint/2010/main" val="3207984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51B9-3D7E-4B04-8214-5AE0963154F1}"/>
              </a:ext>
            </a:extLst>
          </p:cNvPr>
          <p:cNvSpPr>
            <a:spLocks noGrp="1"/>
          </p:cNvSpPr>
          <p:nvPr>
            <p:ph type="title"/>
          </p:nvPr>
        </p:nvSpPr>
        <p:spPr/>
        <p:txBody>
          <a:bodyPr/>
          <a:lstStyle/>
          <a:p>
            <a:pPr algn="ctr"/>
            <a:r>
              <a:rPr lang="en-IN" b="1" i="1" dirty="0">
                <a:latin typeface="Lato" panose="020F0502020204030203" pitchFamily="34" charset="0"/>
                <a:ea typeface="Lato" panose="020F0502020204030203" pitchFamily="34" charset="0"/>
                <a:cs typeface="Lato" panose="020F0502020204030203" pitchFamily="34" charset="0"/>
              </a:rPr>
              <a:t>EDA – Orders Trend over the Quarter</a:t>
            </a:r>
          </a:p>
        </p:txBody>
      </p:sp>
      <p:sp>
        <p:nvSpPr>
          <p:cNvPr id="3" name="Content Placeholder 2">
            <a:extLst>
              <a:ext uri="{FF2B5EF4-FFF2-40B4-BE49-F238E27FC236}">
                <a16:creationId xmlns:a16="http://schemas.microsoft.com/office/drawing/2014/main" id="{388ECC32-3791-4C26-A6DE-A994FBDFA7EF}"/>
              </a:ext>
            </a:extLst>
          </p:cNvPr>
          <p:cNvSpPr>
            <a:spLocks noGrp="1"/>
          </p:cNvSpPr>
          <p:nvPr>
            <p:ph idx="1"/>
          </p:nvPr>
        </p:nvSpPr>
        <p:spPr/>
        <p:txBody>
          <a:bodyPr/>
          <a:lstStyle/>
          <a:p>
            <a:r>
              <a:rPr lang="en-IN" b="1" i="1" dirty="0">
                <a:latin typeface="Lato" panose="020F0502020204030203" pitchFamily="34" charset="0"/>
                <a:ea typeface="Lato" panose="020F0502020204030203" pitchFamily="34" charset="0"/>
                <a:cs typeface="Lato" panose="020F0502020204030203" pitchFamily="34" charset="0"/>
              </a:rPr>
              <a:t>The orders trend for the given data over the quarters indicate Q1 of 2019 with highest number of orders followed by Q3 of 2018.</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04D6BA3A-7BC3-DEB5-38DF-AC4C96AE6D1E}"/>
              </a:ext>
            </a:extLst>
          </p:cNvPr>
          <p:cNvPicPr>
            <a:picLocks noChangeAspect="1"/>
          </p:cNvPicPr>
          <p:nvPr/>
        </p:nvPicPr>
        <p:blipFill>
          <a:blip r:embed="rId2"/>
          <a:stretch>
            <a:fillRect/>
          </a:stretch>
        </p:blipFill>
        <p:spPr>
          <a:xfrm>
            <a:off x="791237" y="3357281"/>
            <a:ext cx="10609526" cy="3249115"/>
          </a:xfrm>
          <a:prstGeom prst="rect">
            <a:avLst/>
          </a:prstGeom>
        </p:spPr>
      </p:pic>
    </p:spTree>
    <p:extLst>
      <p:ext uri="{BB962C8B-B14F-4D97-AF65-F5344CB8AC3E}">
        <p14:creationId xmlns:p14="http://schemas.microsoft.com/office/powerpoint/2010/main" val="52727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7CBB-02E1-4553-A579-D805751D3F14}"/>
              </a:ext>
            </a:extLst>
          </p:cNvPr>
          <p:cNvSpPr>
            <a:spLocks noGrp="1"/>
          </p:cNvSpPr>
          <p:nvPr>
            <p:ph type="title"/>
          </p:nvPr>
        </p:nvSpPr>
        <p:spPr/>
        <p:txBody>
          <a:bodyPr/>
          <a:lstStyle/>
          <a:p>
            <a:pPr algn="ctr"/>
            <a:r>
              <a:rPr lang="en-IN" b="1" i="1" dirty="0">
                <a:latin typeface="Lato" panose="020F0502020204030203" pitchFamily="34" charset="0"/>
                <a:ea typeface="Lato" panose="020F0502020204030203" pitchFamily="34" charset="0"/>
                <a:cs typeface="Lato" panose="020F0502020204030203" pitchFamily="34" charset="0"/>
              </a:rPr>
              <a:t>EDA – Orders Trend over the Month</a:t>
            </a:r>
          </a:p>
        </p:txBody>
      </p:sp>
      <p:sp>
        <p:nvSpPr>
          <p:cNvPr id="3" name="Content Placeholder 2">
            <a:extLst>
              <a:ext uri="{FF2B5EF4-FFF2-40B4-BE49-F238E27FC236}">
                <a16:creationId xmlns:a16="http://schemas.microsoft.com/office/drawing/2014/main" id="{A9A09BE8-CFBE-43FC-B3CA-BAA45601D5C9}"/>
              </a:ext>
            </a:extLst>
          </p:cNvPr>
          <p:cNvSpPr>
            <a:spLocks noGrp="1"/>
          </p:cNvSpPr>
          <p:nvPr>
            <p:ph idx="1"/>
          </p:nvPr>
        </p:nvSpPr>
        <p:spPr/>
        <p:txBody>
          <a:bodyPr/>
          <a:lstStyle/>
          <a:p>
            <a:r>
              <a:rPr lang="en-IN" b="1" i="1" dirty="0">
                <a:latin typeface="Lato" panose="020F0502020204030203" pitchFamily="34" charset="0"/>
                <a:ea typeface="Lato" panose="020F0502020204030203" pitchFamily="34" charset="0"/>
                <a:cs typeface="Lato" panose="020F0502020204030203" pitchFamily="34" charset="0"/>
              </a:rPr>
              <a:t>The orders trend for the given data over the months. However indicate Feb &amp; March being months where high orders are placed.</a:t>
            </a:r>
          </a:p>
          <a:p>
            <a:endParaRPr lang="en-IN" dirty="0"/>
          </a:p>
        </p:txBody>
      </p:sp>
      <p:pic>
        <p:nvPicPr>
          <p:cNvPr id="6" name="Picture 5">
            <a:extLst>
              <a:ext uri="{FF2B5EF4-FFF2-40B4-BE49-F238E27FC236}">
                <a16:creationId xmlns:a16="http://schemas.microsoft.com/office/drawing/2014/main" id="{AB0A0EF8-CA0D-C451-FFB8-7DF9D0937013}"/>
              </a:ext>
            </a:extLst>
          </p:cNvPr>
          <p:cNvPicPr>
            <a:picLocks noChangeAspect="1"/>
          </p:cNvPicPr>
          <p:nvPr/>
        </p:nvPicPr>
        <p:blipFill>
          <a:blip r:embed="rId2"/>
          <a:stretch>
            <a:fillRect/>
          </a:stretch>
        </p:blipFill>
        <p:spPr>
          <a:xfrm>
            <a:off x="488576" y="3429000"/>
            <a:ext cx="11214847" cy="2973038"/>
          </a:xfrm>
          <a:prstGeom prst="rect">
            <a:avLst/>
          </a:prstGeom>
        </p:spPr>
      </p:pic>
    </p:spTree>
    <p:extLst>
      <p:ext uri="{BB962C8B-B14F-4D97-AF65-F5344CB8AC3E}">
        <p14:creationId xmlns:p14="http://schemas.microsoft.com/office/powerpoint/2010/main" val="254364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20C1-BC3B-40FB-8E5A-50302EAD22B5}"/>
              </a:ext>
            </a:extLst>
          </p:cNvPr>
          <p:cNvSpPr>
            <a:spLocks noGrp="1"/>
          </p:cNvSpPr>
          <p:nvPr>
            <p:ph type="title"/>
          </p:nvPr>
        </p:nvSpPr>
        <p:spPr/>
        <p:txBody>
          <a:bodyPr>
            <a:normAutofit fontScale="90000"/>
          </a:bodyPr>
          <a:lstStyle/>
          <a:p>
            <a:pPr algn="ctr"/>
            <a:r>
              <a:rPr lang="en-IN" b="1" i="1" dirty="0">
                <a:latin typeface="Lato" panose="020F0502020204030203" pitchFamily="34" charset="0"/>
                <a:ea typeface="Lato" panose="020F0502020204030203" pitchFamily="34" charset="0"/>
                <a:cs typeface="Lato" panose="020F0502020204030203" pitchFamily="34" charset="0"/>
              </a:rPr>
              <a:t>EDA – Highly ordered products over the years</a:t>
            </a:r>
          </a:p>
        </p:txBody>
      </p:sp>
      <p:sp>
        <p:nvSpPr>
          <p:cNvPr id="3" name="Content Placeholder 2">
            <a:extLst>
              <a:ext uri="{FF2B5EF4-FFF2-40B4-BE49-F238E27FC236}">
                <a16:creationId xmlns:a16="http://schemas.microsoft.com/office/drawing/2014/main" id="{0EDDBADE-59EA-4FD9-8054-4D04FB2C6D65}"/>
              </a:ext>
            </a:extLst>
          </p:cNvPr>
          <p:cNvSpPr>
            <a:spLocks noGrp="1"/>
          </p:cNvSpPr>
          <p:nvPr>
            <p:ph idx="1"/>
          </p:nvPr>
        </p:nvSpPr>
        <p:spPr/>
        <p:txBody>
          <a:bodyPr/>
          <a:lstStyle/>
          <a:p>
            <a:r>
              <a:rPr lang="en-IN" b="1" i="1" dirty="0">
                <a:latin typeface="Lato" panose="020F0502020204030203" pitchFamily="34" charset="0"/>
                <a:ea typeface="Lato" panose="020F0502020204030203" pitchFamily="34" charset="0"/>
                <a:cs typeface="Lato" panose="020F0502020204030203" pitchFamily="34" charset="0"/>
              </a:rPr>
              <a:t>Top 5 products ordered in 2018 are Cereals, Beef, Bagels, Butter &amp; Yogurt with the mentioned no. of product orders.</a:t>
            </a:r>
          </a:p>
          <a:p>
            <a:endParaRPr lang="en-IN" dirty="0"/>
          </a:p>
        </p:txBody>
      </p:sp>
      <p:pic>
        <p:nvPicPr>
          <p:cNvPr id="6" name="Picture 5">
            <a:extLst>
              <a:ext uri="{FF2B5EF4-FFF2-40B4-BE49-F238E27FC236}">
                <a16:creationId xmlns:a16="http://schemas.microsoft.com/office/drawing/2014/main" id="{06826BEC-AA7D-8C62-6181-142CB5322B2A}"/>
              </a:ext>
            </a:extLst>
          </p:cNvPr>
          <p:cNvPicPr>
            <a:picLocks noChangeAspect="1"/>
          </p:cNvPicPr>
          <p:nvPr/>
        </p:nvPicPr>
        <p:blipFill>
          <a:blip r:embed="rId2"/>
          <a:stretch>
            <a:fillRect/>
          </a:stretch>
        </p:blipFill>
        <p:spPr>
          <a:xfrm>
            <a:off x="577477" y="3429000"/>
            <a:ext cx="11037046" cy="2996919"/>
          </a:xfrm>
          <a:prstGeom prst="rect">
            <a:avLst/>
          </a:prstGeom>
        </p:spPr>
      </p:pic>
    </p:spTree>
    <p:extLst>
      <p:ext uri="{BB962C8B-B14F-4D97-AF65-F5344CB8AC3E}">
        <p14:creationId xmlns:p14="http://schemas.microsoft.com/office/powerpoint/2010/main" val="1488600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1EF1-63EF-4DBF-886D-D77D0CEFC699}"/>
              </a:ext>
            </a:extLst>
          </p:cNvPr>
          <p:cNvSpPr>
            <a:spLocks noGrp="1"/>
          </p:cNvSpPr>
          <p:nvPr>
            <p:ph type="title"/>
          </p:nvPr>
        </p:nvSpPr>
        <p:spPr/>
        <p:txBody>
          <a:bodyPr>
            <a:normAutofit fontScale="90000"/>
          </a:bodyPr>
          <a:lstStyle/>
          <a:p>
            <a:pPr algn="ctr"/>
            <a:r>
              <a:rPr lang="en-IN" b="1" i="1" dirty="0">
                <a:latin typeface="Lato" panose="020F0502020204030203" pitchFamily="34" charset="0"/>
                <a:ea typeface="Lato" panose="020F0502020204030203" pitchFamily="34" charset="0"/>
                <a:cs typeface="Lato" panose="020F0502020204030203" pitchFamily="34" charset="0"/>
              </a:rPr>
              <a:t>EDA – Highly ordered products over the years</a:t>
            </a:r>
          </a:p>
        </p:txBody>
      </p:sp>
      <p:sp>
        <p:nvSpPr>
          <p:cNvPr id="3" name="Content Placeholder 2">
            <a:extLst>
              <a:ext uri="{FF2B5EF4-FFF2-40B4-BE49-F238E27FC236}">
                <a16:creationId xmlns:a16="http://schemas.microsoft.com/office/drawing/2014/main" id="{AE9F8946-F389-4B76-AC55-DDF7C786A8F9}"/>
              </a:ext>
            </a:extLst>
          </p:cNvPr>
          <p:cNvSpPr>
            <a:spLocks noGrp="1"/>
          </p:cNvSpPr>
          <p:nvPr>
            <p:ph idx="1"/>
          </p:nvPr>
        </p:nvSpPr>
        <p:spPr/>
        <p:txBody>
          <a:bodyPr/>
          <a:lstStyle/>
          <a:p>
            <a:r>
              <a:rPr lang="en-IN" b="1" i="1" dirty="0">
                <a:latin typeface="Lato" panose="020F0502020204030203" pitchFamily="34" charset="0"/>
                <a:ea typeface="Lato" panose="020F0502020204030203" pitchFamily="34" charset="0"/>
                <a:cs typeface="Lato" panose="020F0502020204030203" pitchFamily="34" charset="0"/>
              </a:rPr>
              <a:t>Top 5 products ordered in 2019 are Poultry, Soda, Eggs, Shampoo &amp; Sandwich bags liquid/Detergent, with the mentioned no. of product orders.</a:t>
            </a:r>
          </a:p>
          <a:p>
            <a:endParaRPr lang="en-IN" dirty="0"/>
          </a:p>
        </p:txBody>
      </p:sp>
      <p:pic>
        <p:nvPicPr>
          <p:cNvPr id="6" name="Picture 5">
            <a:extLst>
              <a:ext uri="{FF2B5EF4-FFF2-40B4-BE49-F238E27FC236}">
                <a16:creationId xmlns:a16="http://schemas.microsoft.com/office/drawing/2014/main" id="{753C4E99-02FC-9ABA-6B95-A267DFACBBF6}"/>
              </a:ext>
            </a:extLst>
          </p:cNvPr>
          <p:cNvPicPr>
            <a:picLocks noChangeAspect="1"/>
          </p:cNvPicPr>
          <p:nvPr/>
        </p:nvPicPr>
        <p:blipFill>
          <a:blip r:embed="rId2"/>
          <a:stretch>
            <a:fillRect/>
          </a:stretch>
        </p:blipFill>
        <p:spPr>
          <a:xfrm>
            <a:off x="968188" y="3585881"/>
            <a:ext cx="10255624" cy="2826590"/>
          </a:xfrm>
          <a:prstGeom prst="rect">
            <a:avLst/>
          </a:prstGeom>
        </p:spPr>
      </p:pic>
    </p:spTree>
    <p:extLst>
      <p:ext uri="{BB962C8B-B14F-4D97-AF65-F5344CB8AC3E}">
        <p14:creationId xmlns:p14="http://schemas.microsoft.com/office/powerpoint/2010/main" val="3470763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210C-1D20-4CFD-92F1-F507F4C84157}"/>
              </a:ext>
            </a:extLst>
          </p:cNvPr>
          <p:cNvSpPr>
            <a:spLocks noGrp="1"/>
          </p:cNvSpPr>
          <p:nvPr>
            <p:ph type="title"/>
          </p:nvPr>
        </p:nvSpPr>
        <p:spPr/>
        <p:txBody>
          <a:bodyPr>
            <a:normAutofit fontScale="90000"/>
          </a:bodyPr>
          <a:lstStyle/>
          <a:p>
            <a:pPr algn="ctr"/>
            <a:r>
              <a:rPr lang="en-IN" b="1" i="1" dirty="0">
                <a:latin typeface="Lato" panose="020F0502020204030203" pitchFamily="34" charset="0"/>
                <a:ea typeface="Lato" panose="020F0502020204030203" pitchFamily="34" charset="0"/>
                <a:cs typeface="Lato" panose="020F0502020204030203" pitchFamily="34" charset="0"/>
              </a:rPr>
              <a:t>EDA – Highly ordered products over the years</a:t>
            </a:r>
          </a:p>
        </p:txBody>
      </p:sp>
      <p:sp>
        <p:nvSpPr>
          <p:cNvPr id="3" name="Content Placeholder 2">
            <a:extLst>
              <a:ext uri="{FF2B5EF4-FFF2-40B4-BE49-F238E27FC236}">
                <a16:creationId xmlns:a16="http://schemas.microsoft.com/office/drawing/2014/main" id="{62F33838-90F3-4978-9830-3B9DD4376116}"/>
              </a:ext>
            </a:extLst>
          </p:cNvPr>
          <p:cNvSpPr>
            <a:spLocks noGrp="1"/>
          </p:cNvSpPr>
          <p:nvPr>
            <p:ph idx="1"/>
          </p:nvPr>
        </p:nvSpPr>
        <p:spPr/>
        <p:txBody>
          <a:bodyPr/>
          <a:lstStyle/>
          <a:p>
            <a:r>
              <a:rPr lang="en-IN" b="1" i="1" dirty="0">
                <a:latin typeface="Lato" panose="020F0502020204030203" pitchFamily="34" charset="0"/>
                <a:ea typeface="Lato" panose="020F0502020204030203" pitchFamily="34" charset="0"/>
                <a:cs typeface="Lato" panose="020F0502020204030203" pitchFamily="34" charset="0"/>
              </a:rPr>
              <a:t>Top 5 products ordered in 2020 are Dinner rolls, Ketchup, fruits, Cereals,  &amp; Pork, with the mentioned no. of product orders.</a:t>
            </a:r>
          </a:p>
          <a:p>
            <a:endParaRPr lang="en-IN" dirty="0"/>
          </a:p>
        </p:txBody>
      </p:sp>
      <p:pic>
        <p:nvPicPr>
          <p:cNvPr id="6" name="Picture 5">
            <a:extLst>
              <a:ext uri="{FF2B5EF4-FFF2-40B4-BE49-F238E27FC236}">
                <a16:creationId xmlns:a16="http://schemas.microsoft.com/office/drawing/2014/main" id="{CF6E7B1E-7401-FC25-7136-9FB7FA9E0E09}"/>
              </a:ext>
            </a:extLst>
          </p:cNvPr>
          <p:cNvPicPr>
            <a:picLocks noChangeAspect="1"/>
          </p:cNvPicPr>
          <p:nvPr/>
        </p:nvPicPr>
        <p:blipFill>
          <a:blip r:embed="rId2"/>
          <a:stretch>
            <a:fillRect/>
          </a:stretch>
        </p:blipFill>
        <p:spPr>
          <a:xfrm>
            <a:off x="1102659" y="3429000"/>
            <a:ext cx="9986682" cy="2949947"/>
          </a:xfrm>
          <a:prstGeom prst="rect">
            <a:avLst/>
          </a:prstGeom>
        </p:spPr>
      </p:pic>
    </p:spTree>
    <p:extLst>
      <p:ext uri="{BB962C8B-B14F-4D97-AF65-F5344CB8AC3E}">
        <p14:creationId xmlns:p14="http://schemas.microsoft.com/office/powerpoint/2010/main" val="290829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4F5F-EEE7-403C-A1D6-3CA4A3A8187B}"/>
              </a:ext>
            </a:extLst>
          </p:cNvPr>
          <p:cNvSpPr>
            <a:spLocks noGrp="1"/>
          </p:cNvSpPr>
          <p:nvPr>
            <p:ph type="title"/>
          </p:nvPr>
        </p:nvSpPr>
        <p:spPr/>
        <p:txBody>
          <a:bodyPr>
            <a:normAutofit fontScale="90000"/>
          </a:bodyPr>
          <a:lstStyle/>
          <a:p>
            <a:pPr algn="ctr"/>
            <a:r>
              <a:rPr lang="en-IN" b="1" i="1" dirty="0">
                <a:latin typeface="Lato" panose="020F0502020204030203" pitchFamily="34" charset="0"/>
                <a:ea typeface="Lato" panose="020F0502020204030203" pitchFamily="34" charset="0"/>
                <a:cs typeface="Lato" panose="020F0502020204030203" pitchFamily="34" charset="0"/>
              </a:rPr>
              <a:t>EDA – Highly ordered products over the years</a:t>
            </a:r>
          </a:p>
        </p:txBody>
      </p:sp>
      <p:sp>
        <p:nvSpPr>
          <p:cNvPr id="3" name="Content Placeholder 2">
            <a:extLst>
              <a:ext uri="{FF2B5EF4-FFF2-40B4-BE49-F238E27FC236}">
                <a16:creationId xmlns:a16="http://schemas.microsoft.com/office/drawing/2014/main" id="{30EC57B8-95DE-4812-B9A0-098D3E6E4E91}"/>
              </a:ext>
            </a:extLst>
          </p:cNvPr>
          <p:cNvSpPr>
            <a:spLocks noGrp="1"/>
          </p:cNvSpPr>
          <p:nvPr>
            <p:ph idx="1"/>
          </p:nvPr>
        </p:nvSpPr>
        <p:spPr/>
        <p:txBody>
          <a:bodyPr/>
          <a:lstStyle/>
          <a:p>
            <a:r>
              <a:rPr lang="en-IN" b="1" i="1" dirty="0">
                <a:latin typeface="Lato" panose="020F0502020204030203" pitchFamily="34" charset="0"/>
                <a:ea typeface="Lato" panose="020F0502020204030203" pitchFamily="34" charset="0"/>
                <a:cs typeface="Lato" panose="020F0502020204030203" pitchFamily="34" charset="0"/>
              </a:rPr>
              <a:t>Few less frequently sold products that could form part of a product deal to increase its sales for the year.</a:t>
            </a:r>
          </a:p>
          <a:p>
            <a:r>
              <a:rPr lang="en-IN" b="1" dirty="0"/>
              <a:t>Comprehensive view of the ordered products over the year.</a:t>
            </a:r>
          </a:p>
          <a:p>
            <a:endParaRPr lang="en-IN" b="1" i="1" dirty="0">
              <a:latin typeface="Lato" panose="020F0502020204030203" pitchFamily="34" charset="0"/>
              <a:ea typeface="Lato" panose="020F0502020204030203" pitchFamily="34" charset="0"/>
              <a:cs typeface="Lato" panose="020F0502020204030203" pitchFamily="34" charset="0"/>
            </a:endParaRPr>
          </a:p>
          <a:p>
            <a:endParaRPr lang="en-IN" dirty="0"/>
          </a:p>
        </p:txBody>
      </p:sp>
      <p:pic>
        <p:nvPicPr>
          <p:cNvPr id="10" name="Picture 9">
            <a:extLst>
              <a:ext uri="{FF2B5EF4-FFF2-40B4-BE49-F238E27FC236}">
                <a16:creationId xmlns:a16="http://schemas.microsoft.com/office/drawing/2014/main" id="{E59F8561-B6A6-8AD6-05F6-7DCEEC374772}"/>
              </a:ext>
            </a:extLst>
          </p:cNvPr>
          <p:cNvPicPr>
            <a:picLocks noChangeAspect="1"/>
          </p:cNvPicPr>
          <p:nvPr/>
        </p:nvPicPr>
        <p:blipFill>
          <a:blip r:embed="rId2"/>
          <a:stretch>
            <a:fillRect/>
          </a:stretch>
        </p:blipFill>
        <p:spPr>
          <a:xfrm>
            <a:off x="753035" y="3720353"/>
            <a:ext cx="10685930" cy="2807205"/>
          </a:xfrm>
          <a:prstGeom prst="rect">
            <a:avLst/>
          </a:prstGeom>
        </p:spPr>
      </p:pic>
    </p:spTree>
    <p:extLst>
      <p:ext uri="{BB962C8B-B14F-4D97-AF65-F5344CB8AC3E}">
        <p14:creationId xmlns:p14="http://schemas.microsoft.com/office/powerpoint/2010/main" val="229724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12ED-6498-409C-929E-94FB9AE11EFF}"/>
              </a:ext>
            </a:extLst>
          </p:cNvPr>
          <p:cNvSpPr>
            <a:spLocks noGrp="1"/>
          </p:cNvSpPr>
          <p:nvPr>
            <p:ph type="title"/>
          </p:nvPr>
        </p:nvSpPr>
        <p:spPr/>
        <p:txBody>
          <a:bodyPr/>
          <a:lstStyle/>
          <a:p>
            <a:pPr algn="ctr"/>
            <a:r>
              <a:rPr lang="en-IN" b="1" i="1" dirty="0">
                <a:latin typeface="Lato" panose="020F0502020204030203" pitchFamily="34" charset="0"/>
                <a:ea typeface="Lato" panose="020F0502020204030203" pitchFamily="34" charset="0"/>
                <a:cs typeface="Lato" panose="020F0502020204030203" pitchFamily="34" charset="0"/>
              </a:rPr>
              <a:t>Summary</a:t>
            </a:r>
          </a:p>
        </p:txBody>
      </p:sp>
      <p:sp>
        <p:nvSpPr>
          <p:cNvPr id="3" name="Content Placeholder 2">
            <a:extLst>
              <a:ext uri="{FF2B5EF4-FFF2-40B4-BE49-F238E27FC236}">
                <a16:creationId xmlns:a16="http://schemas.microsoft.com/office/drawing/2014/main" id="{E4EA6B80-2917-4AA6-9B5D-A6FFF594230C}"/>
              </a:ext>
            </a:extLst>
          </p:cNvPr>
          <p:cNvSpPr>
            <a:spLocks noGrp="1"/>
          </p:cNvSpPr>
          <p:nvPr>
            <p:ph idx="1"/>
          </p:nvPr>
        </p:nvSpPr>
        <p:spPr/>
        <p:txBody>
          <a:bodyPr>
            <a:normAutofit/>
          </a:bodyPr>
          <a:lstStyle/>
          <a:p>
            <a:r>
              <a:rPr lang="en-IN" sz="2000" b="1" i="1" dirty="0">
                <a:latin typeface="Lato" panose="020F0502020204030203" pitchFamily="34" charset="0"/>
                <a:ea typeface="Lato" panose="020F0502020204030203" pitchFamily="34" charset="0"/>
                <a:cs typeface="Lato" panose="020F0502020204030203" pitchFamily="34" charset="0"/>
              </a:rPr>
              <a:t>Exploratory Analysis.</a:t>
            </a:r>
          </a:p>
          <a:p>
            <a:r>
              <a:rPr lang="en-IN" sz="2000" b="1" i="1" dirty="0">
                <a:latin typeface="Lato" panose="020F0502020204030203" pitchFamily="34" charset="0"/>
                <a:ea typeface="Lato" panose="020F0502020204030203" pitchFamily="34" charset="0"/>
                <a:cs typeface="Lato" panose="020F0502020204030203" pitchFamily="34" charset="0"/>
              </a:rPr>
              <a:t>Use of Market Basket Analysis (Association Rules).</a:t>
            </a:r>
          </a:p>
          <a:p>
            <a:r>
              <a:rPr lang="en-IN" sz="2000" b="1" i="1" dirty="0">
                <a:latin typeface="Lato" panose="020F0502020204030203" pitchFamily="34" charset="0"/>
                <a:ea typeface="Lato" panose="020F0502020204030203" pitchFamily="34" charset="0"/>
                <a:cs typeface="Lato" panose="020F0502020204030203" pitchFamily="34" charset="0"/>
              </a:rPr>
              <a:t>Associations Identified.</a:t>
            </a:r>
          </a:p>
          <a:p>
            <a:r>
              <a:rPr lang="en-IN" sz="2000" b="1" i="1" dirty="0">
                <a:latin typeface="Lato" panose="020F0502020204030203" pitchFamily="34" charset="0"/>
                <a:ea typeface="Lato" panose="020F0502020204030203" pitchFamily="34" charset="0"/>
                <a:cs typeface="Lato" panose="020F0502020204030203" pitchFamily="34" charset="0"/>
              </a:rPr>
              <a:t>A suggestion of Possible Combos with Lucrative Offers</a:t>
            </a:r>
            <a:r>
              <a:rPr lang="en-IN" sz="2000" b="1" dirty="0"/>
              <a:t>.</a:t>
            </a:r>
          </a:p>
        </p:txBody>
      </p:sp>
    </p:spTree>
    <p:extLst>
      <p:ext uri="{BB962C8B-B14F-4D97-AF65-F5344CB8AC3E}">
        <p14:creationId xmlns:p14="http://schemas.microsoft.com/office/powerpoint/2010/main" val="4018551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7C4-707D-4957-972D-1E74B12D41DF}"/>
              </a:ext>
            </a:extLst>
          </p:cNvPr>
          <p:cNvSpPr>
            <a:spLocks noGrp="1"/>
          </p:cNvSpPr>
          <p:nvPr>
            <p:ph type="title"/>
          </p:nvPr>
        </p:nvSpPr>
        <p:spPr/>
        <p:txBody>
          <a:bodyPr/>
          <a:lstStyle/>
          <a:p>
            <a:pPr algn="ctr"/>
            <a:r>
              <a:rPr lang="en-IN" b="1" i="1" dirty="0">
                <a:latin typeface="Lato" panose="020F0502020204030203" pitchFamily="34" charset="0"/>
                <a:ea typeface="Lato" panose="020F0502020204030203" pitchFamily="34" charset="0"/>
                <a:cs typeface="Lato" panose="020F0502020204030203" pitchFamily="34" charset="0"/>
              </a:rPr>
              <a:t>EDA – Product &amp; Orders</a:t>
            </a:r>
          </a:p>
        </p:txBody>
      </p:sp>
      <p:sp>
        <p:nvSpPr>
          <p:cNvPr id="3" name="Content Placeholder 2">
            <a:extLst>
              <a:ext uri="{FF2B5EF4-FFF2-40B4-BE49-F238E27FC236}">
                <a16:creationId xmlns:a16="http://schemas.microsoft.com/office/drawing/2014/main" id="{4B958214-DE07-4136-A8CD-1583C98C12A5}"/>
              </a:ext>
            </a:extLst>
          </p:cNvPr>
          <p:cNvSpPr>
            <a:spLocks noGrp="1"/>
          </p:cNvSpPr>
          <p:nvPr>
            <p:ph idx="1"/>
          </p:nvPr>
        </p:nvSpPr>
        <p:spPr/>
        <p:txBody>
          <a:bodyPr/>
          <a:lstStyle/>
          <a:p>
            <a:r>
              <a:rPr lang="en-IN" sz="1600" b="1" i="1" dirty="0">
                <a:latin typeface="Lato" panose="020F0502020204030203" pitchFamily="34" charset="0"/>
                <a:ea typeface="Lato" panose="020F0502020204030203" pitchFamily="34" charset="0"/>
                <a:cs typeface="Lato" panose="020F0502020204030203" pitchFamily="34" charset="0"/>
              </a:rPr>
              <a:t>From the chart below we see that Poultry has highest count of orders and followed by soda. And the lowest count of orders is hand soap and the second lowest count is sandwich loaves.</a:t>
            </a:r>
          </a:p>
          <a:p>
            <a:endParaRPr lang="en-IN" dirty="0"/>
          </a:p>
        </p:txBody>
      </p:sp>
      <p:pic>
        <p:nvPicPr>
          <p:cNvPr id="6" name="Picture 5">
            <a:extLst>
              <a:ext uri="{FF2B5EF4-FFF2-40B4-BE49-F238E27FC236}">
                <a16:creationId xmlns:a16="http://schemas.microsoft.com/office/drawing/2014/main" id="{68C2917A-1E2D-BB99-75C3-AE3771FF5B2B}"/>
              </a:ext>
            </a:extLst>
          </p:cNvPr>
          <p:cNvPicPr>
            <a:picLocks noChangeAspect="1"/>
          </p:cNvPicPr>
          <p:nvPr/>
        </p:nvPicPr>
        <p:blipFill>
          <a:blip r:embed="rId2"/>
          <a:stretch>
            <a:fillRect/>
          </a:stretch>
        </p:blipFill>
        <p:spPr>
          <a:xfrm>
            <a:off x="887506" y="3266887"/>
            <a:ext cx="10291482" cy="3505725"/>
          </a:xfrm>
          <a:prstGeom prst="rect">
            <a:avLst/>
          </a:prstGeom>
        </p:spPr>
      </p:pic>
    </p:spTree>
    <p:extLst>
      <p:ext uri="{BB962C8B-B14F-4D97-AF65-F5344CB8AC3E}">
        <p14:creationId xmlns:p14="http://schemas.microsoft.com/office/powerpoint/2010/main" val="1008299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94A8-FD4C-4A2A-9BA3-9D6A11D5595A}"/>
              </a:ext>
            </a:extLst>
          </p:cNvPr>
          <p:cNvSpPr>
            <a:spLocks noGrp="1"/>
          </p:cNvSpPr>
          <p:nvPr>
            <p:ph type="title"/>
          </p:nvPr>
        </p:nvSpPr>
        <p:spPr/>
        <p:txBody>
          <a:bodyPr/>
          <a:lstStyle/>
          <a:p>
            <a:pPr algn="ctr"/>
            <a:r>
              <a:rPr lang="en-IN" b="1" i="1" dirty="0">
                <a:latin typeface="Lato" panose="020F0502020204030203" pitchFamily="34" charset="0"/>
                <a:ea typeface="Lato" panose="020F0502020204030203" pitchFamily="34" charset="0"/>
                <a:cs typeface="Lato" panose="020F0502020204030203" pitchFamily="34" charset="0"/>
              </a:rPr>
              <a:t>MARKET BASKET ANALYSIS</a:t>
            </a:r>
          </a:p>
        </p:txBody>
      </p:sp>
      <p:sp>
        <p:nvSpPr>
          <p:cNvPr id="3" name="Content Placeholder 2">
            <a:extLst>
              <a:ext uri="{FF2B5EF4-FFF2-40B4-BE49-F238E27FC236}">
                <a16:creationId xmlns:a16="http://schemas.microsoft.com/office/drawing/2014/main" id="{335E7FDD-BBB1-44B2-9C6A-B31674C75661}"/>
              </a:ext>
            </a:extLst>
          </p:cNvPr>
          <p:cNvSpPr>
            <a:spLocks noGrp="1"/>
          </p:cNvSpPr>
          <p:nvPr>
            <p:ph idx="1"/>
          </p:nvPr>
        </p:nvSpPr>
        <p:spPr>
          <a:xfrm>
            <a:off x="1154954" y="2603500"/>
            <a:ext cx="8825659" cy="4095880"/>
          </a:xfrm>
        </p:spPr>
        <p:txBody>
          <a:bodyPr>
            <a:noAutofit/>
          </a:bodyPr>
          <a:lstStyle/>
          <a:p>
            <a:r>
              <a:rPr lang="en-IN" sz="1400" b="1" i="1" dirty="0">
                <a:latin typeface="Lato" panose="020F0502020204030203" pitchFamily="34" charset="0"/>
                <a:ea typeface="Lato" panose="020F0502020204030203" pitchFamily="34" charset="0"/>
                <a:cs typeface="Lato" panose="020F0502020204030203" pitchFamily="34" charset="0"/>
              </a:rPr>
              <a:t>Market Basket Analysis is a technique that identifies the strength of association between pairs of products purchased together and identifies patterns of co-occurrence. A co-occurrence is when two or more things take place together.</a:t>
            </a:r>
          </a:p>
          <a:p>
            <a:r>
              <a:rPr lang="en-IN" sz="1400" b="1" i="1" dirty="0">
                <a:latin typeface="Lato" panose="020F0502020204030203" pitchFamily="34" charset="0"/>
                <a:ea typeface="Lato" panose="020F0502020204030203" pitchFamily="34" charset="0"/>
                <a:cs typeface="Lato" panose="020F0502020204030203" pitchFamily="34" charset="0"/>
              </a:rPr>
              <a:t>Market Basket Analysis creates if-Then scenario rules, for example, if item A is purchased then item B is likely to be purchased. The rules are probabilistic in nature or, in other words, they are derived from the frequencies of co-occurrence in the observations. Frequency is the proportion of baskets that contain the items of interest. The rules can be used in pricing strategies, product placement, and various types of cross-selling strategies. In order to make it easier to understand, think of Market Basket Analysis in terms of shopping at a supermarket. Market Basket Analysis takes data at the transaction level, which lists all items bought by a customer in a single purchase. The technique determines relationships of what products were purchased with which other product(s). These relationships are then used to build profiles containing if-Then rules of the items purchased. The rules could be written as if {A} Then {B}</a:t>
            </a:r>
          </a:p>
          <a:p>
            <a:r>
              <a:rPr lang="en-IN" sz="1400" b="1" i="1" dirty="0">
                <a:latin typeface="Lato" panose="020F0502020204030203" pitchFamily="34" charset="0"/>
                <a:ea typeface="Lato" panose="020F0502020204030203" pitchFamily="34" charset="0"/>
                <a:cs typeface="Lato" panose="020F0502020204030203" pitchFamily="34" charset="0"/>
              </a:rPr>
              <a:t>The</a:t>
            </a:r>
            <a:r>
              <a:rPr lang="en-US" sz="1400" b="1" i="1" dirty="0">
                <a:latin typeface="Lato" panose="020F0502020204030203" pitchFamily="34" charset="0"/>
                <a:ea typeface="Lato" panose="020F0502020204030203" pitchFamily="34" charset="0"/>
                <a:cs typeface="Lato" panose="020F0502020204030203" pitchFamily="34" charset="0"/>
              </a:rPr>
              <a:t>, if part of the rule (the {A} above) is known as the antecedent and the THEN part of the rule,</a:t>
            </a:r>
            <a:r>
              <a:rPr lang="en-IN" sz="1400" b="1" i="1" dirty="0">
                <a:latin typeface="Lato" panose="020F0502020204030203" pitchFamily="34" charset="0"/>
                <a:ea typeface="Lato" panose="020F0502020204030203" pitchFamily="34" charset="0"/>
                <a:cs typeface="Lato" panose="020F0502020204030203" pitchFamily="34" charset="0"/>
              </a:rPr>
              <a:t> is known as the consequent (the {B} above).</a:t>
            </a:r>
          </a:p>
          <a:p>
            <a:r>
              <a:rPr lang="en-IN" sz="1400" b="1" i="1" dirty="0">
                <a:latin typeface="Lato" panose="020F0502020204030203" pitchFamily="34" charset="0"/>
                <a:ea typeface="Lato" panose="020F0502020204030203" pitchFamily="34" charset="0"/>
                <a:cs typeface="Lato" panose="020F0502020204030203" pitchFamily="34" charset="0"/>
              </a:rPr>
              <a:t>The antecedent is the condition and the consequent is the result. The association rule has three measures that express the degree of confidence in the rule, Support, Confidence, and Lift.</a:t>
            </a:r>
          </a:p>
        </p:txBody>
      </p:sp>
    </p:spTree>
    <p:extLst>
      <p:ext uri="{BB962C8B-B14F-4D97-AF65-F5344CB8AC3E}">
        <p14:creationId xmlns:p14="http://schemas.microsoft.com/office/powerpoint/2010/main" val="2382886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8ADF-9686-45FE-91E3-F3062B7B5C62}"/>
              </a:ext>
            </a:extLst>
          </p:cNvPr>
          <p:cNvSpPr>
            <a:spLocks noGrp="1"/>
          </p:cNvSpPr>
          <p:nvPr>
            <p:ph type="title"/>
          </p:nvPr>
        </p:nvSpPr>
        <p:spPr/>
        <p:txBody>
          <a:bodyPr/>
          <a:lstStyle/>
          <a:p>
            <a:pPr algn="ctr"/>
            <a:r>
              <a:rPr lang="en-IN" b="1" i="1" dirty="0">
                <a:latin typeface="Lato" panose="020F0502020204030203" pitchFamily="34" charset="0"/>
                <a:ea typeface="Lato" panose="020F0502020204030203" pitchFamily="34" charset="0"/>
                <a:cs typeface="Lato" panose="020F0502020204030203" pitchFamily="34" charset="0"/>
              </a:rPr>
              <a:t>Threshold Values</a:t>
            </a:r>
          </a:p>
        </p:txBody>
      </p:sp>
      <p:sp>
        <p:nvSpPr>
          <p:cNvPr id="3" name="Content Placeholder 2">
            <a:extLst>
              <a:ext uri="{FF2B5EF4-FFF2-40B4-BE49-F238E27FC236}">
                <a16:creationId xmlns:a16="http://schemas.microsoft.com/office/drawing/2014/main" id="{52C5A4EE-DBE9-45DA-B2D1-B88CD2645491}"/>
              </a:ext>
            </a:extLst>
          </p:cNvPr>
          <p:cNvSpPr>
            <a:spLocks noGrp="1"/>
          </p:cNvSpPr>
          <p:nvPr>
            <p:ph idx="1"/>
          </p:nvPr>
        </p:nvSpPr>
        <p:spPr/>
        <p:txBody>
          <a:bodyPr/>
          <a:lstStyle/>
          <a:p>
            <a:r>
              <a:rPr lang="en-IN" b="1" u="sng" dirty="0">
                <a:latin typeface="Lato" panose="020F0502020204030203" pitchFamily="34" charset="0"/>
                <a:ea typeface="Lato" panose="020F0502020204030203" pitchFamily="34" charset="0"/>
                <a:cs typeface="Lato" panose="020F0502020204030203" pitchFamily="34" charset="0"/>
              </a:rPr>
              <a:t>Support</a:t>
            </a:r>
            <a:r>
              <a:rPr lang="en-IN" dirty="0">
                <a:latin typeface="Lato" panose="020F0502020204030203" pitchFamily="34" charset="0"/>
                <a:ea typeface="Lato" panose="020F0502020204030203" pitchFamily="34" charset="0"/>
                <a:cs typeface="Lato" panose="020F0502020204030203" pitchFamily="34" charset="0"/>
              </a:rPr>
              <a:t>: It’s the default popularity of an item. In mathematical terms, the support of item A is nothing but the ratio of transactions involving A to the total number of transactions.</a:t>
            </a:r>
          </a:p>
          <a:p>
            <a:r>
              <a:rPr lang="en-IN" b="1" u="sng" dirty="0">
                <a:latin typeface="Lato" panose="020F0502020204030203" pitchFamily="34" charset="0"/>
                <a:ea typeface="Lato" panose="020F0502020204030203" pitchFamily="34" charset="0"/>
                <a:cs typeface="Lato" panose="020F0502020204030203" pitchFamily="34" charset="0"/>
              </a:rPr>
              <a:t>Confidence</a:t>
            </a:r>
            <a:r>
              <a:rPr lang="en-IN" dirty="0">
                <a:latin typeface="Lato" panose="020F0502020204030203" pitchFamily="34" charset="0"/>
                <a:ea typeface="Lato" panose="020F0502020204030203" pitchFamily="34" charset="0"/>
                <a:cs typeface="Lato" panose="020F0502020204030203" pitchFamily="34" charset="0"/>
              </a:rPr>
              <a:t>: Likelihood that customer who bought both A and B. Its divides the number of transactions involving both A and B by the number of transactions involving B.</a:t>
            </a:r>
          </a:p>
          <a:p>
            <a:r>
              <a:rPr lang="en-IN" b="1" u="sng" dirty="0">
                <a:latin typeface="Lato" panose="020F0502020204030203" pitchFamily="34" charset="0"/>
                <a:ea typeface="Lato" panose="020F0502020204030203" pitchFamily="34" charset="0"/>
                <a:cs typeface="Lato" panose="020F0502020204030203" pitchFamily="34" charset="0"/>
              </a:rPr>
              <a:t>Lift</a:t>
            </a:r>
            <a:r>
              <a:rPr lang="en-IN" dirty="0">
                <a:latin typeface="Lato" panose="020F0502020204030203" pitchFamily="34" charset="0"/>
                <a:ea typeface="Lato" panose="020F0502020204030203" pitchFamily="34" charset="0"/>
                <a:cs typeface="Lato" panose="020F0502020204030203" pitchFamily="34" charset="0"/>
              </a:rPr>
              <a:t>: Increase in the sales of A when you sell B.</a:t>
            </a:r>
          </a:p>
          <a:p>
            <a:endParaRPr lang="en-IN" dirty="0"/>
          </a:p>
        </p:txBody>
      </p:sp>
      <p:pic>
        <p:nvPicPr>
          <p:cNvPr id="5" name="Picture 4">
            <a:extLst>
              <a:ext uri="{FF2B5EF4-FFF2-40B4-BE49-F238E27FC236}">
                <a16:creationId xmlns:a16="http://schemas.microsoft.com/office/drawing/2014/main" id="{6188EF74-EC3F-4C2E-BFDF-4DD36AC9F9D2}"/>
              </a:ext>
            </a:extLst>
          </p:cNvPr>
          <p:cNvPicPr>
            <a:picLocks noChangeAspect="1"/>
          </p:cNvPicPr>
          <p:nvPr/>
        </p:nvPicPr>
        <p:blipFill>
          <a:blip r:embed="rId2"/>
          <a:stretch>
            <a:fillRect/>
          </a:stretch>
        </p:blipFill>
        <p:spPr>
          <a:xfrm>
            <a:off x="6468493" y="4171368"/>
            <a:ext cx="5293201" cy="2516303"/>
          </a:xfrm>
          <a:prstGeom prst="rect">
            <a:avLst/>
          </a:prstGeom>
        </p:spPr>
      </p:pic>
    </p:spTree>
    <p:extLst>
      <p:ext uri="{BB962C8B-B14F-4D97-AF65-F5344CB8AC3E}">
        <p14:creationId xmlns:p14="http://schemas.microsoft.com/office/powerpoint/2010/main" val="3672192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EA67-970F-4EC3-8065-B53D0713BBF5}"/>
              </a:ext>
            </a:extLst>
          </p:cNvPr>
          <p:cNvSpPr>
            <a:spLocks noGrp="1"/>
          </p:cNvSpPr>
          <p:nvPr>
            <p:ph type="title"/>
          </p:nvPr>
        </p:nvSpPr>
        <p:spPr/>
        <p:txBody>
          <a:bodyPr/>
          <a:lstStyle/>
          <a:p>
            <a:pPr algn="ctr"/>
            <a:r>
              <a:rPr lang="en-IN" b="1" i="1" dirty="0">
                <a:latin typeface="Lato" panose="020F0502020204030203" pitchFamily="34" charset="0"/>
                <a:ea typeface="Lato" panose="020F0502020204030203" pitchFamily="34" charset="0"/>
                <a:cs typeface="Lato" panose="020F0502020204030203" pitchFamily="34" charset="0"/>
              </a:rPr>
              <a:t>KNIME WORK-FLOW</a:t>
            </a:r>
          </a:p>
        </p:txBody>
      </p:sp>
      <p:pic>
        <p:nvPicPr>
          <p:cNvPr id="13" name="Content Placeholder 12">
            <a:extLst>
              <a:ext uri="{FF2B5EF4-FFF2-40B4-BE49-F238E27FC236}">
                <a16:creationId xmlns:a16="http://schemas.microsoft.com/office/drawing/2014/main" id="{DD00CF5C-60BF-4930-8D4B-748EAF7EEE10}"/>
              </a:ext>
            </a:extLst>
          </p:cNvPr>
          <p:cNvPicPr>
            <a:picLocks noGrp="1" noChangeAspect="1"/>
          </p:cNvPicPr>
          <p:nvPr>
            <p:ph idx="1"/>
          </p:nvPr>
        </p:nvPicPr>
        <p:blipFill>
          <a:blip r:embed="rId2"/>
          <a:stretch>
            <a:fillRect/>
          </a:stretch>
        </p:blipFill>
        <p:spPr>
          <a:xfrm>
            <a:off x="1491456" y="3082925"/>
            <a:ext cx="8153400" cy="2457450"/>
          </a:xfrm>
        </p:spPr>
      </p:pic>
    </p:spTree>
    <p:extLst>
      <p:ext uri="{BB962C8B-B14F-4D97-AF65-F5344CB8AC3E}">
        <p14:creationId xmlns:p14="http://schemas.microsoft.com/office/powerpoint/2010/main" val="3942671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48A4-0B5E-4B36-98FE-83726011F79F}"/>
              </a:ext>
            </a:extLst>
          </p:cNvPr>
          <p:cNvSpPr>
            <a:spLocks noGrp="1"/>
          </p:cNvSpPr>
          <p:nvPr>
            <p:ph type="title"/>
          </p:nvPr>
        </p:nvSpPr>
        <p:spPr/>
        <p:txBody>
          <a:bodyPr/>
          <a:lstStyle/>
          <a:p>
            <a:pPr algn="ctr"/>
            <a:r>
              <a:rPr lang="en-IN" b="1" i="1" dirty="0">
                <a:latin typeface="Lato" panose="020F0502020204030203" pitchFamily="34" charset="0"/>
                <a:ea typeface="Lato" panose="020F0502020204030203" pitchFamily="34" charset="0"/>
                <a:cs typeface="Lato" panose="020F0502020204030203" pitchFamily="34" charset="0"/>
              </a:rPr>
              <a:t>MBA – DATA LOAD</a:t>
            </a:r>
          </a:p>
        </p:txBody>
      </p:sp>
      <p:sp>
        <p:nvSpPr>
          <p:cNvPr id="3" name="Content Placeholder 2">
            <a:extLst>
              <a:ext uri="{FF2B5EF4-FFF2-40B4-BE49-F238E27FC236}">
                <a16:creationId xmlns:a16="http://schemas.microsoft.com/office/drawing/2014/main" id="{75B4684E-36F2-423C-AB7A-D2C80E849364}"/>
              </a:ext>
            </a:extLst>
          </p:cNvPr>
          <p:cNvSpPr>
            <a:spLocks noGrp="1"/>
          </p:cNvSpPr>
          <p:nvPr>
            <p:ph idx="1"/>
          </p:nvPr>
        </p:nvSpPr>
        <p:spPr/>
        <p:txBody>
          <a:bodyPr/>
          <a:lstStyle/>
          <a:p>
            <a:r>
              <a:rPr lang="en-IN" sz="1600" b="1" i="1" dirty="0">
                <a:latin typeface="Lato" panose="020F0502020204030203" pitchFamily="34" charset="0"/>
                <a:ea typeface="Lato" panose="020F0502020204030203" pitchFamily="34" charset="0"/>
                <a:cs typeface="Lato" panose="020F0502020204030203" pitchFamily="34" charset="0"/>
              </a:rPr>
              <a:t>We can observe here that no. of rows are now 1,139 as compared to our data set it was 20,641, after filtering the data with out All-purpose so 20,090</a:t>
            </a:r>
          </a:p>
          <a:p>
            <a:r>
              <a:rPr lang="en-IN" sz="1600" b="1" i="1" dirty="0">
                <a:latin typeface="Lato" panose="020F0502020204030203" pitchFamily="34" charset="0"/>
                <a:ea typeface="Lato" panose="020F0502020204030203" pitchFamily="34" charset="0"/>
                <a:cs typeface="Lato" panose="020F0502020204030203" pitchFamily="34" charset="0"/>
              </a:rPr>
              <a:t>This will help us classify the products for our further Market Basket Analysis</a:t>
            </a:r>
          </a:p>
          <a:p>
            <a:pPr marL="0" indent="0">
              <a:buNone/>
            </a:pPr>
            <a:endParaRPr lang="en-IN" sz="1600" b="1" dirty="0"/>
          </a:p>
        </p:txBody>
      </p:sp>
      <p:pic>
        <p:nvPicPr>
          <p:cNvPr id="5" name="Picture 4">
            <a:extLst>
              <a:ext uri="{FF2B5EF4-FFF2-40B4-BE49-F238E27FC236}">
                <a16:creationId xmlns:a16="http://schemas.microsoft.com/office/drawing/2014/main" id="{61885993-BDAA-4E48-92FF-1F9E7C022C4A}"/>
              </a:ext>
            </a:extLst>
          </p:cNvPr>
          <p:cNvPicPr>
            <a:picLocks noChangeAspect="1"/>
          </p:cNvPicPr>
          <p:nvPr/>
        </p:nvPicPr>
        <p:blipFill>
          <a:blip r:embed="rId2"/>
          <a:stretch>
            <a:fillRect/>
          </a:stretch>
        </p:blipFill>
        <p:spPr>
          <a:xfrm>
            <a:off x="3530112" y="3507007"/>
            <a:ext cx="4011095" cy="3240489"/>
          </a:xfrm>
          <a:prstGeom prst="rect">
            <a:avLst/>
          </a:prstGeom>
        </p:spPr>
      </p:pic>
    </p:spTree>
    <p:extLst>
      <p:ext uri="{BB962C8B-B14F-4D97-AF65-F5344CB8AC3E}">
        <p14:creationId xmlns:p14="http://schemas.microsoft.com/office/powerpoint/2010/main" val="4145681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5F64-9DD6-4752-9AB1-F8E0069ED00F}"/>
              </a:ext>
            </a:extLst>
          </p:cNvPr>
          <p:cNvSpPr>
            <a:spLocks noGrp="1"/>
          </p:cNvSpPr>
          <p:nvPr>
            <p:ph type="title"/>
          </p:nvPr>
        </p:nvSpPr>
        <p:spPr/>
        <p:txBody>
          <a:bodyPr/>
          <a:lstStyle/>
          <a:p>
            <a:pPr algn="ctr"/>
            <a:r>
              <a:rPr lang="en-US" b="1" i="1" dirty="0">
                <a:latin typeface="Lato" panose="020F0502020204030203" pitchFamily="34" charset="0"/>
                <a:ea typeface="Lato" panose="020F0502020204030203" pitchFamily="34" charset="0"/>
                <a:cs typeface="Lato" panose="020F0502020204030203" pitchFamily="34" charset="0"/>
              </a:rPr>
              <a:t>MBA – GROUPED BY</a:t>
            </a:r>
            <a:endParaRPr lang="en-IN" b="1" i="1"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B042F35B-5BF2-44CC-B123-8F79D1A2F462}"/>
              </a:ext>
            </a:extLst>
          </p:cNvPr>
          <p:cNvSpPr>
            <a:spLocks noGrp="1"/>
          </p:cNvSpPr>
          <p:nvPr>
            <p:ph idx="1"/>
          </p:nvPr>
        </p:nvSpPr>
        <p:spPr>
          <a:xfrm>
            <a:off x="1154954" y="2379306"/>
            <a:ext cx="8825659" cy="3640494"/>
          </a:xfrm>
        </p:spPr>
        <p:txBody>
          <a:bodyPr/>
          <a:lstStyle/>
          <a:p>
            <a:r>
              <a:rPr lang="en-US" sz="1600" b="1" i="1" dirty="0">
                <a:latin typeface="Lato" panose="020F0502020204030203" pitchFamily="34" charset="0"/>
                <a:ea typeface="Lato" panose="020F0502020204030203" pitchFamily="34" charset="0"/>
                <a:cs typeface="Lato" panose="020F0502020204030203" pitchFamily="34" charset="0"/>
              </a:rPr>
              <a:t>The filtered data then grouped with Order ID and the unique values of 1,139 rows</a:t>
            </a:r>
          </a:p>
          <a:p>
            <a:r>
              <a:rPr lang="en-US" sz="1600" b="1" i="1" dirty="0">
                <a:latin typeface="Lato" panose="020F0502020204030203" pitchFamily="34" charset="0"/>
                <a:ea typeface="Lato" panose="020F0502020204030203" pitchFamily="34" charset="0"/>
                <a:cs typeface="Lato" panose="020F0502020204030203" pitchFamily="34" charset="0"/>
              </a:rPr>
              <a:t>Grouped Data</a:t>
            </a:r>
          </a:p>
          <a:p>
            <a:endParaRPr lang="en-US" sz="1600" b="1" dirty="0"/>
          </a:p>
          <a:p>
            <a:endParaRPr lang="en-IN" sz="1600" b="1" dirty="0"/>
          </a:p>
        </p:txBody>
      </p:sp>
      <p:pic>
        <p:nvPicPr>
          <p:cNvPr id="8" name="Picture 7">
            <a:extLst>
              <a:ext uri="{FF2B5EF4-FFF2-40B4-BE49-F238E27FC236}">
                <a16:creationId xmlns:a16="http://schemas.microsoft.com/office/drawing/2014/main" id="{6049E668-AC3D-40DD-8515-FA0A115509CD}"/>
              </a:ext>
            </a:extLst>
          </p:cNvPr>
          <p:cNvPicPr>
            <a:picLocks noChangeAspect="1"/>
          </p:cNvPicPr>
          <p:nvPr/>
        </p:nvPicPr>
        <p:blipFill>
          <a:blip r:embed="rId2"/>
          <a:stretch>
            <a:fillRect/>
          </a:stretch>
        </p:blipFill>
        <p:spPr>
          <a:xfrm>
            <a:off x="2899183" y="2760305"/>
            <a:ext cx="8581021" cy="3958169"/>
          </a:xfrm>
          <a:prstGeom prst="rect">
            <a:avLst/>
          </a:prstGeom>
        </p:spPr>
      </p:pic>
    </p:spTree>
    <p:extLst>
      <p:ext uri="{BB962C8B-B14F-4D97-AF65-F5344CB8AC3E}">
        <p14:creationId xmlns:p14="http://schemas.microsoft.com/office/powerpoint/2010/main" val="1799473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E230-A1AB-473B-A515-FB5C5D3673F7}"/>
              </a:ext>
            </a:extLst>
          </p:cNvPr>
          <p:cNvSpPr>
            <a:spLocks noGrp="1"/>
          </p:cNvSpPr>
          <p:nvPr>
            <p:ph type="title"/>
          </p:nvPr>
        </p:nvSpPr>
        <p:spPr/>
        <p:txBody>
          <a:bodyPr/>
          <a:lstStyle/>
          <a:p>
            <a:pPr algn="ctr"/>
            <a:r>
              <a:rPr lang="en-US" b="1" i="1" dirty="0">
                <a:latin typeface="Lato" panose="020F0502020204030203" pitchFamily="34" charset="0"/>
                <a:ea typeface="Lato" panose="020F0502020204030203" pitchFamily="34" charset="0"/>
                <a:cs typeface="Lato" panose="020F0502020204030203" pitchFamily="34" charset="0"/>
              </a:rPr>
              <a:t>MBA – CELL SPLITTER</a:t>
            </a:r>
            <a:endParaRPr lang="en-IN" b="1" i="1"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AD19B6C9-411A-4B17-B259-96377F322D56}"/>
              </a:ext>
            </a:extLst>
          </p:cNvPr>
          <p:cNvSpPr>
            <a:spLocks noGrp="1"/>
          </p:cNvSpPr>
          <p:nvPr>
            <p:ph idx="1"/>
          </p:nvPr>
        </p:nvSpPr>
        <p:spPr>
          <a:xfrm>
            <a:off x="1154954" y="2267339"/>
            <a:ext cx="8825659" cy="3752461"/>
          </a:xfrm>
        </p:spPr>
        <p:txBody>
          <a:bodyPr>
            <a:normAutofit/>
          </a:bodyPr>
          <a:lstStyle/>
          <a:p>
            <a:r>
              <a:rPr lang="en-US" sz="1600" b="1" i="1" dirty="0">
                <a:latin typeface="Lato" panose="020F0502020204030203" pitchFamily="34" charset="0"/>
                <a:ea typeface="Lato" panose="020F0502020204030203" pitchFamily="34" charset="0"/>
                <a:cs typeface="Lato" panose="020F0502020204030203" pitchFamily="34" charset="0"/>
              </a:rPr>
              <a:t>In this node ‘Cell Splitter’ we removed the duplicated products and concatenated them in a single group as per the purchase or order ID.</a:t>
            </a:r>
          </a:p>
          <a:p>
            <a:r>
              <a:rPr lang="en-US" sz="1600" b="1" i="1" dirty="0">
                <a:latin typeface="Lato" panose="020F0502020204030203" pitchFamily="34" charset="0"/>
                <a:ea typeface="Lato" panose="020F0502020204030203" pitchFamily="34" charset="0"/>
                <a:cs typeface="Lato" panose="020F0502020204030203" pitchFamily="34" charset="0"/>
              </a:rPr>
              <a:t>This again helped us to classify the items in the set format which is in square bracket.</a:t>
            </a:r>
          </a:p>
          <a:p>
            <a:endParaRPr lang="en-US" sz="1600" b="1" i="1" dirty="0">
              <a:latin typeface="Lato" panose="020F0502020204030203" pitchFamily="34" charset="0"/>
              <a:ea typeface="Lato" panose="020F0502020204030203" pitchFamily="34" charset="0"/>
              <a:cs typeface="Lato" panose="020F0502020204030203" pitchFamily="34" charset="0"/>
            </a:endParaRPr>
          </a:p>
          <a:p>
            <a:endParaRPr lang="en-IN" sz="1600" b="1" dirty="0"/>
          </a:p>
        </p:txBody>
      </p:sp>
      <p:pic>
        <p:nvPicPr>
          <p:cNvPr id="5" name="Picture 4">
            <a:extLst>
              <a:ext uri="{FF2B5EF4-FFF2-40B4-BE49-F238E27FC236}">
                <a16:creationId xmlns:a16="http://schemas.microsoft.com/office/drawing/2014/main" id="{C110D2DB-CB6D-4AFE-BE68-69FD38759A58}"/>
              </a:ext>
            </a:extLst>
          </p:cNvPr>
          <p:cNvPicPr>
            <a:picLocks noChangeAspect="1"/>
          </p:cNvPicPr>
          <p:nvPr/>
        </p:nvPicPr>
        <p:blipFill>
          <a:blip r:embed="rId2"/>
          <a:stretch>
            <a:fillRect/>
          </a:stretch>
        </p:blipFill>
        <p:spPr>
          <a:xfrm>
            <a:off x="1897224" y="3178172"/>
            <a:ext cx="8397551" cy="3578289"/>
          </a:xfrm>
          <a:prstGeom prst="rect">
            <a:avLst/>
          </a:prstGeom>
        </p:spPr>
      </p:pic>
    </p:spTree>
    <p:extLst>
      <p:ext uri="{BB962C8B-B14F-4D97-AF65-F5344CB8AC3E}">
        <p14:creationId xmlns:p14="http://schemas.microsoft.com/office/powerpoint/2010/main" val="3324667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F6CE-E27B-425F-A4F1-F96180A3DC1F}"/>
              </a:ext>
            </a:extLst>
          </p:cNvPr>
          <p:cNvSpPr>
            <a:spLocks noGrp="1"/>
          </p:cNvSpPr>
          <p:nvPr>
            <p:ph type="title"/>
          </p:nvPr>
        </p:nvSpPr>
        <p:spPr/>
        <p:txBody>
          <a:bodyPr/>
          <a:lstStyle/>
          <a:p>
            <a:pPr algn="ctr"/>
            <a:r>
              <a:rPr lang="en-US" b="1" i="1" dirty="0">
                <a:latin typeface="Lato" panose="020F0502020204030203" pitchFamily="34" charset="0"/>
                <a:ea typeface="Lato" panose="020F0502020204030203" pitchFamily="34" charset="0"/>
                <a:cs typeface="Lato" panose="020F0502020204030203" pitchFamily="34" charset="0"/>
              </a:rPr>
              <a:t>MBA – Association Rules</a:t>
            </a:r>
            <a:endParaRPr lang="en-IN" b="1" i="1"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89629364-19AC-44BB-96A8-0034BA7E9AFA}"/>
              </a:ext>
            </a:extLst>
          </p:cNvPr>
          <p:cNvSpPr>
            <a:spLocks noGrp="1"/>
          </p:cNvSpPr>
          <p:nvPr>
            <p:ph idx="1"/>
          </p:nvPr>
        </p:nvSpPr>
        <p:spPr>
          <a:xfrm>
            <a:off x="1154954" y="2295331"/>
            <a:ext cx="10545634" cy="4469363"/>
          </a:xfrm>
        </p:spPr>
        <p:txBody>
          <a:bodyPr>
            <a:normAutofit/>
          </a:bodyPr>
          <a:lstStyle/>
          <a:p>
            <a:r>
              <a:rPr lang="en-US" sz="2000" b="1" i="1" dirty="0">
                <a:latin typeface="Lato" panose="020F0502020204030203" pitchFamily="34" charset="0"/>
                <a:ea typeface="Lato" panose="020F0502020204030203" pitchFamily="34" charset="0"/>
                <a:cs typeface="Lato" panose="020F0502020204030203" pitchFamily="34" charset="0"/>
              </a:rPr>
              <a:t>Association Rules </a:t>
            </a:r>
            <a:r>
              <a:rPr lang="en-US" dirty="0"/>
              <a:t>– </a:t>
            </a:r>
            <a:r>
              <a:rPr lang="en-US" sz="1600" b="1" i="1" dirty="0">
                <a:latin typeface="Lato" panose="020F0502020204030203" pitchFamily="34" charset="0"/>
                <a:ea typeface="Lato" panose="020F0502020204030203" pitchFamily="34" charset="0"/>
                <a:cs typeface="Lato" panose="020F0502020204030203" pitchFamily="34" charset="0"/>
              </a:rPr>
              <a:t>is the set of rules where the likelihood of buying a product is greater with a set of products.</a:t>
            </a:r>
          </a:p>
          <a:p>
            <a:r>
              <a:rPr lang="en-US" sz="1600" b="1" i="1" dirty="0">
                <a:latin typeface="Lato" panose="020F0502020204030203" pitchFamily="34" charset="0"/>
                <a:ea typeface="Lato" panose="020F0502020204030203" pitchFamily="34" charset="0"/>
                <a:cs typeface="Lato" panose="020F0502020204030203" pitchFamily="34" charset="0"/>
              </a:rPr>
              <a:t>In our case as an example the product paper towels being bought along with a set of [eggs, dinner rolls, ice cream, pasta, lunch meat] is 2.349 times higher when compared to it being bought individually which is just 0.02.</a:t>
            </a:r>
          </a:p>
          <a:p>
            <a:endParaRPr lang="en-US" sz="1600" b="1" i="1" dirty="0">
              <a:latin typeface="Lato" panose="020F0502020204030203" pitchFamily="34" charset="0"/>
              <a:ea typeface="Lato" panose="020F0502020204030203" pitchFamily="34" charset="0"/>
              <a:cs typeface="Lato" panose="020F0502020204030203" pitchFamily="34" charset="0"/>
            </a:endParaRPr>
          </a:p>
          <a:p>
            <a:endParaRPr lang="en-US" sz="1600" b="1" i="1" dirty="0">
              <a:latin typeface="Lato" panose="020F0502020204030203" pitchFamily="34" charset="0"/>
              <a:ea typeface="Lato" panose="020F0502020204030203" pitchFamily="34" charset="0"/>
              <a:cs typeface="Lato" panose="020F0502020204030203" pitchFamily="34" charset="0"/>
            </a:endParaRPr>
          </a:p>
          <a:p>
            <a:endParaRPr lang="en-US" sz="1600" b="1" i="1" dirty="0">
              <a:latin typeface="Lato" panose="020F0502020204030203" pitchFamily="34" charset="0"/>
              <a:ea typeface="Lato" panose="020F0502020204030203" pitchFamily="34" charset="0"/>
              <a:cs typeface="Lato" panose="020F0502020204030203" pitchFamily="34" charset="0"/>
            </a:endParaRPr>
          </a:p>
          <a:p>
            <a:r>
              <a:rPr lang="en-US" sz="1600" b="1" i="1" dirty="0">
                <a:latin typeface="Lato" panose="020F0502020204030203" pitchFamily="34" charset="0"/>
                <a:ea typeface="Lato" panose="020F0502020204030203" pitchFamily="34" charset="0"/>
                <a:cs typeface="Lato" panose="020F0502020204030203" pitchFamily="34" charset="0"/>
              </a:rPr>
              <a:t>Like this with a minimum of below threshold values the association rules for the given data are calculated:</a:t>
            </a:r>
          </a:p>
          <a:p>
            <a:pPr marL="0" indent="0">
              <a:buNone/>
            </a:pPr>
            <a:r>
              <a:rPr lang="en-US" sz="1600" b="1" i="1" dirty="0">
                <a:latin typeface="Lato" panose="020F0502020204030203" pitchFamily="34" charset="0"/>
                <a:ea typeface="Lato" panose="020F0502020204030203" pitchFamily="34" charset="0"/>
                <a:cs typeface="Lato" panose="020F0502020204030203" pitchFamily="34" charset="0"/>
              </a:rPr>
              <a:t>                 Support of minimum = 0.02</a:t>
            </a:r>
          </a:p>
          <a:p>
            <a:pPr marL="0" indent="0">
              <a:buNone/>
            </a:pPr>
            <a:r>
              <a:rPr lang="en-US" sz="1600" b="1" i="1" dirty="0">
                <a:latin typeface="Lato" panose="020F0502020204030203" pitchFamily="34" charset="0"/>
                <a:ea typeface="Lato" panose="020F0502020204030203" pitchFamily="34" charset="0"/>
                <a:cs typeface="Lato" panose="020F0502020204030203" pitchFamily="34" charset="0"/>
              </a:rPr>
              <a:t>                 Maximum Item set length = 10</a:t>
            </a:r>
          </a:p>
          <a:p>
            <a:pPr marL="0" indent="0">
              <a:buNone/>
            </a:pPr>
            <a:r>
              <a:rPr lang="en-US" sz="1600" b="1" i="1" dirty="0">
                <a:latin typeface="Lato" panose="020F0502020204030203" pitchFamily="34" charset="0"/>
                <a:ea typeface="Lato" panose="020F0502020204030203" pitchFamily="34" charset="0"/>
                <a:cs typeface="Lato" panose="020F0502020204030203" pitchFamily="34" charset="0"/>
              </a:rPr>
              <a:t>                 Minimum Confidence level = 0.8</a:t>
            </a:r>
            <a:endParaRPr lang="en-IN" sz="1600" b="1" i="1" dirty="0">
              <a:latin typeface="Lato" panose="020F0502020204030203" pitchFamily="34" charset="0"/>
              <a:ea typeface="Lato" panose="020F0502020204030203" pitchFamily="34" charset="0"/>
              <a:cs typeface="Lato" panose="020F0502020204030203" pitchFamily="34" charset="0"/>
            </a:endParaRPr>
          </a:p>
          <a:p>
            <a:endParaRPr lang="en-IN" sz="1600" dirty="0"/>
          </a:p>
        </p:txBody>
      </p:sp>
      <p:pic>
        <p:nvPicPr>
          <p:cNvPr id="5" name="Picture 4">
            <a:extLst>
              <a:ext uri="{FF2B5EF4-FFF2-40B4-BE49-F238E27FC236}">
                <a16:creationId xmlns:a16="http://schemas.microsoft.com/office/drawing/2014/main" id="{7F45A29D-74FE-4C8C-8F37-481AB847BC46}"/>
              </a:ext>
            </a:extLst>
          </p:cNvPr>
          <p:cNvPicPr>
            <a:picLocks noChangeAspect="1"/>
          </p:cNvPicPr>
          <p:nvPr/>
        </p:nvPicPr>
        <p:blipFill>
          <a:blip r:embed="rId2"/>
          <a:stretch>
            <a:fillRect/>
          </a:stretch>
        </p:blipFill>
        <p:spPr>
          <a:xfrm>
            <a:off x="3244040" y="3290948"/>
            <a:ext cx="5703920" cy="1125360"/>
          </a:xfrm>
          <a:prstGeom prst="rect">
            <a:avLst/>
          </a:prstGeom>
        </p:spPr>
      </p:pic>
    </p:spTree>
    <p:extLst>
      <p:ext uri="{BB962C8B-B14F-4D97-AF65-F5344CB8AC3E}">
        <p14:creationId xmlns:p14="http://schemas.microsoft.com/office/powerpoint/2010/main" val="2766427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8823-8526-48F1-B0A3-2437CF9EA7B6}"/>
              </a:ext>
            </a:extLst>
          </p:cNvPr>
          <p:cNvSpPr>
            <a:spLocks noGrp="1"/>
          </p:cNvSpPr>
          <p:nvPr>
            <p:ph type="title"/>
          </p:nvPr>
        </p:nvSpPr>
        <p:spPr/>
        <p:txBody>
          <a:bodyPr/>
          <a:lstStyle/>
          <a:p>
            <a:pPr algn="ctr"/>
            <a:r>
              <a:rPr lang="en-US" b="1" i="1" dirty="0">
                <a:latin typeface="Lato" panose="020F0502020204030203" pitchFamily="34" charset="0"/>
                <a:ea typeface="Lato" panose="020F0502020204030203" pitchFamily="34" charset="0"/>
                <a:cs typeface="Lato" panose="020F0502020204030203" pitchFamily="34" charset="0"/>
              </a:rPr>
              <a:t>MBA – Association Rules</a:t>
            </a:r>
            <a:endParaRPr lang="en-IN" b="1" i="1"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E53AB851-9955-4D56-BC26-4EFD90428B0D}"/>
              </a:ext>
            </a:extLst>
          </p:cNvPr>
          <p:cNvSpPr>
            <a:spLocks noGrp="1"/>
          </p:cNvSpPr>
          <p:nvPr>
            <p:ph idx="1"/>
          </p:nvPr>
        </p:nvSpPr>
        <p:spPr>
          <a:xfrm>
            <a:off x="1154954" y="2351314"/>
            <a:ext cx="10536303" cy="3668486"/>
          </a:xfrm>
        </p:spPr>
        <p:txBody>
          <a:bodyPr/>
          <a:lstStyle/>
          <a:p>
            <a:r>
              <a:rPr lang="en-IN" b="1" i="1" dirty="0">
                <a:latin typeface="Lato" panose="020F0502020204030203" pitchFamily="34" charset="0"/>
                <a:ea typeface="Lato" panose="020F0502020204030203" pitchFamily="34" charset="0"/>
                <a:cs typeface="Lato" panose="020F0502020204030203" pitchFamily="34" charset="0"/>
              </a:rPr>
              <a:t>We have observed that, in the given data set we found out 39 association rules or combination.</a:t>
            </a:r>
          </a:p>
          <a:p>
            <a:endParaRPr lang="en-IN" b="1" dirty="0"/>
          </a:p>
          <a:p>
            <a:endParaRPr lang="en-IN" b="1" dirty="0"/>
          </a:p>
        </p:txBody>
      </p:sp>
      <p:pic>
        <p:nvPicPr>
          <p:cNvPr id="4" name="Picture 3">
            <a:extLst>
              <a:ext uri="{FF2B5EF4-FFF2-40B4-BE49-F238E27FC236}">
                <a16:creationId xmlns:a16="http://schemas.microsoft.com/office/drawing/2014/main" id="{69B32A37-FCA5-58BF-C103-06FB2BDA7B2B}"/>
              </a:ext>
            </a:extLst>
          </p:cNvPr>
          <p:cNvPicPr>
            <a:picLocks noChangeAspect="1"/>
          </p:cNvPicPr>
          <p:nvPr/>
        </p:nvPicPr>
        <p:blipFill>
          <a:blip r:embed="rId2"/>
          <a:stretch>
            <a:fillRect/>
          </a:stretch>
        </p:blipFill>
        <p:spPr>
          <a:xfrm>
            <a:off x="2175782" y="3021711"/>
            <a:ext cx="7840436" cy="3342498"/>
          </a:xfrm>
          <a:prstGeom prst="rect">
            <a:avLst/>
          </a:prstGeom>
        </p:spPr>
      </p:pic>
    </p:spTree>
    <p:extLst>
      <p:ext uri="{BB962C8B-B14F-4D97-AF65-F5344CB8AC3E}">
        <p14:creationId xmlns:p14="http://schemas.microsoft.com/office/powerpoint/2010/main" val="1443396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F6AE-26D3-4AED-BA21-3F4E4BF5A41D}"/>
              </a:ext>
            </a:extLst>
          </p:cNvPr>
          <p:cNvSpPr>
            <a:spLocks noGrp="1"/>
          </p:cNvSpPr>
          <p:nvPr>
            <p:ph type="title"/>
          </p:nvPr>
        </p:nvSpPr>
        <p:spPr/>
        <p:txBody>
          <a:bodyPr/>
          <a:lstStyle/>
          <a:p>
            <a:pPr algn="ctr"/>
            <a:r>
              <a:rPr lang="en-US" b="1" i="1" dirty="0">
                <a:latin typeface="Lato" panose="020F0502020204030203" pitchFamily="34" charset="0"/>
                <a:ea typeface="Lato" panose="020F0502020204030203" pitchFamily="34" charset="0"/>
                <a:cs typeface="Lato" panose="020F0502020204030203" pitchFamily="34" charset="0"/>
              </a:rPr>
              <a:t>MBA – Association Rule Parameters</a:t>
            </a:r>
            <a:endParaRPr lang="en-IN" b="1" i="1"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A1134D7F-D27E-4397-8D52-02EF3B37DEE5}"/>
              </a:ext>
            </a:extLst>
          </p:cNvPr>
          <p:cNvSpPr>
            <a:spLocks noGrp="1"/>
          </p:cNvSpPr>
          <p:nvPr>
            <p:ph idx="1"/>
          </p:nvPr>
        </p:nvSpPr>
        <p:spPr>
          <a:xfrm>
            <a:off x="1154954" y="2323321"/>
            <a:ext cx="10564295" cy="4460033"/>
          </a:xfrm>
        </p:spPr>
        <p:txBody>
          <a:bodyPr/>
          <a:lstStyle/>
          <a:p>
            <a:r>
              <a:rPr lang="en-IN" b="1" i="1" dirty="0">
                <a:latin typeface="Lato" panose="020F0502020204030203" pitchFamily="34" charset="0"/>
                <a:ea typeface="Lato" panose="020F0502020204030203" pitchFamily="34" charset="0"/>
                <a:cs typeface="Lato" panose="020F0502020204030203" pitchFamily="34" charset="0"/>
              </a:rPr>
              <a:t>Threshold values are found out by various regressions and shown here:</a:t>
            </a:r>
          </a:p>
          <a:p>
            <a:pPr marL="0" indent="0">
              <a:buNone/>
            </a:pPr>
            <a:r>
              <a:rPr lang="en-US" sz="1800" b="1" i="1" dirty="0">
                <a:latin typeface="Lato" panose="020F0502020204030203" pitchFamily="34" charset="0"/>
                <a:ea typeface="Lato" panose="020F0502020204030203" pitchFamily="34" charset="0"/>
                <a:cs typeface="Lato" panose="020F0502020204030203" pitchFamily="34" charset="0"/>
              </a:rPr>
              <a:t>               </a:t>
            </a:r>
            <a:r>
              <a:rPr lang="en-US" sz="1600" b="1" i="1" dirty="0">
                <a:latin typeface="Lato" panose="020F0502020204030203" pitchFamily="34" charset="0"/>
                <a:ea typeface="Lato" panose="020F0502020204030203" pitchFamily="34" charset="0"/>
                <a:cs typeface="Lato" panose="020F0502020204030203" pitchFamily="34" charset="0"/>
              </a:rPr>
              <a:t>Support of minimum = 0.02</a:t>
            </a:r>
          </a:p>
          <a:p>
            <a:pPr marL="0" indent="0">
              <a:buNone/>
            </a:pPr>
            <a:r>
              <a:rPr lang="en-US" sz="1600" b="1" i="1" dirty="0">
                <a:latin typeface="Lato" panose="020F0502020204030203" pitchFamily="34" charset="0"/>
                <a:ea typeface="Lato" panose="020F0502020204030203" pitchFamily="34" charset="0"/>
                <a:cs typeface="Lato" panose="020F0502020204030203" pitchFamily="34" charset="0"/>
              </a:rPr>
              <a:t>                 Maximum Item set length = 10</a:t>
            </a:r>
          </a:p>
          <a:p>
            <a:pPr marL="0" indent="0">
              <a:buNone/>
            </a:pPr>
            <a:r>
              <a:rPr lang="en-US" sz="1600" b="1" i="1" dirty="0">
                <a:latin typeface="Lato" panose="020F0502020204030203" pitchFamily="34" charset="0"/>
                <a:ea typeface="Lato" panose="020F0502020204030203" pitchFamily="34" charset="0"/>
                <a:cs typeface="Lato" panose="020F0502020204030203" pitchFamily="34" charset="0"/>
              </a:rPr>
              <a:t>                 Minimum Confidence level = 0.8</a:t>
            </a:r>
          </a:p>
          <a:p>
            <a:pPr marL="0" indent="0">
              <a:buNone/>
            </a:pPr>
            <a:endParaRPr lang="en-US" sz="1600" dirty="0"/>
          </a:p>
          <a:p>
            <a:pPr marL="0" indent="0">
              <a:buNone/>
            </a:pPr>
            <a:endParaRPr lang="en-IN" sz="1600" dirty="0"/>
          </a:p>
          <a:p>
            <a:endParaRPr lang="en-IN" b="1" dirty="0"/>
          </a:p>
        </p:txBody>
      </p:sp>
      <p:pic>
        <p:nvPicPr>
          <p:cNvPr id="5" name="Picture 4">
            <a:extLst>
              <a:ext uri="{FF2B5EF4-FFF2-40B4-BE49-F238E27FC236}">
                <a16:creationId xmlns:a16="http://schemas.microsoft.com/office/drawing/2014/main" id="{4AAA789E-927B-4949-85D0-041265E68478}"/>
              </a:ext>
            </a:extLst>
          </p:cNvPr>
          <p:cNvPicPr>
            <a:picLocks noChangeAspect="1"/>
          </p:cNvPicPr>
          <p:nvPr/>
        </p:nvPicPr>
        <p:blipFill>
          <a:blip r:embed="rId2"/>
          <a:stretch>
            <a:fillRect/>
          </a:stretch>
        </p:blipFill>
        <p:spPr>
          <a:xfrm>
            <a:off x="5621294" y="2848410"/>
            <a:ext cx="4623902" cy="3409853"/>
          </a:xfrm>
          <a:prstGeom prst="rect">
            <a:avLst/>
          </a:prstGeom>
        </p:spPr>
      </p:pic>
    </p:spTree>
    <p:extLst>
      <p:ext uri="{BB962C8B-B14F-4D97-AF65-F5344CB8AC3E}">
        <p14:creationId xmlns:p14="http://schemas.microsoft.com/office/powerpoint/2010/main" val="358009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7CF-9CD7-4247-90EC-D3D63EC53137}"/>
              </a:ext>
            </a:extLst>
          </p:cNvPr>
          <p:cNvSpPr>
            <a:spLocks noGrp="1"/>
          </p:cNvSpPr>
          <p:nvPr>
            <p:ph type="title"/>
          </p:nvPr>
        </p:nvSpPr>
        <p:spPr>
          <a:xfrm>
            <a:off x="1423895" y="838200"/>
            <a:ext cx="8761413" cy="706964"/>
          </a:xfrm>
        </p:spPr>
        <p:txBody>
          <a:bodyPr>
            <a:normAutofit fontScale="90000"/>
          </a:bodyPr>
          <a:lstStyle/>
          <a:p>
            <a:pPr algn="ctr"/>
            <a:r>
              <a:rPr lang="en-IN" b="1" i="1" dirty="0">
                <a:solidFill>
                  <a:schemeClr val="bg1"/>
                </a:solidFill>
                <a:effectLst/>
                <a:latin typeface="lato" panose="020F0502020204030203" pitchFamily="34" charset="0"/>
              </a:rPr>
              <a:t>Problem Statement</a:t>
            </a:r>
            <a:br>
              <a:rPr lang="en-IN" b="1" i="0" dirty="0">
                <a:solidFill>
                  <a:srgbClr val="000000"/>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0B16BAD6-2EC4-4C8C-ABEE-B5B538768DB9}"/>
              </a:ext>
            </a:extLst>
          </p:cNvPr>
          <p:cNvSpPr>
            <a:spLocks noGrp="1"/>
          </p:cNvSpPr>
          <p:nvPr>
            <p:ph idx="1"/>
          </p:nvPr>
        </p:nvSpPr>
        <p:spPr/>
        <p:txBody>
          <a:bodyPr>
            <a:normAutofit/>
          </a:bodyPr>
          <a:lstStyle/>
          <a:p>
            <a:r>
              <a:rPr lang="en-US" sz="2000" b="0" i="1" dirty="0">
                <a:solidFill>
                  <a:srgbClr val="000000"/>
                </a:solidFill>
                <a:effectLst/>
                <a:latin typeface="lato" panose="020F0502020204030203" pitchFamily="34" charset="0"/>
              </a:rPr>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endParaRPr lang="en-IN" sz="2000" i="1" dirty="0"/>
          </a:p>
        </p:txBody>
      </p:sp>
    </p:spTree>
    <p:extLst>
      <p:ext uri="{BB962C8B-B14F-4D97-AF65-F5344CB8AC3E}">
        <p14:creationId xmlns:p14="http://schemas.microsoft.com/office/powerpoint/2010/main" val="3584566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902A-342A-46E3-AF8B-5E8CCE2BEDDD}"/>
              </a:ext>
            </a:extLst>
          </p:cNvPr>
          <p:cNvSpPr>
            <a:spLocks noGrp="1"/>
          </p:cNvSpPr>
          <p:nvPr>
            <p:ph type="title"/>
          </p:nvPr>
        </p:nvSpPr>
        <p:spPr>
          <a:xfrm>
            <a:off x="1444203" y="927015"/>
            <a:ext cx="8761413" cy="621867"/>
          </a:xfrm>
        </p:spPr>
        <p:txBody>
          <a:bodyPr/>
          <a:lstStyle/>
          <a:p>
            <a:pPr algn="ctr"/>
            <a:r>
              <a:rPr lang="en-IN" sz="3200" b="1" i="1" dirty="0">
                <a:latin typeface="Lato" panose="020F0502020204030203" pitchFamily="34" charset="0"/>
                <a:ea typeface="Lato" panose="020F0502020204030203" pitchFamily="34" charset="0"/>
                <a:cs typeface="Lato" panose="020F0502020204030203" pitchFamily="34" charset="0"/>
              </a:rPr>
              <a:t>MBA – Suggestions &amp; Recommendations</a:t>
            </a:r>
          </a:p>
        </p:txBody>
      </p:sp>
      <p:sp>
        <p:nvSpPr>
          <p:cNvPr id="3" name="Content Placeholder 2">
            <a:extLst>
              <a:ext uri="{FF2B5EF4-FFF2-40B4-BE49-F238E27FC236}">
                <a16:creationId xmlns:a16="http://schemas.microsoft.com/office/drawing/2014/main" id="{371A312C-866F-4801-8D5E-344F6E7157A5}"/>
              </a:ext>
            </a:extLst>
          </p:cNvPr>
          <p:cNvSpPr>
            <a:spLocks noGrp="1"/>
          </p:cNvSpPr>
          <p:nvPr>
            <p:ph idx="1"/>
          </p:nvPr>
        </p:nvSpPr>
        <p:spPr>
          <a:xfrm>
            <a:off x="1154954" y="2369976"/>
            <a:ext cx="10554964" cy="4404048"/>
          </a:xfrm>
        </p:spPr>
        <p:txBody>
          <a:bodyPr>
            <a:normAutofit/>
          </a:bodyPr>
          <a:lstStyle/>
          <a:p>
            <a:r>
              <a:rPr lang="en-IN" sz="1600" b="1" i="1" dirty="0">
                <a:latin typeface="Lato" panose="020F0502020204030203" pitchFamily="34" charset="0"/>
                <a:ea typeface="Lato" panose="020F0502020204030203" pitchFamily="34" charset="0"/>
                <a:cs typeface="Lato" panose="020F0502020204030203" pitchFamily="34" charset="0"/>
              </a:rPr>
              <a:t>Poultry could be suggested as a combo meal with most of the food and snack items such as dinner rolls, eggs, ice cream &amp; spaghetti sauce. </a:t>
            </a:r>
          </a:p>
          <a:p>
            <a:r>
              <a:rPr lang="en-IN" sz="1600" b="1" i="1" dirty="0">
                <a:latin typeface="Lato" panose="020F0502020204030203" pitchFamily="34" charset="0"/>
                <a:ea typeface="Lato" panose="020F0502020204030203" pitchFamily="34" charset="0"/>
                <a:cs typeface="Lato" panose="020F0502020204030203" pitchFamily="34" charset="0"/>
              </a:rPr>
              <a:t>Soda could be another item that can be offered in a combo.</a:t>
            </a:r>
          </a:p>
          <a:p>
            <a:r>
              <a:rPr lang="en-IN" sz="1600" b="1" i="1" dirty="0">
                <a:latin typeface="Lato" panose="020F0502020204030203" pitchFamily="34" charset="0"/>
                <a:ea typeface="Lato" panose="020F0502020204030203" pitchFamily="34" charset="0"/>
                <a:cs typeface="Lato" panose="020F0502020204030203" pitchFamily="34" charset="0"/>
              </a:rPr>
              <a:t>Top combo with good confidence are:</a:t>
            </a:r>
          </a:p>
          <a:p>
            <a:endParaRPr lang="en-IN" sz="1600" b="1" dirty="0"/>
          </a:p>
        </p:txBody>
      </p:sp>
      <p:pic>
        <p:nvPicPr>
          <p:cNvPr id="5" name="Picture 4">
            <a:extLst>
              <a:ext uri="{FF2B5EF4-FFF2-40B4-BE49-F238E27FC236}">
                <a16:creationId xmlns:a16="http://schemas.microsoft.com/office/drawing/2014/main" id="{E16A2E99-C6F6-4163-A9CC-BE4477E562A0}"/>
              </a:ext>
            </a:extLst>
          </p:cNvPr>
          <p:cNvPicPr>
            <a:picLocks noChangeAspect="1"/>
          </p:cNvPicPr>
          <p:nvPr/>
        </p:nvPicPr>
        <p:blipFill>
          <a:blip r:embed="rId2"/>
          <a:stretch>
            <a:fillRect/>
          </a:stretch>
        </p:blipFill>
        <p:spPr>
          <a:xfrm>
            <a:off x="2694214" y="3690063"/>
            <a:ext cx="6803572" cy="3083961"/>
          </a:xfrm>
          <a:prstGeom prst="rect">
            <a:avLst/>
          </a:prstGeom>
        </p:spPr>
      </p:pic>
    </p:spTree>
    <p:extLst>
      <p:ext uri="{BB962C8B-B14F-4D97-AF65-F5344CB8AC3E}">
        <p14:creationId xmlns:p14="http://schemas.microsoft.com/office/powerpoint/2010/main" val="2999291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E2EB-ADAD-4947-88B2-C0BC6AAC1503}"/>
              </a:ext>
            </a:extLst>
          </p:cNvPr>
          <p:cNvSpPr>
            <a:spLocks noGrp="1"/>
          </p:cNvSpPr>
          <p:nvPr>
            <p:ph type="title"/>
          </p:nvPr>
        </p:nvSpPr>
        <p:spPr>
          <a:xfrm>
            <a:off x="1630815" y="927015"/>
            <a:ext cx="8761413" cy="706964"/>
          </a:xfrm>
        </p:spPr>
        <p:txBody>
          <a:bodyPr/>
          <a:lstStyle/>
          <a:p>
            <a:pPr algn="ctr"/>
            <a:r>
              <a:rPr lang="en-IN" sz="3200" b="1" i="1" dirty="0">
                <a:latin typeface="Lato" panose="020F0502020204030203" pitchFamily="34" charset="0"/>
                <a:ea typeface="Lato" panose="020F0502020204030203" pitchFamily="34" charset="0"/>
                <a:cs typeface="Lato" panose="020F0502020204030203" pitchFamily="34" charset="0"/>
              </a:rPr>
              <a:t>MBA – Suggestions &amp; Recommendations</a:t>
            </a:r>
          </a:p>
        </p:txBody>
      </p:sp>
      <p:sp>
        <p:nvSpPr>
          <p:cNvPr id="3" name="Content Placeholder 2">
            <a:extLst>
              <a:ext uri="{FF2B5EF4-FFF2-40B4-BE49-F238E27FC236}">
                <a16:creationId xmlns:a16="http://schemas.microsoft.com/office/drawing/2014/main" id="{A0E3B600-15BA-4755-9C60-7643BCA4C4A2}"/>
              </a:ext>
            </a:extLst>
          </p:cNvPr>
          <p:cNvSpPr>
            <a:spLocks noGrp="1"/>
          </p:cNvSpPr>
          <p:nvPr>
            <p:ph idx="1"/>
          </p:nvPr>
        </p:nvSpPr>
        <p:spPr>
          <a:xfrm>
            <a:off x="1154954" y="2435291"/>
            <a:ext cx="10536303" cy="3303036"/>
          </a:xfrm>
        </p:spPr>
        <p:txBody>
          <a:bodyPr>
            <a:normAutofit/>
          </a:bodyPr>
          <a:lstStyle/>
          <a:p>
            <a:r>
              <a:rPr lang="en-IN" sz="2000" b="1" i="1" dirty="0">
                <a:latin typeface="Lato" panose="020F0502020204030203" pitchFamily="34" charset="0"/>
                <a:ea typeface="Lato" panose="020F0502020204030203" pitchFamily="34" charset="0"/>
                <a:cs typeface="Lato" panose="020F0502020204030203" pitchFamily="34" charset="0"/>
              </a:rPr>
              <a:t>We can have an easy lift-up counter of the top combinations near the sales counter or billing counter to increase the sale of the preferred combinations.</a:t>
            </a:r>
          </a:p>
          <a:p>
            <a:r>
              <a:rPr lang="en-IN" sz="2000" b="1" i="1" dirty="0">
                <a:latin typeface="Lato" panose="020F0502020204030203" pitchFamily="34" charset="0"/>
                <a:ea typeface="Lato" panose="020F0502020204030203" pitchFamily="34" charset="0"/>
                <a:cs typeface="Lato" panose="020F0502020204030203" pitchFamily="34" charset="0"/>
              </a:rPr>
              <a:t>We can have frequent sale offer on the least sold products to increase sales.</a:t>
            </a:r>
          </a:p>
          <a:p>
            <a:r>
              <a:rPr lang="en-IN" sz="2000" b="1" i="1" dirty="0">
                <a:latin typeface="Lato" panose="020F0502020204030203" pitchFamily="34" charset="0"/>
                <a:ea typeface="Lato" panose="020F0502020204030203" pitchFamily="34" charset="0"/>
                <a:cs typeface="Lato" panose="020F0502020204030203" pitchFamily="34" charset="0"/>
              </a:rPr>
              <a:t>We can offer special discount coupons on the least sold products purchased, on the next shopping on all the products to increase the sale of the least productive and increase the frequency of the customers.</a:t>
            </a:r>
          </a:p>
          <a:p>
            <a:r>
              <a:rPr lang="en-IN" sz="2000" b="1" i="1" dirty="0">
                <a:latin typeface="Lato" panose="020F0502020204030203" pitchFamily="34" charset="0"/>
                <a:ea typeface="Lato" panose="020F0502020204030203" pitchFamily="34" charset="0"/>
                <a:cs typeface="Lato" panose="020F0502020204030203" pitchFamily="34" charset="0"/>
              </a:rPr>
              <a:t>Since Poultry and soda are the most sold items and hand soap and sandwich loaves are the least – a combo offer of these would eventually increase a sale of Hand soap and sandwich loaves as well.</a:t>
            </a:r>
          </a:p>
        </p:txBody>
      </p:sp>
    </p:spTree>
    <p:extLst>
      <p:ext uri="{BB962C8B-B14F-4D97-AF65-F5344CB8AC3E}">
        <p14:creationId xmlns:p14="http://schemas.microsoft.com/office/powerpoint/2010/main" val="110703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6A1D-7B98-42B9-86C4-A394005380FE}"/>
              </a:ext>
            </a:extLst>
          </p:cNvPr>
          <p:cNvSpPr>
            <a:spLocks noGrp="1"/>
          </p:cNvSpPr>
          <p:nvPr>
            <p:ph type="title"/>
          </p:nvPr>
        </p:nvSpPr>
        <p:spPr/>
        <p:txBody>
          <a:bodyPr/>
          <a:lstStyle/>
          <a:p>
            <a:pPr algn="ctr"/>
            <a:r>
              <a:rPr lang="en-IN" sz="3600" b="1" i="1" dirty="0">
                <a:solidFill>
                  <a:schemeClr val="bg1"/>
                </a:solidFill>
                <a:effectLst/>
                <a:latin typeface="Lato" panose="020F0502020204030203" pitchFamily="34" charset="0"/>
                <a:ea typeface="Lato" panose="020F0502020204030203" pitchFamily="34" charset="0"/>
                <a:cs typeface="Lato" panose="020F0502020204030203" pitchFamily="34" charset="0"/>
              </a:rPr>
              <a:t>Exploratory Data Analysis</a:t>
            </a:r>
            <a:endParaRPr lang="en-IN" sz="3600" b="1" i="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4D11382A-E29E-471B-93D0-4691E36C540E}"/>
              </a:ext>
            </a:extLst>
          </p:cNvPr>
          <p:cNvSpPr>
            <a:spLocks noGrp="1"/>
          </p:cNvSpPr>
          <p:nvPr>
            <p:ph idx="1"/>
          </p:nvPr>
        </p:nvSpPr>
        <p:spPr/>
        <p:txBody>
          <a:bodyPr>
            <a:normAutofit/>
          </a:bodyPr>
          <a:lstStyle/>
          <a:p>
            <a:r>
              <a:rPr lang="en-US" sz="2000" b="1" i="1" dirty="0">
                <a:latin typeface="Lato" panose="020F0502020204030203" pitchFamily="34" charset="0"/>
                <a:ea typeface="Lato" panose="020F0502020204030203" pitchFamily="34" charset="0"/>
                <a:cs typeface="Lato" panose="020F0502020204030203" pitchFamily="34" charset="0"/>
              </a:rPr>
              <a:t>Checking the head of the dataset</a:t>
            </a:r>
          </a:p>
          <a:p>
            <a:pPr marL="0" indent="0">
              <a:buNone/>
            </a:pPr>
            <a:endParaRPr lang="en-IN" sz="2000" dirty="0"/>
          </a:p>
        </p:txBody>
      </p:sp>
      <p:pic>
        <p:nvPicPr>
          <p:cNvPr id="5" name="Picture 4">
            <a:extLst>
              <a:ext uri="{FF2B5EF4-FFF2-40B4-BE49-F238E27FC236}">
                <a16:creationId xmlns:a16="http://schemas.microsoft.com/office/drawing/2014/main" id="{3ECAB1EF-DB4D-4F5B-A9ED-B1D75D0C2543}"/>
              </a:ext>
            </a:extLst>
          </p:cNvPr>
          <p:cNvPicPr>
            <a:picLocks noChangeAspect="1"/>
          </p:cNvPicPr>
          <p:nvPr/>
        </p:nvPicPr>
        <p:blipFill>
          <a:blip r:embed="rId2"/>
          <a:stretch>
            <a:fillRect/>
          </a:stretch>
        </p:blipFill>
        <p:spPr>
          <a:xfrm>
            <a:off x="3385458" y="3272099"/>
            <a:ext cx="5421084" cy="3126689"/>
          </a:xfrm>
          <a:prstGeom prst="rect">
            <a:avLst/>
          </a:prstGeom>
        </p:spPr>
      </p:pic>
    </p:spTree>
    <p:extLst>
      <p:ext uri="{BB962C8B-B14F-4D97-AF65-F5344CB8AC3E}">
        <p14:creationId xmlns:p14="http://schemas.microsoft.com/office/powerpoint/2010/main" val="406914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2A13-897B-4D0C-AA96-5E56A49B3399}"/>
              </a:ext>
            </a:extLst>
          </p:cNvPr>
          <p:cNvSpPr>
            <a:spLocks noGrp="1"/>
          </p:cNvSpPr>
          <p:nvPr>
            <p:ph type="title"/>
          </p:nvPr>
        </p:nvSpPr>
        <p:spPr/>
        <p:txBody>
          <a:bodyPr/>
          <a:lstStyle/>
          <a:p>
            <a:pPr algn="ctr"/>
            <a:r>
              <a:rPr lang="en-IN" sz="3600" b="1" i="1" dirty="0">
                <a:solidFill>
                  <a:schemeClr val="bg1"/>
                </a:solidFill>
                <a:effectLst/>
                <a:latin typeface="Lato" panose="020F0502020204030203" pitchFamily="34" charset="0"/>
                <a:ea typeface="Lato" panose="020F0502020204030203" pitchFamily="34" charset="0"/>
                <a:cs typeface="Lato" panose="020F0502020204030203" pitchFamily="34" charset="0"/>
              </a:rPr>
              <a:t>Exploratory Data Analysis</a:t>
            </a:r>
            <a:endParaRPr lang="en-IN" b="1" i="1"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FC9C0EA7-78AA-4717-A43E-E8E9C6851F4B}"/>
              </a:ext>
            </a:extLst>
          </p:cNvPr>
          <p:cNvSpPr>
            <a:spLocks noGrp="1"/>
          </p:cNvSpPr>
          <p:nvPr>
            <p:ph idx="1"/>
          </p:nvPr>
        </p:nvSpPr>
        <p:spPr/>
        <p:txBody>
          <a:bodyPr>
            <a:normAutofit/>
          </a:bodyPr>
          <a:lstStyle/>
          <a:p>
            <a:r>
              <a:rPr lang="en-US" sz="2000" b="1" i="1" dirty="0">
                <a:latin typeface="Lato" panose="020F0502020204030203" pitchFamily="34" charset="0"/>
                <a:ea typeface="Lato" panose="020F0502020204030203" pitchFamily="34" charset="0"/>
                <a:cs typeface="Lato" panose="020F0502020204030203" pitchFamily="34" charset="0"/>
              </a:rPr>
              <a:t>Checking the tail of the dataset</a:t>
            </a:r>
          </a:p>
          <a:p>
            <a:pPr marL="0" indent="0">
              <a:buNone/>
            </a:pPr>
            <a:endParaRPr lang="en-US" sz="2000" dirty="0"/>
          </a:p>
          <a:p>
            <a:pPr marL="0" indent="0">
              <a:buNone/>
            </a:pPr>
            <a:endParaRPr lang="en-IN" sz="2000" dirty="0"/>
          </a:p>
        </p:txBody>
      </p:sp>
      <p:pic>
        <p:nvPicPr>
          <p:cNvPr id="5" name="Picture 4">
            <a:extLst>
              <a:ext uri="{FF2B5EF4-FFF2-40B4-BE49-F238E27FC236}">
                <a16:creationId xmlns:a16="http://schemas.microsoft.com/office/drawing/2014/main" id="{639F55D2-50D9-4B74-9843-2EC4CC62C1AD}"/>
              </a:ext>
            </a:extLst>
          </p:cNvPr>
          <p:cNvPicPr>
            <a:picLocks noChangeAspect="1"/>
          </p:cNvPicPr>
          <p:nvPr/>
        </p:nvPicPr>
        <p:blipFill>
          <a:blip r:embed="rId2"/>
          <a:stretch>
            <a:fillRect/>
          </a:stretch>
        </p:blipFill>
        <p:spPr>
          <a:xfrm>
            <a:off x="3432111" y="3012261"/>
            <a:ext cx="5327778" cy="3249678"/>
          </a:xfrm>
          <a:prstGeom prst="rect">
            <a:avLst/>
          </a:prstGeom>
        </p:spPr>
      </p:pic>
    </p:spTree>
    <p:extLst>
      <p:ext uri="{BB962C8B-B14F-4D97-AF65-F5344CB8AC3E}">
        <p14:creationId xmlns:p14="http://schemas.microsoft.com/office/powerpoint/2010/main" val="81169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84C9-B9B8-4948-BE58-9BAEFD384B0F}"/>
              </a:ext>
            </a:extLst>
          </p:cNvPr>
          <p:cNvSpPr>
            <a:spLocks noGrp="1"/>
          </p:cNvSpPr>
          <p:nvPr>
            <p:ph type="title"/>
          </p:nvPr>
        </p:nvSpPr>
        <p:spPr/>
        <p:txBody>
          <a:bodyPr/>
          <a:lstStyle/>
          <a:p>
            <a:pPr algn="ctr"/>
            <a:r>
              <a:rPr lang="en-IN" sz="3600" b="1" i="1" dirty="0">
                <a:solidFill>
                  <a:schemeClr val="bg1"/>
                </a:solidFill>
                <a:effectLst/>
                <a:latin typeface="Lato" panose="020F0502020204030203" pitchFamily="34" charset="0"/>
                <a:ea typeface="Lato" panose="020F0502020204030203" pitchFamily="34" charset="0"/>
                <a:cs typeface="Lato" panose="020F0502020204030203" pitchFamily="34" charset="0"/>
              </a:rPr>
              <a:t>Exploratory Data Analysis</a:t>
            </a:r>
            <a:endParaRPr lang="en-IN" b="1" i="1"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4F6429CD-0201-4D18-B206-C8D8C8B114B1}"/>
              </a:ext>
            </a:extLst>
          </p:cNvPr>
          <p:cNvSpPr>
            <a:spLocks noGrp="1"/>
          </p:cNvSpPr>
          <p:nvPr>
            <p:ph idx="1"/>
          </p:nvPr>
        </p:nvSpPr>
        <p:spPr>
          <a:xfrm>
            <a:off x="1090708" y="2712183"/>
            <a:ext cx="8825659" cy="3172149"/>
          </a:xfrm>
        </p:spPr>
        <p:txBody>
          <a:bodyPr>
            <a:normAutofit/>
          </a:bodyPr>
          <a:lstStyle/>
          <a:p>
            <a:r>
              <a:rPr lang="en-US" sz="2000" b="1" i="1" dirty="0">
                <a:latin typeface="Lato" panose="020F0502020204030203" pitchFamily="34" charset="0"/>
                <a:ea typeface="Lato" panose="020F0502020204030203" pitchFamily="34" charset="0"/>
                <a:cs typeface="Lato" panose="020F0502020204030203" pitchFamily="34" charset="0"/>
              </a:rPr>
              <a:t>Checking the info of the data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E170A726-B67C-4A00-ABCE-629EAAF846F5}"/>
              </a:ext>
            </a:extLst>
          </p:cNvPr>
          <p:cNvPicPr>
            <a:picLocks noChangeAspect="1"/>
          </p:cNvPicPr>
          <p:nvPr/>
        </p:nvPicPr>
        <p:blipFill>
          <a:blip r:embed="rId2"/>
          <a:stretch>
            <a:fillRect/>
          </a:stretch>
        </p:blipFill>
        <p:spPr>
          <a:xfrm>
            <a:off x="3380273" y="3429000"/>
            <a:ext cx="5431453" cy="3050335"/>
          </a:xfrm>
          <a:prstGeom prst="rect">
            <a:avLst/>
          </a:prstGeom>
        </p:spPr>
      </p:pic>
    </p:spTree>
    <p:extLst>
      <p:ext uri="{BB962C8B-B14F-4D97-AF65-F5344CB8AC3E}">
        <p14:creationId xmlns:p14="http://schemas.microsoft.com/office/powerpoint/2010/main" val="98321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9CF6-18A3-4F07-AF31-9E598670AD12}"/>
              </a:ext>
            </a:extLst>
          </p:cNvPr>
          <p:cNvSpPr>
            <a:spLocks noGrp="1"/>
          </p:cNvSpPr>
          <p:nvPr>
            <p:ph type="title"/>
          </p:nvPr>
        </p:nvSpPr>
        <p:spPr/>
        <p:txBody>
          <a:bodyPr/>
          <a:lstStyle/>
          <a:p>
            <a:pPr algn="ctr"/>
            <a:r>
              <a:rPr lang="en-IN" sz="3600" b="1" i="1" dirty="0">
                <a:solidFill>
                  <a:schemeClr val="bg1"/>
                </a:solidFill>
                <a:effectLst/>
                <a:latin typeface="Lato" panose="020F0502020204030203" pitchFamily="34" charset="0"/>
                <a:ea typeface="Lato" panose="020F0502020204030203" pitchFamily="34" charset="0"/>
                <a:cs typeface="Lato" panose="020F0502020204030203" pitchFamily="34" charset="0"/>
              </a:rPr>
              <a:t>Exploratory Data Analysis</a:t>
            </a:r>
            <a:endParaRPr lang="en-IN" b="1" i="1"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8D2EF190-9C2A-4B62-9BB1-D3D47DCC54B7}"/>
              </a:ext>
            </a:extLst>
          </p:cNvPr>
          <p:cNvSpPr>
            <a:spLocks noGrp="1"/>
          </p:cNvSpPr>
          <p:nvPr>
            <p:ph idx="1"/>
          </p:nvPr>
        </p:nvSpPr>
        <p:spPr/>
        <p:txBody>
          <a:bodyPr>
            <a:normAutofit/>
          </a:bodyPr>
          <a:lstStyle/>
          <a:p>
            <a:r>
              <a:rPr lang="en-IN" sz="2000" b="1" i="1" dirty="0">
                <a:latin typeface="Lato" panose="020F0502020204030203" pitchFamily="34" charset="0"/>
                <a:ea typeface="Lato" panose="020F0502020204030203" pitchFamily="34" charset="0"/>
                <a:cs typeface="Lato" panose="020F0502020204030203" pitchFamily="34" charset="0"/>
              </a:rPr>
              <a:t>Checking the data types</a:t>
            </a:r>
          </a:p>
          <a:p>
            <a:endParaRPr lang="en-IN" dirty="0"/>
          </a:p>
          <a:p>
            <a:endParaRPr lang="en-IN" dirty="0"/>
          </a:p>
          <a:p>
            <a:endParaRPr lang="en-IN" dirty="0"/>
          </a:p>
          <a:p>
            <a:endParaRPr lang="en-IN" dirty="0"/>
          </a:p>
          <a:p>
            <a:endParaRPr lang="en-IN" dirty="0"/>
          </a:p>
          <a:p>
            <a:r>
              <a:rPr lang="en-IN" sz="2000" b="1" i="1" dirty="0">
                <a:latin typeface="Lato" panose="020F0502020204030203" pitchFamily="34" charset="0"/>
                <a:ea typeface="Lato" panose="020F0502020204030203" pitchFamily="34" charset="0"/>
                <a:cs typeface="Lato" panose="020F0502020204030203" pitchFamily="34" charset="0"/>
              </a:rPr>
              <a:t>From above we see that there are (1 int) &amp; (2 objects) values.</a:t>
            </a:r>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C3FF6F57-39C4-40DB-B031-732DE404BDE8}"/>
              </a:ext>
            </a:extLst>
          </p:cNvPr>
          <p:cNvPicPr>
            <a:picLocks noChangeAspect="1"/>
          </p:cNvPicPr>
          <p:nvPr/>
        </p:nvPicPr>
        <p:blipFill>
          <a:blip r:embed="rId2"/>
          <a:stretch>
            <a:fillRect/>
          </a:stretch>
        </p:blipFill>
        <p:spPr>
          <a:xfrm>
            <a:off x="3869611" y="3265405"/>
            <a:ext cx="3396343" cy="1442163"/>
          </a:xfrm>
          <a:prstGeom prst="rect">
            <a:avLst/>
          </a:prstGeom>
        </p:spPr>
      </p:pic>
    </p:spTree>
    <p:extLst>
      <p:ext uri="{BB962C8B-B14F-4D97-AF65-F5344CB8AC3E}">
        <p14:creationId xmlns:p14="http://schemas.microsoft.com/office/powerpoint/2010/main" val="129766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DDFA-02C4-43F0-988E-CFA930A51C5F}"/>
              </a:ext>
            </a:extLst>
          </p:cNvPr>
          <p:cNvSpPr>
            <a:spLocks noGrp="1"/>
          </p:cNvSpPr>
          <p:nvPr>
            <p:ph type="title"/>
          </p:nvPr>
        </p:nvSpPr>
        <p:spPr/>
        <p:txBody>
          <a:bodyPr/>
          <a:lstStyle/>
          <a:p>
            <a:pPr algn="ctr"/>
            <a:r>
              <a:rPr lang="en-IN" sz="3600" b="1" i="1" dirty="0">
                <a:solidFill>
                  <a:schemeClr val="bg1"/>
                </a:solidFill>
                <a:effectLst/>
                <a:latin typeface="Lato" panose="020F0502020204030203" pitchFamily="34" charset="0"/>
                <a:ea typeface="Lato" panose="020F0502020204030203" pitchFamily="34" charset="0"/>
                <a:cs typeface="Lato" panose="020F0502020204030203" pitchFamily="34" charset="0"/>
              </a:rPr>
              <a:t>Exploratory Data Analysis</a:t>
            </a:r>
            <a:endParaRPr lang="en-IN" b="1" i="1"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C229D885-3221-4211-A899-201D4D248B5C}"/>
              </a:ext>
            </a:extLst>
          </p:cNvPr>
          <p:cNvSpPr>
            <a:spLocks noGrp="1"/>
          </p:cNvSpPr>
          <p:nvPr>
            <p:ph idx="1"/>
          </p:nvPr>
        </p:nvSpPr>
        <p:spPr/>
        <p:txBody>
          <a:bodyPr/>
          <a:lstStyle/>
          <a:p>
            <a:r>
              <a:rPr lang="en-US" sz="2000" i="1" dirty="0">
                <a:latin typeface="Lato" panose="020F0502020204030203" pitchFamily="34" charset="0"/>
                <a:ea typeface="Lato" panose="020F0502020204030203" pitchFamily="34" charset="0"/>
                <a:cs typeface="Lato" panose="020F0502020204030203" pitchFamily="34" charset="0"/>
              </a:rPr>
              <a:t>Checking the shape of the data</a:t>
            </a:r>
          </a:p>
          <a:p>
            <a:endParaRPr lang="en-US" sz="2000" i="1" dirty="0">
              <a:latin typeface="Lato" panose="020F0502020204030203" pitchFamily="34" charset="0"/>
              <a:ea typeface="Lato" panose="020F0502020204030203" pitchFamily="34" charset="0"/>
              <a:cs typeface="Lato" panose="020F0502020204030203" pitchFamily="34" charset="0"/>
            </a:endParaRPr>
          </a:p>
          <a:p>
            <a:endParaRPr lang="en-US" sz="2000" i="1" dirty="0">
              <a:latin typeface="Lato" panose="020F0502020204030203" pitchFamily="34" charset="0"/>
              <a:ea typeface="Lato" panose="020F0502020204030203" pitchFamily="34" charset="0"/>
              <a:cs typeface="Lato" panose="020F0502020204030203" pitchFamily="34" charset="0"/>
            </a:endParaRPr>
          </a:p>
          <a:p>
            <a:endParaRPr lang="en-US" sz="2000" i="1" dirty="0">
              <a:latin typeface="Lato" panose="020F0502020204030203" pitchFamily="34" charset="0"/>
              <a:ea typeface="Lato" panose="020F0502020204030203" pitchFamily="34" charset="0"/>
              <a:cs typeface="Lato" panose="020F0502020204030203" pitchFamily="34" charset="0"/>
            </a:endParaRPr>
          </a:p>
          <a:p>
            <a:endParaRPr lang="en-US" sz="2000" i="1" dirty="0">
              <a:latin typeface="Lato" panose="020F0502020204030203" pitchFamily="34" charset="0"/>
              <a:ea typeface="Lato" panose="020F0502020204030203" pitchFamily="34" charset="0"/>
              <a:cs typeface="Lato" panose="020F0502020204030203" pitchFamily="34" charset="0"/>
            </a:endParaRPr>
          </a:p>
          <a:p>
            <a:endParaRPr lang="en-US" sz="2000" i="1" dirty="0">
              <a:latin typeface="Lato" panose="020F0502020204030203" pitchFamily="34" charset="0"/>
              <a:ea typeface="Lato" panose="020F0502020204030203" pitchFamily="34" charset="0"/>
              <a:cs typeface="Lato" panose="020F0502020204030203" pitchFamily="34" charset="0"/>
            </a:endParaRPr>
          </a:p>
          <a:p>
            <a:r>
              <a:rPr lang="en-US" sz="2000" i="1" dirty="0">
                <a:latin typeface="Lato" panose="020F0502020204030203" pitchFamily="34" charset="0"/>
                <a:ea typeface="Lato" panose="020F0502020204030203" pitchFamily="34" charset="0"/>
                <a:cs typeface="Lato" panose="020F0502020204030203" pitchFamily="34" charset="0"/>
              </a:rPr>
              <a:t>From above we see that there are 20641 rows &amp; 3 Columns.</a:t>
            </a:r>
          </a:p>
          <a:p>
            <a:endParaRPr lang="en-US" sz="2000" i="1"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82A1C83-50CC-4AD8-8CEF-6383CA5B188E}"/>
              </a:ext>
            </a:extLst>
          </p:cNvPr>
          <p:cNvPicPr>
            <a:picLocks noChangeAspect="1"/>
          </p:cNvPicPr>
          <p:nvPr/>
        </p:nvPicPr>
        <p:blipFill>
          <a:blip r:embed="rId2"/>
          <a:stretch>
            <a:fillRect/>
          </a:stretch>
        </p:blipFill>
        <p:spPr>
          <a:xfrm>
            <a:off x="4356847" y="3251666"/>
            <a:ext cx="2488081" cy="1598240"/>
          </a:xfrm>
          <a:prstGeom prst="rect">
            <a:avLst/>
          </a:prstGeom>
        </p:spPr>
      </p:pic>
    </p:spTree>
    <p:extLst>
      <p:ext uri="{BB962C8B-B14F-4D97-AF65-F5344CB8AC3E}">
        <p14:creationId xmlns:p14="http://schemas.microsoft.com/office/powerpoint/2010/main" val="162216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F96B-0FA1-4782-9467-A0CC1C7FFEBB}"/>
              </a:ext>
            </a:extLst>
          </p:cNvPr>
          <p:cNvSpPr>
            <a:spLocks noGrp="1"/>
          </p:cNvSpPr>
          <p:nvPr>
            <p:ph type="title"/>
          </p:nvPr>
        </p:nvSpPr>
        <p:spPr/>
        <p:txBody>
          <a:bodyPr/>
          <a:lstStyle/>
          <a:p>
            <a:pPr algn="ctr"/>
            <a:r>
              <a:rPr lang="en-IN" sz="3600" b="1" i="1" dirty="0">
                <a:solidFill>
                  <a:schemeClr val="bg1"/>
                </a:solidFill>
                <a:effectLst/>
                <a:latin typeface="Lato" panose="020F0502020204030203" pitchFamily="34" charset="0"/>
                <a:ea typeface="Lato" panose="020F0502020204030203" pitchFamily="34" charset="0"/>
                <a:cs typeface="Lato" panose="020F0502020204030203" pitchFamily="34" charset="0"/>
              </a:rPr>
              <a:t>Exploratory Data Analysis</a:t>
            </a:r>
            <a:endParaRPr lang="en-IN" b="1" i="1"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7057EDB6-D21D-4A4D-B385-0C8AA598F18A}"/>
              </a:ext>
            </a:extLst>
          </p:cNvPr>
          <p:cNvSpPr>
            <a:spLocks noGrp="1"/>
          </p:cNvSpPr>
          <p:nvPr>
            <p:ph idx="1"/>
          </p:nvPr>
        </p:nvSpPr>
        <p:spPr/>
        <p:txBody>
          <a:bodyPr>
            <a:normAutofit lnSpcReduction="10000"/>
          </a:bodyPr>
          <a:lstStyle/>
          <a:p>
            <a:r>
              <a:rPr lang="en-US" sz="2000" b="1" i="1" dirty="0">
                <a:latin typeface="Lato" panose="020F0502020204030203" pitchFamily="34" charset="0"/>
                <a:ea typeface="Lato" panose="020F0502020204030203" pitchFamily="34" charset="0"/>
                <a:cs typeface="Lato" panose="020F0502020204030203" pitchFamily="34" charset="0"/>
              </a:rPr>
              <a:t>Checking the Null value in the dataset</a:t>
            </a:r>
          </a:p>
          <a:p>
            <a:endParaRPr lang="en-US" sz="2000" b="1" i="1" dirty="0">
              <a:latin typeface="Lato" panose="020F0502020204030203" pitchFamily="34" charset="0"/>
              <a:ea typeface="Lato" panose="020F0502020204030203" pitchFamily="34" charset="0"/>
              <a:cs typeface="Lato" panose="020F0502020204030203" pitchFamily="34" charset="0"/>
            </a:endParaRPr>
          </a:p>
          <a:p>
            <a:endParaRPr lang="en-US" sz="2000" b="1" i="1" dirty="0">
              <a:latin typeface="Lato" panose="020F0502020204030203" pitchFamily="34" charset="0"/>
              <a:ea typeface="Lato" panose="020F0502020204030203" pitchFamily="34" charset="0"/>
              <a:cs typeface="Lato" panose="020F0502020204030203" pitchFamily="34" charset="0"/>
            </a:endParaRPr>
          </a:p>
          <a:p>
            <a:endParaRPr lang="en-US" sz="2000" b="1" i="1" dirty="0">
              <a:latin typeface="Lato" panose="020F0502020204030203" pitchFamily="34" charset="0"/>
              <a:ea typeface="Lato" panose="020F0502020204030203" pitchFamily="34" charset="0"/>
              <a:cs typeface="Lato" panose="020F0502020204030203" pitchFamily="34" charset="0"/>
            </a:endParaRPr>
          </a:p>
          <a:p>
            <a:endParaRPr lang="en-US" sz="2000" b="1" i="1" dirty="0">
              <a:latin typeface="Lato" panose="020F0502020204030203" pitchFamily="34" charset="0"/>
              <a:ea typeface="Lato" panose="020F0502020204030203" pitchFamily="34" charset="0"/>
              <a:cs typeface="Lato" panose="020F0502020204030203" pitchFamily="34" charset="0"/>
            </a:endParaRPr>
          </a:p>
          <a:p>
            <a:endParaRPr lang="en-US" sz="2000" b="1" i="1" dirty="0">
              <a:latin typeface="Lato" panose="020F0502020204030203" pitchFamily="34" charset="0"/>
              <a:ea typeface="Lato" panose="020F0502020204030203" pitchFamily="34" charset="0"/>
              <a:cs typeface="Lato" panose="020F0502020204030203" pitchFamily="34" charset="0"/>
            </a:endParaRPr>
          </a:p>
          <a:p>
            <a:endParaRPr lang="en-US" sz="2000" b="1" i="1" dirty="0">
              <a:latin typeface="Lato" panose="020F0502020204030203" pitchFamily="34" charset="0"/>
              <a:ea typeface="Lato" panose="020F0502020204030203" pitchFamily="34" charset="0"/>
              <a:cs typeface="Lato" panose="020F0502020204030203" pitchFamily="34" charset="0"/>
            </a:endParaRPr>
          </a:p>
          <a:p>
            <a:r>
              <a:rPr lang="en-US" sz="2000" b="1" i="1" dirty="0">
                <a:latin typeface="Lato" panose="020F0502020204030203" pitchFamily="34" charset="0"/>
                <a:ea typeface="Lato" panose="020F0502020204030203" pitchFamily="34" charset="0"/>
                <a:cs typeface="Lato" panose="020F0502020204030203" pitchFamily="34" charset="0"/>
              </a:rPr>
              <a:t>From above we see that there are No Null value are present in datasets.</a:t>
            </a:r>
          </a:p>
          <a:p>
            <a:endParaRPr lang="en-US" dirty="0"/>
          </a:p>
        </p:txBody>
      </p:sp>
      <p:pic>
        <p:nvPicPr>
          <p:cNvPr id="5" name="Picture 4">
            <a:extLst>
              <a:ext uri="{FF2B5EF4-FFF2-40B4-BE49-F238E27FC236}">
                <a16:creationId xmlns:a16="http://schemas.microsoft.com/office/drawing/2014/main" id="{630E73CE-3970-4753-AF15-1A1378B033E4}"/>
              </a:ext>
            </a:extLst>
          </p:cNvPr>
          <p:cNvPicPr>
            <a:picLocks noChangeAspect="1"/>
          </p:cNvPicPr>
          <p:nvPr/>
        </p:nvPicPr>
        <p:blipFill>
          <a:blip r:embed="rId2"/>
          <a:stretch>
            <a:fillRect/>
          </a:stretch>
        </p:blipFill>
        <p:spPr>
          <a:xfrm>
            <a:off x="3687269" y="3099108"/>
            <a:ext cx="3761028" cy="1921128"/>
          </a:xfrm>
          <a:prstGeom prst="rect">
            <a:avLst/>
          </a:prstGeom>
        </p:spPr>
      </p:pic>
    </p:spTree>
    <p:extLst>
      <p:ext uri="{BB962C8B-B14F-4D97-AF65-F5344CB8AC3E}">
        <p14:creationId xmlns:p14="http://schemas.microsoft.com/office/powerpoint/2010/main" val="4151666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1751</TotalTime>
  <Words>1435</Words>
  <Application>Microsoft Office PowerPoint</Application>
  <PresentationFormat>Widescreen</PresentationFormat>
  <Paragraphs>130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Century Gothic</vt:lpstr>
      <vt:lpstr>lato</vt:lpstr>
      <vt:lpstr>lato</vt:lpstr>
      <vt:lpstr>Wingdings 3</vt:lpstr>
      <vt:lpstr>Ion Boardroom</vt:lpstr>
      <vt:lpstr>MRA MILESTONE PROJECT 2</vt:lpstr>
      <vt:lpstr>Summary</vt:lpstr>
      <vt:lpstr>Problem Statement </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EDA – Tableau Public Link</vt:lpstr>
      <vt:lpstr>EDA – Orders over the years</vt:lpstr>
      <vt:lpstr>EDA – Orders Trend over the year</vt:lpstr>
      <vt:lpstr>EDA – Orders Trend over the Quarter</vt:lpstr>
      <vt:lpstr>EDA – Orders Trend over the Month</vt:lpstr>
      <vt:lpstr>EDA – Highly ordered products over the years</vt:lpstr>
      <vt:lpstr>EDA – Highly ordered products over the years</vt:lpstr>
      <vt:lpstr>EDA – Highly ordered products over the years</vt:lpstr>
      <vt:lpstr>EDA – Highly ordered products over the years</vt:lpstr>
      <vt:lpstr>EDA – Product &amp; Orders</vt:lpstr>
      <vt:lpstr>MARKET BASKET ANALYSIS</vt:lpstr>
      <vt:lpstr>Threshold Values</vt:lpstr>
      <vt:lpstr>KNIME WORK-FLOW</vt:lpstr>
      <vt:lpstr>MBA – DATA LOAD</vt:lpstr>
      <vt:lpstr>MBA – GROUPED BY</vt:lpstr>
      <vt:lpstr>MBA – CELL SPLITTER</vt:lpstr>
      <vt:lpstr>MBA – Association Rules</vt:lpstr>
      <vt:lpstr>MBA – Association Rules</vt:lpstr>
      <vt:lpstr>MBA – Association Rule Parameters</vt:lpstr>
      <vt:lpstr>MBA – Suggestions &amp; Recommendations</vt:lpstr>
      <vt:lpstr>MBA – Suggestions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 MILESTONE 2</dc:title>
  <dc:creator>2021241199v@gmail.com</dc:creator>
  <cp:lastModifiedBy>Rohit Hirgude</cp:lastModifiedBy>
  <cp:revision>8</cp:revision>
  <dcterms:created xsi:type="dcterms:W3CDTF">2022-04-22T08:34:29Z</dcterms:created>
  <dcterms:modified xsi:type="dcterms:W3CDTF">2023-02-12T16:11:11Z</dcterms:modified>
</cp:coreProperties>
</file>