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380" r:id="rId3"/>
    <p:sldId id="545" r:id="rId4"/>
    <p:sldId id="525" r:id="rId5"/>
    <p:sldId id="581" r:id="rId6"/>
    <p:sldId id="529" r:id="rId7"/>
    <p:sldId id="535" r:id="rId8"/>
    <p:sldId id="536" r:id="rId10"/>
    <p:sldId id="537" r:id="rId11"/>
    <p:sldId id="539" r:id="rId12"/>
    <p:sldId id="540" r:id="rId13"/>
    <p:sldId id="541" r:id="rId14"/>
    <p:sldId id="542" r:id="rId15"/>
    <p:sldId id="543" r:id="rId16"/>
    <p:sldId id="544" r:id="rId17"/>
    <p:sldId id="526" r:id="rId18"/>
    <p:sldId id="527" r:id="rId19"/>
    <p:sldId id="521" r:id="rId20"/>
    <p:sldId id="522" r:id="rId21"/>
    <p:sldId id="532" r:id="rId22"/>
    <p:sldId id="531" r:id="rId23"/>
    <p:sldId id="470" r:id="rId24"/>
    <p:sldId id="533" r:id="rId25"/>
    <p:sldId id="465" r:id="rId26"/>
    <p:sldId id="530" r:id="rId27"/>
    <p:sldId id="487" r:id="rId28"/>
    <p:sldId id="488" r:id="rId29"/>
    <p:sldId id="492" r:id="rId30"/>
    <p:sldId id="493" r:id="rId31"/>
    <p:sldId id="494" r:id="rId32"/>
    <p:sldId id="503" r:id="rId33"/>
    <p:sldId id="477" r:id="rId34"/>
    <p:sldId id="482" r:id="rId35"/>
    <p:sldId id="507" r:id="rId36"/>
    <p:sldId id="339"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471" autoAdjust="0"/>
    <p:restoredTop sz="87814" autoAdjust="0"/>
  </p:normalViewPr>
  <p:slideViewPr>
    <p:cSldViewPr snapToGrid="0">
      <p:cViewPr varScale="1">
        <p:scale>
          <a:sx n="59" d="100"/>
          <a:sy n="59" d="100"/>
        </p:scale>
        <p:origin x="1096"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0" Type="http://schemas.openxmlformats.org/officeDocument/2006/relationships/tableStyles" Target="tableStyles.xml"/><Relationship Id="rId4" Type="http://schemas.openxmlformats.org/officeDocument/2006/relationships/slide" Target="slides/slide2.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7E4DC8A-0269-4B0F-8D7C-B3EBE05B75B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0B09164-3635-4F57-BDFF-F431FDAAB3E9}">
      <dgm:prSet custT="1"/>
      <dgm:spPr>
        <a:solidFill>
          <a:srgbClr val="C00000"/>
        </a:solidFill>
      </dgm:spPr>
      <dgm:t>
        <a:bodyPr/>
        <a:lstStyle/>
        <a:p>
          <a:pPr rtl="0"/>
          <a:r>
            <a:rPr lang="en-US" sz="1800" b="1" dirty="0"/>
            <a:t>Factors</a:t>
          </a:r>
        </a:p>
      </dgm:t>
    </dgm:pt>
    <dgm:pt modelId="{833CA28A-3165-410C-BF45-14916C23568F}" cxnId="{612F73BD-9AA8-4BE7-8A26-180D0F8709C5}" type="parTrans">
      <dgm:prSet/>
      <dgm:spPr/>
      <dgm:t>
        <a:bodyPr/>
        <a:lstStyle/>
        <a:p>
          <a:endParaRPr lang="en-US" sz="1600" b="1"/>
        </a:p>
      </dgm:t>
    </dgm:pt>
    <dgm:pt modelId="{360FEAA3-D3E1-417D-A2A2-9AE39EF02038}" cxnId="{612F73BD-9AA8-4BE7-8A26-180D0F8709C5}" type="sibTrans">
      <dgm:prSet/>
      <dgm:spPr/>
      <dgm:t>
        <a:bodyPr/>
        <a:lstStyle/>
        <a:p>
          <a:endParaRPr lang="en-US" sz="1600" b="1"/>
        </a:p>
      </dgm:t>
    </dgm:pt>
    <dgm:pt modelId="{FAF7CFB3-57C5-4795-B005-90CD8A960588}">
      <dgm:prSet custT="1">
        <dgm:style>
          <a:lnRef idx="2">
            <a:schemeClr val="accent4"/>
          </a:lnRef>
          <a:fillRef idx="1">
            <a:schemeClr val="lt1"/>
          </a:fillRef>
          <a:effectRef idx="0">
            <a:schemeClr val="accent4"/>
          </a:effectRef>
          <a:fontRef idx="minor">
            <a:schemeClr val="dk1"/>
          </a:fontRef>
        </dgm:style>
      </dgm:prSet>
      <dgm:spPr/>
      <dgm:t>
        <a:bodyPr/>
        <a:lstStyle/>
        <a:p>
          <a:pPr rtl="0"/>
          <a:r>
            <a:rPr lang="en-US" sz="1600" b="0" i="0" u="none" dirty="0"/>
            <a:t>Number of factors </a:t>
          </a:r>
          <a:endParaRPr lang="en-US" sz="1600" b="1" dirty="0">
            <a:solidFill>
              <a:schemeClr val="tx1"/>
            </a:solidFill>
          </a:endParaRPr>
        </a:p>
      </dgm:t>
    </dgm:pt>
    <dgm:pt modelId="{0BC94A4F-36F0-4887-B9B6-848F252A3355}" cxnId="{8BEEE969-536A-4F86-9472-9FF6CCD09145}" type="sibTrans">
      <dgm:prSet/>
      <dgm:spPr/>
      <dgm:t>
        <a:bodyPr/>
        <a:lstStyle/>
        <a:p>
          <a:endParaRPr lang="en-US" sz="1600" b="1"/>
        </a:p>
      </dgm:t>
    </dgm:pt>
    <dgm:pt modelId="{603BE217-A074-45C2-AED4-344CA0F2B151}" cxnId="{8BEEE969-536A-4F86-9472-9FF6CCD09145}" type="parTrans">
      <dgm:prSet/>
      <dgm:spPr/>
      <dgm:t>
        <a:bodyPr/>
        <a:lstStyle/>
        <a:p>
          <a:endParaRPr lang="en-US" sz="1600" b="1"/>
        </a:p>
      </dgm:t>
    </dgm:pt>
    <dgm:pt modelId="{A93A460D-6533-474D-8F5E-705D34A1DEDB}">
      <dgm:prSet custT="1"/>
      <dgm:spPr>
        <a:solidFill>
          <a:srgbClr val="C00000"/>
        </a:solidFill>
      </dgm:spPr>
      <dgm:t>
        <a:bodyPr/>
        <a:lstStyle/>
        <a:p>
          <a:r>
            <a:rPr lang="en-US" sz="1800" b="1" dirty="0"/>
            <a:t>LCM &amp; HCF</a:t>
          </a:r>
        </a:p>
      </dgm:t>
    </dgm:pt>
    <dgm:pt modelId="{2D5DD503-6AEA-4148-BB8E-F900A692E0FC}" cxnId="{C2448029-FAA2-4CA3-B95F-06E4E720F9D0}" type="parTrans">
      <dgm:prSet/>
      <dgm:spPr/>
      <dgm:t>
        <a:bodyPr/>
        <a:lstStyle/>
        <a:p>
          <a:endParaRPr lang="en-US" sz="1600" b="1"/>
        </a:p>
      </dgm:t>
    </dgm:pt>
    <dgm:pt modelId="{91016031-F385-4777-ADB9-ED885133744D}" cxnId="{C2448029-FAA2-4CA3-B95F-06E4E720F9D0}" type="sibTrans">
      <dgm:prSet/>
      <dgm:spPr/>
      <dgm:t>
        <a:bodyPr/>
        <a:lstStyle/>
        <a:p>
          <a:endParaRPr lang="en-US" sz="1600" b="1"/>
        </a:p>
      </dgm:t>
    </dgm:pt>
    <dgm:pt modelId="{DFED864B-A739-456A-8534-C6C8EB979D13}">
      <dgm:prSet custT="1">
        <dgm:style>
          <a:lnRef idx="2">
            <a:schemeClr val="dk1"/>
          </a:lnRef>
          <a:fillRef idx="1">
            <a:schemeClr val="lt1"/>
          </a:fillRef>
          <a:effectRef idx="0">
            <a:schemeClr val="dk1"/>
          </a:effectRef>
          <a:fontRef idx="minor">
            <a:schemeClr val="dk1"/>
          </a:fontRef>
        </dgm:style>
      </dgm:prSet>
      <dgm:spPr/>
      <dgm:t>
        <a:bodyPr/>
        <a:lstStyle/>
        <a:p>
          <a:r>
            <a:rPr lang="en-US" sz="1600" b="0" dirty="0">
              <a:solidFill>
                <a:schemeClr val="tx1"/>
              </a:solidFill>
            </a:rPr>
            <a:t>Prime Factorization Method</a:t>
          </a:r>
        </a:p>
      </dgm:t>
    </dgm:pt>
    <dgm:pt modelId="{524F6555-8CED-4DF6-9F22-E7176FFBB8BB}" cxnId="{32BDE6F5-C34F-4A25-BB97-89C2EF30BD26}" type="parTrans">
      <dgm:prSet/>
      <dgm:spPr/>
      <dgm:t>
        <a:bodyPr/>
        <a:lstStyle/>
        <a:p>
          <a:endParaRPr lang="en-US" sz="1600" b="1"/>
        </a:p>
      </dgm:t>
    </dgm:pt>
    <dgm:pt modelId="{C4695EBB-0B92-4FAB-967E-470CEED3C7BC}" cxnId="{32BDE6F5-C34F-4A25-BB97-89C2EF30BD26}" type="sibTrans">
      <dgm:prSet/>
      <dgm:spPr/>
      <dgm:t>
        <a:bodyPr/>
        <a:lstStyle/>
        <a:p>
          <a:endParaRPr lang="en-US" sz="1600" b="1"/>
        </a:p>
      </dgm:t>
    </dgm:pt>
    <dgm:pt modelId="{04E66572-11C9-4756-8B78-18AE1810FF07}">
      <dgm:prSet custT="1"/>
      <dgm:spPr/>
      <dgm:t>
        <a:bodyPr/>
        <a:lstStyle/>
        <a:p>
          <a:r>
            <a:rPr lang="en-US" sz="1600" b="0" i="0" u="none" dirty="0"/>
            <a:t>Sum of factors</a:t>
          </a:r>
          <a:endParaRPr lang="en-US" sz="1600" dirty="0"/>
        </a:p>
      </dgm:t>
    </dgm:pt>
    <dgm:pt modelId="{E82790B0-8E0E-4583-B2C8-99EEB27D8C96}" cxnId="{42F62DA2-5D53-490F-B045-122441D73385}" type="parTrans">
      <dgm:prSet/>
      <dgm:spPr/>
      <dgm:t>
        <a:bodyPr/>
        <a:lstStyle/>
        <a:p>
          <a:endParaRPr lang="en-US"/>
        </a:p>
      </dgm:t>
    </dgm:pt>
    <dgm:pt modelId="{F26B7BBB-1869-4009-A133-E936A47CCD76}" cxnId="{42F62DA2-5D53-490F-B045-122441D73385}" type="sibTrans">
      <dgm:prSet/>
      <dgm:spPr/>
      <dgm:t>
        <a:bodyPr/>
        <a:lstStyle/>
        <a:p>
          <a:endParaRPr lang="en-US"/>
        </a:p>
      </dgm:t>
    </dgm:pt>
    <dgm:pt modelId="{B6C5EA45-8FBE-4A07-B029-3177C1F2C37F}">
      <dgm:prSet custT="1"/>
      <dgm:spPr/>
      <dgm:t>
        <a:bodyPr/>
        <a:lstStyle/>
        <a:p>
          <a:r>
            <a:rPr lang="en-US" sz="1600" b="0" i="0" u="none" dirty="0"/>
            <a:t>Product of factors</a:t>
          </a:r>
          <a:endParaRPr lang="en-US" sz="1600" dirty="0"/>
        </a:p>
      </dgm:t>
    </dgm:pt>
    <dgm:pt modelId="{E7E573F2-2922-479E-A936-6949D624CEA9}" cxnId="{2C1F8638-F097-4E15-9D6C-A7580EF7B811}" type="parTrans">
      <dgm:prSet/>
      <dgm:spPr/>
      <dgm:t>
        <a:bodyPr/>
        <a:lstStyle/>
        <a:p>
          <a:endParaRPr lang="en-US"/>
        </a:p>
      </dgm:t>
    </dgm:pt>
    <dgm:pt modelId="{6744741F-2723-436F-84FB-9996438EBA78}" cxnId="{2C1F8638-F097-4E15-9D6C-A7580EF7B811}" type="sibTrans">
      <dgm:prSet/>
      <dgm:spPr/>
      <dgm:t>
        <a:bodyPr/>
        <a:lstStyle/>
        <a:p>
          <a:endParaRPr lang="en-US"/>
        </a:p>
      </dgm:t>
    </dgm:pt>
    <dgm:pt modelId="{B3E596C9-A3C8-493E-8F65-21F1B44CDB92}">
      <dgm:prSet custT="1"/>
      <dgm:spPr/>
      <dgm:t>
        <a:bodyPr/>
        <a:lstStyle/>
        <a:p>
          <a:r>
            <a:rPr lang="en-US" sz="1600" b="0" i="0" u="none" dirty="0"/>
            <a:t>Number of odd and even factors</a:t>
          </a:r>
          <a:endParaRPr lang="en-US" sz="1600" dirty="0"/>
        </a:p>
      </dgm:t>
    </dgm:pt>
    <dgm:pt modelId="{A038D7FA-D36D-447B-AE89-6839EE01D6FB}" cxnId="{90D0AE7C-D8E0-4704-BFF8-5989C306D54F}" type="parTrans">
      <dgm:prSet/>
      <dgm:spPr/>
      <dgm:t>
        <a:bodyPr/>
        <a:lstStyle/>
        <a:p>
          <a:endParaRPr lang="en-US"/>
        </a:p>
      </dgm:t>
    </dgm:pt>
    <dgm:pt modelId="{71672C9A-49C9-4B5B-B813-01610ACFEB0D}" cxnId="{90D0AE7C-D8E0-4704-BFF8-5989C306D54F}" type="sibTrans">
      <dgm:prSet/>
      <dgm:spPr/>
      <dgm:t>
        <a:bodyPr/>
        <a:lstStyle/>
        <a:p>
          <a:endParaRPr lang="en-US"/>
        </a:p>
      </dgm:t>
    </dgm:pt>
    <dgm:pt modelId="{897304BF-45D7-45BE-A9F1-362DD2AF058B}">
      <dgm:prSet custT="1"/>
      <dgm:spPr/>
      <dgm:t>
        <a:bodyPr/>
        <a:lstStyle/>
        <a:p>
          <a:r>
            <a:rPr lang="en-US" sz="1600" b="0" i="0" u="none" dirty="0"/>
            <a:t>Problems related to same and different remainders</a:t>
          </a:r>
          <a:endParaRPr lang="en-US" sz="1600" b="0" dirty="0"/>
        </a:p>
      </dgm:t>
    </dgm:pt>
    <dgm:pt modelId="{912B29A3-58AE-4B8A-9C92-CD200DABA308}" cxnId="{1984D244-478F-47DB-AAA2-BB6251598ACB}" type="parTrans">
      <dgm:prSet/>
      <dgm:spPr/>
      <dgm:t>
        <a:bodyPr/>
        <a:lstStyle/>
        <a:p>
          <a:endParaRPr lang="en-US"/>
        </a:p>
      </dgm:t>
    </dgm:pt>
    <dgm:pt modelId="{2B2E7EF7-5D5F-42CD-A072-6401F26D6472}" cxnId="{1984D244-478F-47DB-AAA2-BB6251598ACB}" type="sibTrans">
      <dgm:prSet/>
      <dgm:spPr/>
      <dgm:t>
        <a:bodyPr/>
        <a:lstStyle/>
        <a:p>
          <a:endParaRPr lang="en-US"/>
        </a:p>
      </dgm:t>
    </dgm:pt>
    <dgm:pt modelId="{66354A82-7761-47AC-B946-0F0CCF070FDD}">
      <dgm:prSet custT="1"/>
      <dgm:spPr/>
      <dgm:t>
        <a:bodyPr/>
        <a:lstStyle/>
        <a:p>
          <a:r>
            <a:rPr lang="en-US" sz="1600" b="0" i="0" u="none" dirty="0"/>
            <a:t>Data Sufficiency on related topic</a:t>
          </a:r>
          <a:endParaRPr lang="en-US" sz="1600" b="0" dirty="0"/>
        </a:p>
      </dgm:t>
    </dgm:pt>
    <dgm:pt modelId="{EE509B31-C6B8-4190-A8ED-FCC3127C205F}" cxnId="{5DD31BC8-CC12-44C8-8213-63EA8F40955D}" type="parTrans">
      <dgm:prSet/>
      <dgm:spPr/>
      <dgm:t>
        <a:bodyPr/>
        <a:lstStyle/>
        <a:p>
          <a:endParaRPr lang="en-US"/>
        </a:p>
      </dgm:t>
    </dgm:pt>
    <dgm:pt modelId="{AA74398D-10B4-46BC-B328-DEB6BA672EA1}" cxnId="{5DD31BC8-CC12-44C8-8213-63EA8F40955D}" type="sibTrans">
      <dgm:prSet/>
      <dgm:spPr/>
      <dgm:t>
        <a:bodyPr/>
        <a:lstStyle/>
        <a:p>
          <a:endParaRPr lang="en-US"/>
        </a:p>
      </dgm:t>
    </dgm:pt>
    <dgm:pt modelId="{F3F4FECC-291D-411A-BB49-C17D53750C0D}">
      <dgm:prSet custT="1">
        <dgm:style>
          <a:lnRef idx="2">
            <a:schemeClr val="dk1"/>
          </a:lnRef>
          <a:fillRef idx="1">
            <a:schemeClr val="lt1"/>
          </a:fillRef>
          <a:effectRef idx="0">
            <a:schemeClr val="dk1"/>
          </a:effectRef>
          <a:fontRef idx="minor">
            <a:schemeClr val="dk1"/>
          </a:fontRef>
        </dgm:style>
      </dgm:prSet>
      <dgm:spPr/>
      <dgm:t>
        <a:bodyPr/>
        <a:lstStyle/>
        <a:p>
          <a:r>
            <a:rPr lang="en-US" sz="1600" b="0" dirty="0">
              <a:solidFill>
                <a:schemeClr val="tx1"/>
              </a:solidFill>
            </a:rPr>
            <a:t>Relation b/w LCM &amp; HCF</a:t>
          </a:r>
        </a:p>
      </dgm:t>
    </dgm:pt>
    <dgm:pt modelId="{91156BD4-7039-4ED5-B9DC-A938546A38A2}" cxnId="{27EBF799-324B-422A-8177-275D96A41231}" type="parTrans">
      <dgm:prSet/>
      <dgm:spPr/>
      <dgm:t>
        <a:bodyPr/>
        <a:lstStyle/>
        <a:p>
          <a:endParaRPr lang="en-IN"/>
        </a:p>
      </dgm:t>
    </dgm:pt>
    <dgm:pt modelId="{D14F9CA6-DD4C-4932-B77F-405C4C942BAF}" cxnId="{27EBF799-324B-422A-8177-275D96A41231}" type="sibTrans">
      <dgm:prSet/>
      <dgm:spPr/>
      <dgm:t>
        <a:bodyPr/>
        <a:lstStyle/>
        <a:p>
          <a:endParaRPr lang="en-IN"/>
        </a:p>
      </dgm:t>
    </dgm:pt>
    <dgm:pt modelId="{9003AC3B-56CD-448D-A2D6-CA9F9F7F936C}" type="pres">
      <dgm:prSet presAssocID="{57E4DC8A-0269-4B0F-8D7C-B3EBE05B75BF}" presName="linear" presStyleCnt="0">
        <dgm:presLayoutVars>
          <dgm:animLvl val="lvl"/>
          <dgm:resizeHandles val="exact"/>
        </dgm:presLayoutVars>
      </dgm:prSet>
      <dgm:spPr/>
    </dgm:pt>
    <dgm:pt modelId="{CF2162E2-F605-4392-95A6-28E093478E07}" type="pres">
      <dgm:prSet presAssocID="{60B09164-3635-4F57-BDFF-F431FDAAB3E9}" presName="parentText" presStyleLbl="node1" presStyleIdx="0" presStyleCnt="2">
        <dgm:presLayoutVars>
          <dgm:chMax val="0"/>
          <dgm:bulletEnabled val="1"/>
        </dgm:presLayoutVars>
      </dgm:prSet>
      <dgm:spPr/>
    </dgm:pt>
    <dgm:pt modelId="{38C68B03-0334-457A-8587-2A4C6D020BB0}" type="pres">
      <dgm:prSet presAssocID="{60B09164-3635-4F57-BDFF-F431FDAAB3E9}" presName="childText" presStyleLbl="revTx" presStyleIdx="0" presStyleCnt="2">
        <dgm:presLayoutVars>
          <dgm:bulletEnabled val="1"/>
        </dgm:presLayoutVars>
      </dgm:prSet>
      <dgm:spPr/>
    </dgm:pt>
    <dgm:pt modelId="{BB3BB3A9-0412-45E0-8CCF-67B6614085B9}" type="pres">
      <dgm:prSet presAssocID="{A93A460D-6533-474D-8F5E-705D34A1DEDB}" presName="parentText" presStyleLbl="node1" presStyleIdx="1" presStyleCnt="2">
        <dgm:presLayoutVars>
          <dgm:chMax val="0"/>
          <dgm:bulletEnabled val="1"/>
        </dgm:presLayoutVars>
      </dgm:prSet>
      <dgm:spPr/>
    </dgm:pt>
    <dgm:pt modelId="{AFDF814C-2768-4921-BF54-9445D2077E68}" type="pres">
      <dgm:prSet presAssocID="{A93A460D-6533-474D-8F5E-705D34A1DEDB}" presName="childText" presStyleLbl="revTx" presStyleIdx="1" presStyleCnt="2">
        <dgm:presLayoutVars>
          <dgm:bulletEnabled val="1"/>
        </dgm:presLayoutVars>
      </dgm:prSet>
      <dgm:spPr/>
    </dgm:pt>
  </dgm:ptLst>
  <dgm:cxnLst>
    <dgm:cxn modelId="{A1814F06-C1BF-4E3E-ADA1-AB78B536741B}" type="presOf" srcId="{B6C5EA45-8FBE-4A07-B029-3177C1F2C37F}" destId="{38C68B03-0334-457A-8587-2A4C6D020BB0}" srcOrd="0" destOrd="2" presId="urn:microsoft.com/office/officeart/2005/8/layout/vList2"/>
    <dgm:cxn modelId="{A2CF4C0F-C590-4923-9EE4-FF8E4DD4D063}" type="presOf" srcId="{60B09164-3635-4F57-BDFF-F431FDAAB3E9}" destId="{CF2162E2-F605-4392-95A6-28E093478E07}" srcOrd="0" destOrd="0" presId="urn:microsoft.com/office/officeart/2005/8/layout/vList2"/>
    <dgm:cxn modelId="{C2448029-FAA2-4CA3-B95F-06E4E720F9D0}" srcId="{57E4DC8A-0269-4B0F-8D7C-B3EBE05B75BF}" destId="{A93A460D-6533-474D-8F5E-705D34A1DEDB}" srcOrd="1" destOrd="0" parTransId="{2D5DD503-6AEA-4148-BB8E-F900A692E0FC}" sibTransId="{91016031-F385-4777-ADB9-ED885133744D}"/>
    <dgm:cxn modelId="{4480962B-05AC-4EDF-B45B-FD103BB61AEC}" type="presOf" srcId="{897304BF-45D7-45BE-A9F1-362DD2AF058B}" destId="{AFDF814C-2768-4921-BF54-9445D2077E68}" srcOrd="0" destOrd="2" presId="urn:microsoft.com/office/officeart/2005/8/layout/vList2"/>
    <dgm:cxn modelId="{7FDB642E-F756-4AAF-A6E0-CD2C01117B54}" type="presOf" srcId="{66354A82-7761-47AC-B946-0F0CCF070FDD}" destId="{AFDF814C-2768-4921-BF54-9445D2077E68}" srcOrd="0" destOrd="3" presId="urn:microsoft.com/office/officeart/2005/8/layout/vList2"/>
    <dgm:cxn modelId="{2C1F8638-F097-4E15-9D6C-A7580EF7B811}" srcId="{60B09164-3635-4F57-BDFF-F431FDAAB3E9}" destId="{B6C5EA45-8FBE-4A07-B029-3177C1F2C37F}" srcOrd="2" destOrd="0" parTransId="{E7E573F2-2922-479E-A936-6949D624CEA9}" sibTransId="{6744741F-2723-436F-84FB-9996438EBA78}"/>
    <dgm:cxn modelId="{07388260-2090-462C-800C-F41B9471FDCF}" type="presOf" srcId="{DFED864B-A739-456A-8534-C6C8EB979D13}" destId="{AFDF814C-2768-4921-BF54-9445D2077E68}" srcOrd="0" destOrd="0" presId="urn:microsoft.com/office/officeart/2005/8/layout/vList2"/>
    <dgm:cxn modelId="{1984D244-478F-47DB-AAA2-BB6251598ACB}" srcId="{A93A460D-6533-474D-8F5E-705D34A1DEDB}" destId="{897304BF-45D7-45BE-A9F1-362DD2AF058B}" srcOrd="2" destOrd="0" parTransId="{912B29A3-58AE-4B8A-9C92-CD200DABA308}" sibTransId="{2B2E7EF7-5D5F-42CD-A072-6401F26D6472}"/>
    <dgm:cxn modelId="{8BEEE969-536A-4F86-9472-9FF6CCD09145}" srcId="{60B09164-3635-4F57-BDFF-F431FDAAB3E9}" destId="{FAF7CFB3-57C5-4795-B005-90CD8A960588}" srcOrd="0" destOrd="0" parTransId="{603BE217-A074-45C2-AED4-344CA0F2B151}" sibTransId="{0BC94A4F-36F0-4887-B9B6-848F252A3355}"/>
    <dgm:cxn modelId="{507E716D-525C-4F76-97A6-933F3A3AC819}" type="presOf" srcId="{B3E596C9-A3C8-493E-8F65-21F1B44CDB92}" destId="{38C68B03-0334-457A-8587-2A4C6D020BB0}" srcOrd="0" destOrd="3" presId="urn:microsoft.com/office/officeart/2005/8/layout/vList2"/>
    <dgm:cxn modelId="{750AA870-6F8C-4AD6-ADBD-A9A876472E7C}" type="presOf" srcId="{57E4DC8A-0269-4B0F-8D7C-B3EBE05B75BF}" destId="{9003AC3B-56CD-448D-A2D6-CA9F9F7F936C}" srcOrd="0" destOrd="0" presId="urn:microsoft.com/office/officeart/2005/8/layout/vList2"/>
    <dgm:cxn modelId="{59D4F175-BB91-4D27-837E-423A8DA361DD}" type="presOf" srcId="{A93A460D-6533-474D-8F5E-705D34A1DEDB}" destId="{BB3BB3A9-0412-45E0-8CCF-67B6614085B9}" srcOrd="0" destOrd="0" presId="urn:microsoft.com/office/officeart/2005/8/layout/vList2"/>
    <dgm:cxn modelId="{90D0AE7C-D8E0-4704-BFF8-5989C306D54F}" srcId="{60B09164-3635-4F57-BDFF-F431FDAAB3E9}" destId="{B3E596C9-A3C8-493E-8F65-21F1B44CDB92}" srcOrd="3" destOrd="0" parTransId="{A038D7FA-D36D-447B-AE89-6839EE01D6FB}" sibTransId="{71672C9A-49C9-4B5B-B813-01610ACFEB0D}"/>
    <dgm:cxn modelId="{27EBF799-324B-422A-8177-275D96A41231}" srcId="{A93A460D-6533-474D-8F5E-705D34A1DEDB}" destId="{F3F4FECC-291D-411A-BB49-C17D53750C0D}" srcOrd="1" destOrd="0" parTransId="{91156BD4-7039-4ED5-B9DC-A938546A38A2}" sibTransId="{D14F9CA6-DD4C-4932-B77F-405C4C942BAF}"/>
    <dgm:cxn modelId="{42F62DA2-5D53-490F-B045-122441D73385}" srcId="{60B09164-3635-4F57-BDFF-F431FDAAB3E9}" destId="{04E66572-11C9-4756-8B78-18AE1810FF07}" srcOrd="1" destOrd="0" parTransId="{E82790B0-8E0E-4583-B2C8-99EEB27D8C96}" sibTransId="{F26B7BBB-1869-4009-A133-E936A47CCD76}"/>
    <dgm:cxn modelId="{BAF7A3A6-711A-4463-BF16-FBEC50583E8D}" type="presOf" srcId="{FAF7CFB3-57C5-4795-B005-90CD8A960588}" destId="{38C68B03-0334-457A-8587-2A4C6D020BB0}" srcOrd="0" destOrd="0" presId="urn:microsoft.com/office/officeart/2005/8/layout/vList2"/>
    <dgm:cxn modelId="{DE3ACBB0-B02A-4C2C-A572-CAD234723978}" type="presOf" srcId="{04E66572-11C9-4756-8B78-18AE1810FF07}" destId="{38C68B03-0334-457A-8587-2A4C6D020BB0}" srcOrd="0" destOrd="1" presId="urn:microsoft.com/office/officeart/2005/8/layout/vList2"/>
    <dgm:cxn modelId="{612F73BD-9AA8-4BE7-8A26-180D0F8709C5}" srcId="{57E4DC8A-0269-4B0F-8D7C-B3EBE05B75BF}" destId="{60B09164-3635-4F57-BDFF-F431FDAAB3E9}" srcOrd="0" destOrd="0" parTransId="{833CA28A-3165-410C-BF45-14916C23568F}" sibTransId="{360FEAA3-D3E1-417D-A2A2-9AE39EF02038}"/>
    <dgm:cxn modelId="{5DD31BC8-CC12-44C8-8213-63EA8F40955D}" srcId="{A93A460D-6533-474D-8F5E-705D34A1DEDB}" destId="{66354A82-7761-47AC-B946-0F0CCF070FDD}" srcOrd="3" destOrd="0" parTransId="{EE509B31-C6B8-4190-A8ED-FCC3127C205F}" sibTransId="{AA74398D-10B4-46BC-B328-DEB6BA672EA1}"/>
    <dgm:cxn modelId="{A1FE24EC-8164-49D0-A487-606E096B3013}" type="presOf" srcId="{F3F4FECC-291D-411A-BB49-C17D53750C0D}" destId="{AFDF814C-2768-4921-BF54-9445D2077E68}" srcOrd="0" destOrd="1" presId="urn:microsoft.com/office/officeart/2005/8/layout/vList2"/>
    <dgm:cxn modelId="{32BDE6F5-C34F-4A25-BB97-89C2EF30BD26}" srcId="{A93A460D-6533-474D-8F5E-705D34A1DEDB}" destId="{DFED864B-A739-456A-8534-C6C8EB979D13}" srcOrd="0" destOrd="0" parTransId="{524F6555-8CED-4DF6-9F22-E7176FFBB8BB}" sibTransId="{C4695EBB-0B92-4FAB-967E-470CEED3C7BC}"/>
    <dgm:cxn modelId="{233B27B2-A1B1-4DCF-873E-BEEB2A9F0B83}" type="presParOf" srcId="{9003AC3B-56CD-448D-A2D6-CA9F9F7F936C}" destId="{CF2162E2-F605-4392-95A6-28E093478E07}" srcOrd="0" destOrd="0" presId="urn:microsoft.com/office/officeart/2005/8/layout/vList2"/>
    <dgm:cxn modelId="{06377476-DD15-4AA3-9ECF-E7F8345A419F}" type="presParOf" srcId="{9003AC3B-56CD-448D-A2D6-CA9F9F7F936C}" destId="{38C68B03-0334-457A-8587-2A4C6D020BB0}" srcOrd="1" destOrd="0" presId="urn:microsoft.com/office/officeart/2005/8/layout/vList2"/>
    <dgm:cxn modelId="{148A99F6-3A99-4923-83AA-C1A8237B2977}" type="presParOf" srcId="{9003AC3B-56CD-448D-A2D6-CA9F9F7F936C}" destId="{BB3BB3A9-0412-45E0-8CCF-67B6614085B9}" srcOrd="2" destOrd="0" presId="urn:microsoft.com/office/officeart/2005/8/layout/vList2"/>
    <dgm:cxn modelId="{4984B57B-0C6E-472B-A2C6-FA13291DE5FD}" type="presParOf" srcId="{9003AC3B-56CD-448D-A2D6-CA9F9F7F936C}" destId="{AFDF814C-2768-4921-BF54-9445D2077E68}" srcOrd="3" destOrd="0" presId="urn:microsoft.com/office/officeart/2005/8/layout/vList2"/>
  </dgm:cxnLst>
  <dgm:bg>
    <a:noFill/>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972800" cy="5450928"/>
        <a:chOff x="0" y="0"/>
        <a:chExt cx="10972800" cy="5450928"/>
      </a:xfrm>
    </dsp:grpSpPr>
    <dsp:sp modelId="{CF2162E2-F605-4392-95A6-28E093478E07}">
      <dsp:nvSpPr>
        <dsp:cNvPr id="3" name="Rounded Rectangle 2"/>
        <dsp:cNvSpPr/>
      </dsp:nvSpPr>
      <dsp:spPr bwMode="white">
        <a:xfrm>
          <a:off x="0" y="280574"/>
          <a:ext cx="10972800" cy="1216800"/>
        </a:xfrm>
        <a:prstGeom prst="roundRect">
          <a:avLst/>
        </a:prstGeom>
        <a:solidFill>
          <a:srgbClr val="C00000"/>
        </a:solidFill>
      </dsp:spPr>
      <dsp:style>
        <a:lnRef idx="2">
          <a:schemeClr val="lt1"/>
        </a:lnRef>
        <a:fillRef idx="1">
          <a:schemeClr val="accent1"/>
        </a:fillRef>
        <a:effectRef idx="0">
          <a:scrgbClr r="0" g="0" b="0"/>
        </a:effectRef>
        <a:fontRef idx="minor">
          <a:schemeClr val="lt1"/>
        </a:fontRef>
      </dsp:style>
      <dsp:txBody>
        <a:bodyPr lIns="68580" tIns="68580" rIns="68580" bIns="6858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rtl="0">
            <a:lnSpc>
              <a:spcPct val="100000"/>
            </a:lnSpc>
            <a:spcBef>
              <a:spcPct val="0"/>
            </a:spcBef>
            <a:spcAft>
              <a:spcPct val="35000"/>
            </a:spcAft>
          </a:pPr>
          <a:r>
            <a:rPr lang="en-US" sz="1800" b="1" dirty="0"/>
            <a:t>Factors</a:t>
          </a:r>
        </a:p>
      </dsp:txBody>
      <dsp:txXfrm>
        <a:off x="0" y="280574"/>
        <a:ext cx="10972800" cy="1216800"/>
      </dsp:txXfrm>
    </dsp:sp>
    <dsp:sp modelId="{38C68B03-0334-457A-8587-2A4C6D020BB0}">
      <dsp:nvSpPr>
        <dsp:cNvPr id="4" name="Rectangles 3"/>
        <dsp:cNvSpPr/>
      </dsp:nvSpPr>
      <dsp:spPr bwMode="white">
        <a:xfrm>
          <a:off x="0" y="1497374"/>
          <a:ext cx="10972800" cy="1228090"/>
        </a:xfrm>
        <a:prstGeom prst="rect">
          <a:avLst/>
        </a:prstGeom>
      </dsp:spPr>
      <dsp:style>
        <a:lnRef idx="2">
          <a:schemeClr val="accent4"/>
        </a:lnRef>
        <a:fillRef idx="1">
          <a:schemeClr val="lt1"/>
        </a:fillRef>
        <a:effectRef idx="0">
          <a:schemeClr val="accent4"/>
        </a:effectRef>
        <a:fontRef idx="minor">
          <a:schemeClr val="dk1"/>
        </a:fontRef>
      </dsp:style>
      <dsp:txBody>
        <a:bodyPr lIns="348386" tIns="20320" rIns="113792" bIns="2032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marL="171450" lvl="1" indent="-171450" rtl="0">
            <a:lnSpc>
              <a:spcPct val="100000"/>
            </a:lnSpc>
            <a:spcBef>
              <a:spcPct val="0"/>
            </a:spcBef>
            <a:spcAft>
              <a:spcPct val="20000"/>
            </a:spcAft>
            <a:buChar char="•"/>
          </a:pPr>
          <a:r>
            <a:rPr lang="en-US" sz="1600" b="0" i="0" u="none" dirty="0">
              <a:solidFill>
                <a:schemeClr val="tx1"/>
              </a:solidFill>
            </a:rPr>
            <a:t>Number of factors </a:t>
          </a:r>
          <a:endParaRPr lang="en-US" sz="1600" b="1" dirty="0">
            <a:solidFill>
              <a:schemeClr val="tx1"/>
            </a:solidFill>
          </a:endParaRPr>
        </a:p>
        <a:p>
          <a:pPr marL="171450" lvl="1" indent="-171450">
            <a:lnSpc>
              <a:spcPct val="100000"/>
            </a:lnSpc>
            <a:spcBef>
              <a:spcPct val="0"/>
            </a:spcBef>
            <a:spcAft>
              <a:spcPct val="20000"/>
            </a:spcAft>
            <a:buChar char="•"/>
          </a:pPr>
          <a:r>
            <a:rPr lang="en-US" sz="1600" b="0" i="0" u="none" dirty="0">
              <a:solidFill>
                <a:schemeClr val="tx1"/>
              </a:solidFill>
            </a:rPr>
            <a:t>Sum of factors</a:t>
          </a:r>
          <a:endParaRPr lang="en-US" sz="1600" dirty="0">
            <a:solidFill>
              <a:schemeClr val="tx1"/>
            </a:solidFill>
          </a:endParaRPr>
        </a:p>
        <a:p>
          <a:pPr marL="171450" lvl="1" indent="-171450">
            <a:lnSpc>
              <a:spcPct val="100000"/>
            </a:lnSpc>
            <a:spcBef>
              <a:spcPct val="0"/>
            </a:spcBef>
            <a:spcAft>
              <a:spcPct val="20000"/>
            </a:spcAft>
            <a:buChar char="•"/>
          </a:pPr>
          <a:r>
            <a:rPr lang="en-US" sz="1600" b="0" i="0" u="none" dirty="0">
              <a:solidFill>
                <a:schemeClr val="tx1"/>
              </a:solidFill>
            </a:rPr>
            <a:t>Product of factors</a:t>
          </a:r>
          <a:endParaRPr lang="en-US" sz="1600" dirty="0">
            <a:solidFill>
              <a:schemeClr val="tx1"/>
            </a:solidFill>
          </a:endParaRPr>
        </a:p>
        <a:p>
          <a:pPr marL="171450" lvl="1" indent="-171450">
            <a:lnSpc>
              <a:spcPct val="100000"/>
            </a:lnSpc>
            <a:spcBef>
              <a:spcPct val="0"/>
            </a:spcBef>
            <a:spcAft>
              <a:spcPct val="20000"/>
            </a:spcAft>
            <a:buChar char="•"/>
          </a:pPr>
          <a:r>
            <a:rPr lang="en-US" sz="1600" b="0" i="0" u="none" dirty="0">
              <a:solidFill>
                <a:schemeClr val="tx1"/>
              </a:solidFill>
            </a:rPr>
            <a:t>Number of odd and even factors</a:t>
          </a:r>
          <a:endParaRPr lang="en-US" sz="1600" dirty="0">
            <a:solidFill>
              <a:schemeClr val="tx1"/>
            </a:solidFill>
          </a:endParaRPr>
        </a:p>
      </dsp:txBody>
      <dsp:txXfrm>
        <a:off x="0" y="1497374"/>
        <a:ext cx="10972800" cy="1228090"/>
      </dsp:txXfrm>
    </dsp:sp>
    <dsp:sp modelId="{BB3BB3A9-0412-45E0-8CCF-67B6614085B9}">
      <dsp:nvSpPr>
        <dsp:cNvPr id="5" name="Rounded Rectangle 4"/>
        <dsp:cNvSpPr/>
      </dsp:nvSpPr>
      <dsp:spPr bwMode="white">
        <a:xfrm>
          <a:off x="0" y="2725464"/>
          <a:ext cx="10972800" cy="1216800"/>
        </a:xfrm>
        <a:prstGeom prst="roundRect">
          <a:avLst/>
        </a:prstGeom>
        <a:solidFill>
          <a:srgbClr val="C00000"/>
        </a:solidFill>
      </dsp:spPr>
      <dsp:style>
        <a:lnRef idx="2">
          <a:schemeClr val="lt1"/>
        </a:lnRef>
        <a:fillRef idx="1">
          <a:schemeClr val="accent1"/>
        </a:fillRef>
        <a:effectRef idx="0">
          <a:scrgbClr r="0" g="0" b="0"/>
        </a:effectRef>
        <a:fontRef idx="minor">
          <a:schemeClr val="lt1"/>
        </a:fontRef>
      </dsp:style>
      <dsp:txBody>
        <a:bodyPr lIns="68580" tIns="68580" rIns="68580" bIns="6858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US" sz="1800" b="1" dirty="0"/>
            <a:t>LCM &amp; HCF</a:t>
          </a:r>
        </a:p>
      </dsp:txBody>
      <dsp:txXfrm>
        <a:off x="0" y="2725464"/>
        <a:ext cx="10972800" cy="1216800"/>
      </dsp:txXfrm>
    </dsp:sp>
    <dsp:sp modelId="{AFDF814C-2768-4921-BF54-9445D2077E68}">
      <dsp:nvSpPr>
        <dsp:cNvPr id="6" name="Rectangles 5"/>
        <dsp:cNvSpPr/>
      </dsp:nvSpPr>
      <dsp:spPr bwMode="white">
        <a:xfrm>
          <a:off x="0" y="3942264"/>
          <a:ext cx="10972800" cy="1228090"/>
        </a:xfrm>
        <a:prstGeom prst="rect">
          <a:avLst/>
        </a:prstGeom>
      </dsp:spPr>
      <dsp:style>
        <a:lnRef idx="2">
          <a:schemeClr val="dk1"/>
        </a:lnRef>
        <a:fillRef idx="1">
          <a:schemeClr val="lt1"/>
        </a:fillRef>
        <a:effectRef idx="0">
          <a:schemeClr val="dk1"/>
        </a:effectRef>
        <a:fontRef idx="minor">
          <a:schemeClr val="dk1"/>
        </a:fontRef>
      </dsp:style>
      <dsp:txBody>
        <a:bodyPr lIns="348386" tIns="20320" rIns="113792" bIns="2032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marL="171450" lvl="1" indent="-171450">
            <a:lnSpc>
              <a:spcPct val="100000"/>
            </a:lnSpc>
            <a:spcBef>
              <a:spcPct val="0"/>
            </a:spcBef>
            <a:spcAft>
              <a:spcPct val="20000"/>
            </a:spcAft>
            <a:buChar char="•"/>
          </a:pPr>
          <a:r>
            <a:rPr lang="en-US" sz="1600" b="0" dirty="0">
              <a:solidFill>
                <a:schemeClr val="tx1"/>
              </a:solidFill>
            </a:rPr>
            <a:t>Prime Factorization Method</a:t>
          </a:r>
          <a:endParaRPr lang="en-US" sz="1600" b="0" dirty="0">
            <a:solidFill>
              <a:schemeClr val="tx1"/>
            </a:solidFill>
          </a:endParaRPr>
        </a:p>
        <a:p>
          <a:pPr marL="171450" lvl="1" indent="-171450">
            <a:lnSpc>
              <a:spcPct val="100000"/>
            </a:lnSpc>
            <a:spcBef>
              <a:spcPct val="0"/>
            </a:spcBef>
            <a:spcAft>
              <a:spcPct val="20000"/>
            </a:spcAft>
            <a:buChar char="•"/>
          </a:pPr>
          <a:r>
            <a:rPr lang="en-US" sz="1600" b="0" dirty="0">
              <a:solidFill>
                <a:schemeClr val="tx1"/>
              </a:solidFill>
            </a:rPr>
            <a:t>Relation b/w LCM &amp; HCF</a:t>
          </a:r>
          <a:endParaRPr lang="en-US" sz="1600" b="0" dirty="0">
            <a:solidFill>
              <a:schemeClr val="tx1"/>
            </a:solidFill>
          </a:endParaRPr>
        </a:p>
        <a:p>
          <a:pPr marL="171450" lvl="1" indent="-171450">
            <a:lnSpc>
              <a:spcPct val="100000"/>
            </a:lnSpc>
            <a:spcBef>
              <a:spcPct val="0"/>
            </a:spcBef>
            <a:spcAft>
              <a:spcPct val="20000"/>
            </a:spcAft>
            <a:buChar char="•"/>
          </a:pPr>
          <a:r>
            <a:rPr lang="en-US" sz="1600" b="0" i="0" u="none" dirty="0">
              <a:solidFill>
                <a:schemeClr val="tx1"/>
              </a:solidFill>
            </a:rPr>
            <a:t>Problems related to same and different remainders</a:t>
          </a:r>
          <a:endParaRPr lang="en-US" sz="1600" b="0" dirty="0">
            <a:solidFill>
              <a:schemeClr val="tx1"/>
            </a:solidFill>
          </a:endParaRPr>
        </a:p>
        <a:p>
          <a:pPr marL="171450" lvl="1" indent="-171450">
            <a:lnSpc>
              <a:spcPct val="100000"/>
            </a:lnSpc>
            <a:spcBef>
              <a:spcPct val="0"/>
            </a:spcBef>
            <a:spcAft>
              <a:spcPct val="20000"/>
            </a:spcAft>
            <a:buChar char="•"/>
          </a:pPr>
          <a:r>
            <a:rPr lang="en-US" sz="1600" b="0" i="0" u="none" dirty="0">
              <a:solidFill>
                <a:schemeClr val="tx1"/>
              </a:solidFill>
            </a:rPr>
            <a:t>Data Sufficiency on related topic</a:t>
          </a:r>
          <a:endParaRPr lang="en-US" sz="1600" b="0" dirty="0">
            <a:solidFill>
              <a:schemeClr val="tx1"/>
            </a:solidFill>
          </a:endParaRPr>
        </a:p>
      </dsp:txBody>
      <dsp:txXfrm>
        <a:off x="0" y="3942264"/>
        <a:ext cx="10972800" cy="122809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646A4F-F976-47AD-9E0B-DEB8B87FF1C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4E5F1C-18F0-46A8-B179-598C90B80A18}"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Difficulty Level:</a:t>
            </a:r>
            <a:r>
              <a:rPr lang="en-US" baseline="0" dirty="0"/>
              <a:t> Easy(compulsory)</a:t>
            </a:r>
            <a:endParaRPr lang="en-US" dirty="0"/>
          </a:p>
          <a:p>
            <a:r>
              <a:rPr lang="en-US" dirty="0"/>
              <a:t>Option B</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Difficulty Level: Moderate </a:t>
            </a:r>
            <a:endParaRPr lang="en-US" dirty="0"/>
          </a:p>
          <a:p>
            <a:r>
              <a:rPr lang="en-US" dirty="0"/>
              <a:t>Option D (Compulsory)</a:t>
            </a:r>
            <a:endParaRPr lang="en-US" dirty="0"/>
          </a:p>
          <a:p>
            <a:r>
              <a:rPr lang="en-US" dirty="0"/>
              <a:t>Option B</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Difficulty Level : Easy(Compulsory)</a:t>
            </a:r>
            <a:endParaRPr lang="en-US" dirty="0"/>
          </a:p>
          <a:p>
            <a:r>
              <a:rPr lang="en-US" dirty="0"/>
              <a:t>Option D</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Difficulty Level:</a:t>
            </a:r>
            <a:r>
              <a:rPr lang="en-US" baseline="0" dirty="0"/>
              <a:t> Easy(compulsory)</a:t>
            </a:r>
            <a:endParaRPr lang="en-US" dirty="0"/>
          </a:p>
          <a:p>
            <a:r>
              <a:rPr lang="en-US" dirty="0"/>
              <a:t>Option A</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Difficulty level; Easy</a:t>
            </a:r>
            <a:endParaRPr lang="en-US" dirty="0"/>
          </a:p>
          <a:p>
            <a:r>
              <a:rPr lang="en-US" dirty="0"/>
              <a:t>Option B</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Difficulty Level : Hard (Compulsory)</a:t>
            </a:r>
            <a:endParaRPr lang="en-US" dirty="0"/>
          </a:p>
          <a:p>
            <a:r>
              <a:rPr lang="en-US" dirty="0"/>
              <a:t>Option C</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Difficulty Level : Moderate(Compulsory)</a:t>
            </a:r>
            <a:endParaRPr lang="en-US" dirty="0"/>
          </a:p>
          <a:p>
            <a:r>
              <a:rPr lang="en-US" dirty="0"/>
              <a:t>Option A</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Difficulty Level : Hard (Compulsory)</a:t>
            </a:r>
            <a:endParaRPr lang="en-US" dirty="0"/>
          </a:p>
          <a:p>
            <a:r>
              <a:rPr lang="en-US" dirty="0"/>
              <a:t>Option D</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D</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Difficulty Level : Hard (Compulsory)</a:t>
            </a:r>
            <a:endParaRPr lang="en-US" dirty="0"/>
          </a:p>
          <a:p>
            <a:r>
              <a:rPr lang="en-US" dirty="0"/>
              <a:t>Option C</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Difficulty Level:</a:t>
            </a:r>
            <a:r>
              <a:rPr lang="en-US" baseline="0" dirty="0"/>
              <a:t> Easy</a:t>
            </a:r>
            <a:endParaRPr lang="en-US" dirty="0"/>
          </a:p>
          <a:p>
            <a:r>
              <a:rPr lang="en-US" dirty="0"/>
              <a:t>Option B</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Difficulty Level</a:t>
            </a:r>
            <a:r>
              <a:rPr lang="en-US" baseline="0" dirty="0"/>
              <a:t> : Easy (Compulsory)</a:t>
            </a:r>
            <a:endParaRPr lang="en-US" dirty="0"/>
          </a:p>
          <a:p>
            <a:r>
              <a:rPr lang="en-US" dirty="0"/>
              <a:t>Option a</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Difficulty Level : Moderate (Compulsory)</a:t>
            </a:r>
            <a:endParaRPr lang="en-US" dirty="0"/>
          </a:p>
          <a:p>
            <a:r>
              <a:rPr lang="en-US" dirty="0"/>
              <a:t>Option D</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Option </a:t>
            </a:r>
            <a:r>
              <a:rPr lang="en-US" dirty="0"/>
              <a:t>E</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Difficulty Level:</a:t>
            </a:r>
            <a:r>
              <a:rPr lang="en-US" baseline="0" dirty="0"/>
              <a:t> Moderate (compulsory)</a:t>
            </a:r>
            <a:endParaRPr lang="en-US" dirty="0"/>
          </a:p>
          <a:p>
            <a:r>
              <a:rPr lang="en-US" dirty="0"/>
              <a:t>Option B</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Difficulty Level:</a:t>
            </a:r>
            <a:r>
              <a:rPr lang="en-US" baseline="0" dirty="0"/>
              <a:t> Moderate (compulsory)</a:t>
            </a:r>
            <a:endParaRPr lang="en-US" dirty="0"/>
          </a:p>
          <a:p>
            <a:r>
              <a:rPr lang="en-US" dirty="0"/>
              <a:t>Option C</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Difficulty Level:</a:t>
            </a:r>
            <a:r>
              <a:rPr lang="en-US" baseline="0" dirty="0"/>
              <a:t> Moderate (compulsory)</a:t>
            </a:r>
            <a:endParaRPr lang="en-US" dirty="0"/>
          </a:p>
          <a:p>
            <a:r>
              <a:rPr lang="en-US" dirty="0"/>
              <a:t>Option C</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Difficulty Level:</a:t>
            </a:r>
            <a:r>
              <a:rPr lang="en-US" baseline="0" dirty="0"/>
              <a:t> Moderate (compulsory)</a:t>
            </a:r>
            <a:endParaRPr lang="en-US" dirty="0"/>
          </a:p>
          <a:p>
            <a:r>
              <a:rPr lang="en-US" dirty="0"/>
              <a:t>Option C</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Difficulty Level:</a:t>
            </a:r>
            <a:r>
              <a:rPr lang="en-US" baseline="0" dirty="0"/>
              <a:t> Moderate (compulsory)</a:t>
            </a:r>
            <a:endParaRPr lang="en-US" dirty="0"/>
          </a:p>
          <a:p>
            <a:r>
              <a:rPr lang="en-US" dirty="0"/>
              <a:t>Option C</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Difficulty Level:</a:t>
            </a:r>
            <a:r>
              <a:rPr lang="en-US" baseline="0" dirty="0"/>
              <a:t> Moderate (compulsory)</a:t>
            </a:r>
            <a:endParaRPr lang="en-US" dirty="0"/>
          </a:p>
          <a:p>
            <a:r>
              <a:rPr lang="en-US" dirty="0"/>
              <a:t>Option A</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Difficulty Level:</a:t>
            </a:r>
            <a:r>
              <a:rPr lang="en-US" baseline="0" dirty="0"/>
              <a:t> Moderate (compulsory)</a:t>
            </a:r>
            <a:endParaRPr lang="en-US" dirty="0"/>
          </a:p>
          <a:p>
            <a:r>
              <a:rPr lang="en-US" dirty="0"/>
              <a:t>Option D</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09601"/>
            <a:ext cx="103632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828800" y="4953000"/>
            <a:ext cx="85344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C7B6E1B-5CD6-457E-B12E-40DB70920123}" type="datetimeFigureOut">
              <a:rPr lang="en-US" smtClean="0"/>
            </a:fld>
            <a:endParaRPr lang="en-US"/>
          </a:p>
        </p:txBody>
      </p:sp>
      <p:sp>
        <p:nvSpPr>
          <p:cNvPr id="8" name="Slide Number Placeholder 7"/>
          <p:cNvSpPr>
            <a:spLocks noGrp="1"/>
          </p:cNvSpPr>
          <p:nvPr>
            <p:ph type="sldNum" sz="quarter" idx="11"/>
          </p:nvPr>
        </p:nvSpPr>
        <p:spPr/>
        <p:txBody>
          <a:bodyPr/>
          <a:lstStyle/>
          <a:p>
            <a:fld id="{4E6FD98F-884B-4231-90DD-78567DD4FAEB}" type="slidenum">
              <a:rPr lang="en-US" smtClean="0"/>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C7B6E1B-5CD6-457E-B12E-40DB7092012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C7B6E1B-5CD6-457E-B12E-40DB7092012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anose="020B0604020202020204" pitchFamily="34" charset="0"/>
              <a:buChar char="•"/>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C7B6E1B-5CD6-457E-B12E-40DB7092012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371601"/>
            <a:ext cx="103632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963084" y="4068764"/>
            <a:ext cx="103632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C7B6E1B-5CD6-457E-B12E-40DB7092012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fld>
            <a:endParaRPr lang="en-US"/>
          </a:p>
        </p:txBody>
      </p:sp>
      <p:sp>
        <p:nvSpPr>
          <p:cNvPr id="7" name="Oval 6"/>
          <p:cNvSpPr/>
          <p:nvPr/>
        </p:nvSpPr>
        <p:spPr>
          <a:xfrm>
            <a:off x="59944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2611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728971"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9C7B6E1B-5CD6-457E-B12E-40DB7092012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FD98F-884B-4231-90DD-78567DD4FAEB}" type="slidenum">
              <a:rPr lang="en-US" smtClean="0"/>
            </a:fld>
            <a:endParaRPr lang="en-US"/>
          </a:p>
        </p:txBody>
      </p:sp>
      <p:sp>
        <p:nvSpPr>
          <p:cNvPr id="9" name="Content Placeholder 8"/>
          <p:cNvSpPr>
            <a:spLocks noGrp="1"/>
          </p:cNvSpPr>
          <p:nvPr>
            <p:ph sz="quarter" idx="13"/>
          </p:nvPr>
        </p:nvSpPr>
        <p:spPr>
          <a:xfrm>
            <a:off x="487680" y="1600200"/>
            <a:ext cx="5388864" cy="452628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1600200"/>
            <a:ext cx="5386917"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5" name="Text Placeholder 4"/>
          <p:cNvSpPr>
            <a:spLocks noGrp="1"/>
          </p:cNvSpPr>
          <p:nvPr>
            <p:ph type="body" sz="quarter" idx="3"/>
          </p:nvPr>
        </p:nvSpPr>
        <p:spPr>
          <a:xfrm>
            <a:off x="6197601" y="1600200"/>
            <a:ext cx="5389033"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9C7B6E1B-5CD6-457E-B12E-40DB70920123}"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6FD98F-884B-4231-90DD-78567DD4FAEB}" type="slidenum">
              <a:rPr lang="en-US" smtClean="0"/>
            </a:fld>
            <a:endParaRPr lang="en-US"/>
          </a:p>
        </p:txBody>
      </p:sp>
      <p:sp>
        <p:nvSpPr>
          <p:cNvPr id="11" name="Content Placeholder 10"/>
          <p:cNvSpPr>
            <a:spLocks noGrp="1"/>
          </p:cNvSpPr>
          <p:nvPr>
            <p:ph sz="quarter" idx="13"/>
          </p:nvPr>
        </p:nvSpPr>
        <p:spPr>
          <a:xfrm>
            <a:off x="609600" y="2212848"/>
            <a:ext cx="5388864" cy="391363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Content Placeholder 12"/>
          <p:cNvSpPr>
            <a:spLocks noGrp="1"/>
          </p:cNvSpPr>
          <p:nvPr>
            <p:ph sz="quarter" idx="14"/>
          </p:nvPr>
        </p:nvSpPr>
        <p:spPr>
          <a:xfrm>
            <a:off x="6230112" y="2212849"/>
            <a:ext cx="5388864" cy="391318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7B6E1B-5CD6-457E-B12E-40DB70920123}"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6FD98F-884B-4231-90DD-78567DD4FAE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7B6E1B-5CD6-457E-B12E-40DB70920123}"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6FD98F-884B-4231-90DD-78567DD4FAE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958850" y="273051"/>
            <a:ext cx="66611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7876117" y="2438401"/>
            <a:ext cx="4011084"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C7B6E1B-5CD6-457E-B12E-40DB7092012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FD98F-884B-4231-90DD-78567DD4FAE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2010835" y="1143000"/>
            <a:ext cx="8072965"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239435" y="5810250"/>
            <a:ext cx="7615765"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C7B6E1B-5CD6-457E-B12E-40DB7092012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FD98F-884B-4231-90DD-78567DD4FAE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484463" y="6356351"/>
            <a:ext cx="2781300"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anose="020B0502020202020204" pitchFamily="34" charset="0"/>
              </a:defRPr>
            </a:lvl1pPr>
          </a:lstStyle>
          <a:p>
            <a:fld id="{9C7B6E1B-5CD6-457E-B12E-40DB70920123}" type="datetimeFigureOut">
              <a:rPr lang="en-US" smtClean="0"/>
            </a:fld>
            <a:endParaRPr lang="en-US"/>
          </a:p>
        </p:txBody>
      </p:sp>
      <p:sp>
        <p:nvSpPr>
          <p:cNvPr id="5" name="Footer Placeholder 4"/>
          <p:cNvSpPr>
            <a:spLocks noGrp="1"/>
          </p:cNvSpPr>
          <p:nvPr>
            <p:ph type="ftr" sz="quarter" idx="3"/>
          </p:nvPr>
        </p:nvSpPr>
        <p:spPr>
          <a:xfrm>
            <a:off x="878887" y="6356351"/>
            <a:ext cx="3797300"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anose="020B0502020202020204" pitchFamily="34" charset="0"/>
              </a:defRPr>
            </a:lvl1pPr>
          </a:lstStyle>
          <a:p>
            <a:endParaRPr lang="en-US"/>
          </a:p>
        </p:txBody>
      </p:sp>
      <p:sp>
        <p:nvSpPr>
          <p:cNvPr id="6" name="Slide Number Placeholder 5"/>
          <p:cNvSpPr>
            <a:spLocks noGrp="1"/>
          </p:cNvSpPr>
          <p:nvPr>
            <p:ph type="sldNum" sz="quarter" idx="4"/>
          </p:nvPr>
        </p:nvSpPr>
        <p:spPr>
          <a:xfrm>
            <a:off x="11391038" y="6356351"/>
            <a:ext cx="749300"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anose="020B0502020202020204" pitchFamily="34" charset="0"/>
              </a:defRPr>
            </a:lvl1pPr>
          </a:lstStyle>
          <a:p>
            <a:fld id="{4E6FD98F-884B-4231-90DD-78567DD4FAEB}" type="slidenum">
              <a:rPr lang="en-US" smtClean="0"/>
            </a:fld>
            <a:endParaRPr lang="en-US"/>
          </a:p>
        </p:txBody>
      </p:sp>
      <p:sp>
        <p:nvSpPr>
          <p:cNvPr id="7" name="Oval 6"/>
          <p:cNvSpPr/>
          <p:nvPr/>
        </p:nvSpPr>
        <p:spPr>
          <a:xfrm>
            <a:off x="11277014"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WhatsApp Image 2019-04-08 at 17.27.06.jpeg"/>
          <p:cNvPicPr/>
          <p:nvPr userDrawn="1"/>
        </p:nvPicPr>
        <p:blipFill>
          <a:blip r:embed="rId12" cstate="print">
            <a:clrChange>
              <a:clrFrom>
                <a:srgbClr val="FFFFFF"/>
              </a:clrFrom>
              <a:clrTo>
                <a:srgbClr val="FFFFFF">
                  <a:alpha val="0"/>
                </a:srgbClr>
              </a:clrTo>
            </a:clrChange>
          </a:blip>
          <a:srcRect l="2564" t="9548" r="1603" b="9045"/>
          <a:stretch>
            <a:fillRect/>
          </a:stretch>
        </p:blipFill>
        <p:spPr>
          <a:xfrm>
            <a:off x="144379" y="0"/>
            <a:ext cx="1981200" cy="6096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7" Type="http://schemas.openxmlformats.org/officeDocument/2006/relationships/slideLayout" Target="../slideLayouts/slideLayout6.xml"/><Relationship Id="rId6" Type="http://schemas.openxmlformats.org/officeDocument/2006/relationships/image" Target="../media/image3.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3.png"/><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3.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514598" y="2191871"/>
            <a:ext cx="8286927" cy="1036918"/>
          </a:xfrm>
        </p:spPr>
        <p:txBody>
          <a:bodyPr>
            <a:normAutofit/>
          </a:bodyPr>
          <a:lstStyle/>
          <a:p>
            <a:r>
              <a:rPr lang="en-US" sz="6600" b="1" dirty="0">
                <a:solidFill>
                  <a:srgbClr val="C00000"/>
                </a:solidFill>
                <a:effectLst/>
              </a:rPr>
              <a:t>HCF and LCM</a:t>
            </a:r>
            <a:endParaRPr lang="en-US" sz="6600" b="1" dirty="0">
              <a:solidFill>
                <a:srgbClr val="C00000"/>
              </a:solidFill>
              <a:effectLst/>
            </a:endParaRPr>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576193" y="32657"/>
            <a:ext cx="1615807" cy="52474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5214"/>
            <a:ext cx="11031165" cy="1198880"/>
          </a:xfrm>
          <a:prstGeom prst="rect">
            <a:avLst/>
          </a:prstGeom>
        </p:spPr>
        <p:txBody>
          <a:bodyPr wrap="square">
            <a:spAutoFit/>
          </a:bodyPr>
          <a:lstStyle/>
          <a:p>
            <a:pPr lvl="0"/>
            <a:r>
              <a:rPr lang="en-US" sz="2400" dirty="0">
                <a:latin typeface="Palatino Linotype" panose="02040502050505030304" pitchFamily="18" charset="0"/>
                <a:ea typeface="Times New Roman" panose="02020603050405020304" pitchFamily="18" charset="0"/>
                <a:cs typeface="Segoe UI" panose="020B0502040204020203" pitchFamily="34" charset="0"/>
              </a:rPr>
              <a:t>6. </a:t>
            </a:r>
            <a:r>
              <a:rPr lang="en-US" sz="2400" dirty="0"/>
              <a:t>What is the sum of the factors of 120?</a:t>
            </a:r>
            <a:endParaRPr lang="en-US" sz="2400" dirty="0"/>
          </a:p>
          <a:p>
            <a:pPr lvl="0"/>
            <a:endParaRPr lang="en-US" sz="2400" dirty="0"/>
          </a:p>
          <a:p>
            <a:r>
              <a:rPr lang="en-US" sz="2400" dirty="0"/>
              <a:t>A. 432			B. 551			C. 45			D. 62</a:t>
            </a:r>
            <a:endParaRPr lang="en-US" sz="2400" dirty="0"/>
          </a:p>
        </p:txBody>
      </p:sp>
      <p:sp>
        <p:nvSpPr>
          <p:cNvPr id="6" name="Rectangle 5"/>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FACTORS</a:t>
            </a:r>
            <a:endParaRPr lang="en-US" sz="2800" b="1" dirty="0">
              <a:solidFill>
                <a:schemeClr val="bg1"/>
              </a:solidFill>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32657"/>
            <a:ext cx="1382486" cy="4489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5214"/>
            <a:ext cx="11031165" cy="1200329"/>
          </a:xfrm>
          <a:prstGeom prst="rect">
            <a:avLst/>
          </a:prstGeom>
        </p:spPr>
        <p:txBody>
          <a:bodyPr wrap="square">
            <a:spAutoFit/>
          </a:bodyPr>
          <a:lstStyle/>
          <a:p>
            <a:pPr lvl="0"/>
            <a:r>
              <a:rPr lang="en-US" sz="2400" dirty="0">
                <a:latin typeface="Palatino Linotype" panose="02040502050505030304" pitchFamily="18" charset="0"/>
                <a:ea typeface="Times New Roman" panose="02020603050405020304" pitchFamily="18" charset="0"/>
                <a:cs typeface="Segoe UI" panose="020B0502040204020203" pitchFamily="34" charset="0"/>
              </a:rPr>
              <a:t>7. </a:t>
            </a:r>
            <a:r>
              <a:rPr lang="en-US" sz="2400" dirty="0"/>
              <a:t>What is the Product of the factors of 120?</a:t>
            </a:r>
            <a:endParaRPr lang="en-US" sz="2400" dirty="0"/>
          </a:p>
          <a:p>
            <a:pPr lvl="0"/>
            <a:endParaRPr lang="en-US" sz="2400" dirty="0"/>
          </a:p>
          <a:p>
            <a:r>
              <a:rPr lang="en-US" sz="2400" dirty="0"/>
              <a:t>A. 120</a:t>
            </a:r>
            <a:r>
              <a:rPr lang="en-US" sz="2400" baseline="30000" dirty="0"/>
              <a:t>6</a:t>
            </a:r>
            <a:r>
              <a:rPr lang="en-US" sz="2400" dirty="0"/>
              <a:t>		B. 120</a:t>
            </a:r>
            <a:r>
              <a:rPr lang="en-US" sz="2400" baseline="30000" dirty="0"/>
              <a:t>7</a:t>
            </a:r>
            <a:r>
              <a:rPr lang="en-US" sz="2400" dirty="0"/>
              <a:t>			C. 120</a:t>
            </a:r>
            <a:r>
              <a:rPr lang="en-US" sz="2400" baseline="30000" dirty="0"/>
              <a:t>8</a:t>
            </a:r>
            <a:r>
              <a:rPr lang="en-US" sz="2400" dirty="0"/>
              <a:t>		D. 121</a:t>
            </a:r>
            <a:r>
              <a:rPr lang="en-US" sz="2400" baseline="30000" dirty="0"/>
              <a:t>8</a:t>
            </a:r>
            <a:endParaRPr lang="en-US" sz="2400" baseline="30000" dirty="0"/>
          </a:p>
        </p:txBody>
      </p:sp>
      <p:sp>
        <p:nvSpPr>
          <p:cNvPr id="6" name="Rectangle 5"/>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FACTORS</a:t>
            </a:r>
            <a:endParaRPr lang="en-US" sz="2800" b="1" dirty="0">
              <a:solidFill>
                <a:schemeClr val="bg1"/>
              </a:solidFill>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32657"/>
            <a:ext cx="1382486" cy="4489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5214"/>
            <a:ext cx="11031165" cy="1200329"/>
          </a:xfrm>
          <a:prstGeom prst="rect">
            <a:avLst/>
          </a:prstGeom>
        </p:spPr>
        <p:txBody>
          <a:bodyPr wrap="square">
            <a:spAutoFit/>
          </a:bodyPr>
          <a:lstStyle/>
          <a:p>
            <a:pPr lvl="0"/>
            <a:r>
              <a:rPr lang="en-US" sz="2400" dirty="0">
                <a:latin typeface="Palatino Linotype" panose="02040502050505030304" pitchFamily="18" charset="0"/>
                <a:ea typeface="Times New Roman" panose="02020603050405020304" pitchFamily="18" charset="0"/>
                <a:cs typeface="Segoe UI" panose="020B0502040204020203" pitchFamily="34" charset="0"/>
              </a:rPr>
              <a:t>8. </a:t>
            </a:r>
            <a:r>
              <a:rPr lang="en-US" sz="2400" dirty="0"/>
              <a:t>What is the Product of the factors of 300?</a:t>
            </a:r>
            <a:endParaRPr lang="en-US" sz="2400" dirty="0"/>
          </a:p>
          <a:p>
            <a:pPr lvl="0"/>
            <a:endParaRPr lang="en-US" sz="2400" dirty="0"/>
          </a:p>
          <a:p>
            <a:r>
              <a:rPr lang="en-US" sz="2400" dirty="0"/>
              <a:t>A. 300</a:t>
            </a:r>
            <a:r>
              <a:rPr lang="en-US" sz="2400" baseline="30000" dirty="0"/>
              <a:t>6</a:t>
            </a:r>
            <a:r>
              <a:rPr lang="en-US" sz="2400" dirty="0"/>
              <a:t>		B. 300</a:t>
            </a:r>
            <a:r>
              <a:rPr lang="en-US" sz="2400" baseline="30000" dirty="0"/>
              <a:t>8</a:t>
            </a:r>
            <a:r>
              <a:rPr lang="en-US" sz="2400" dirty="0"/>
              <a:t>			C. 300</a:t>
            </a:r>
            <a:r>
              <a:rPr lang="en-US" sz="2400" baseline="30000" dirty="0"/>
              <a:t>9</a:t>
            </a:r>
            <a:r>
              <a:rPr lang="en-US" sz="2400" dirty="0"/>
              <a:t>		D. 300</a:t>
            </a:r>
            <a:r>
              <a:rPr lang="en-US" sz="2400" baseline="30000" dirty="0"/>
              <a:t>7</a:t>
            </a:r>
            <a:endParaRPr lang="en-US" sz="2400" baseline="30000" dirty="0"/>
          </a:p>
        </p:txBody>
      </p:sp>
      <p:sp>
        <p:nvSpPr>
          <p:cNvPr id="6" name="Rectangle 5"/>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FACTORS</a:t>
            </a:r>
            <a:endParaRPr lang="en-US" sz="2800" b="1" dirty="0">
              <a:solidFill>
                <a:schemeClr val="bg1"/>
              </a:solidFill>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32657"/>
            <a:ext cx="1382486" cy="4489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5214"/>
            <a:ext cx="11031165" cy="1200329"/>
          </a:xfrm>
          <a:prstGeom prst="rect">
            <a:avLst/>
          </a:prstGeom>
        </p:spPr>
        <p:txBody>
          <a:bodyPr wrap="square">
            <a:spAutoFit/>
          </a:bodyPr>
          <a:lstStyle/>
          <a:p>
            <a:pPr lvl="0"/>
            <a:r>
              <a:rPr lang="en-US" sz="2400" dirty="0">
                <a:latin typeface="Palatino Linotype" panose="02040502050505030304" pitchFamily="18" charset="0"/>
                <a:ea typeface="Times New Roman" panose="02020603050405020304" pitchFamily="18" charset="0"/>
                <a:cs typeface="Segoe UI" panose="020B0502040204020203" pitchFamily="34" charset="0"/>
              </a:rPr>
              <a:t>9. </a:t>
            </a:r>
            <a:r>
              <a:rPr lang="en-US" sz="2400" dirty="0"/>
              <a:t>Find the number of even factors of 84?</a:t>
            </a:r>
            <a:endParaRPr lang="en-US" sz="2400" dirty="0"/>
          </a:p>
          <a:p>
            <a:pPr lvl="0"/>
            <a:endParaRPr lang="en-US" sz="2400" dirty="0"/>
          </a:p>
          <a:p>
            <a:r>
              <a:rPr lang="en-US" sz="2400" dirty="0"/>
              <a:t>A. 8		B. 7			C. 6		D. 9</a:t>
            </a:r>
            <a:endParaRPr lang="en-US" sz="2400" baseline="30000" dirty="0"/>
          </a:p>
        </p:txBody>
      </p:sp>
      <p:sp>
        <p:nvSpPr>
          <p:cNvPr id="6" name="Rectangle 5"/>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FACTORS</a:t>
            </a:r>
            <a:endParaRPr lang="en-US" sz="2800" b="1" dirty="0">
              <a:solidFill>
                <a:schemeClr val="bg1"/>
              </a:solidFill>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32657"/>
            <a:ext cx="1382486" cy="4489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5214"/>
            <a:ext cx="11031165" cy="1200329"/>
          </a:xfrm>
          <a:prstGeom prst="rect">
            <a:avLst/>
          </a:prstGeom>
        </p:spPr>
        <p:txBody>
          <a:bodyPr wrap="square">
            <a:spAutoFit/>
          </a:bodyPr>
          <a:lstStyle/>
          <a:p>
            <a:pPr lvl="0"/>
            <a:r>
              <a:rPr lang="en-US" sz="2400" dirty="0">
                <a:latin typeface="Palatino Linotype" panose="02040502050505030304" pitchFamily="18" charset="0"/>
                <a:ea typeface="Times New Roman" panose="02020603050405020304" pitchFamily="18" charset="0"/>
                <a:cs typeface="Segoe UI" panose="020B0502040204020203" pitchFamily="34" charset="0"/>
              </a:rPr>
              <a:t>10. </a:t>
            </a:r>
            <a:r>
              <a:rPr lang="en-US" sz="2400" dirty="0"/>
              <a:t>Find the number of odd factors of 2</a:t>
            </a:r>
            <a:r>
              <a:rPr lang="en-US" sz="2400" baseline="30000" dirty="0"/>
              <a:t>2</a:t>
            </a:r>
            <a:r>
              <a:rPr lang="en-US" sz="2400" dirty="0"/>
              <a:t> * 3</a:t>
            </a:r>
            <a:r>
              <a:rPr lang="en-US" sz="2400" baseline="30000" dirty="0"/>
              <a:t>1</a:t>
            </a:r>
            <a:r>
              <a:rPr lang="en-US" sz="2400" dirty="0"/>
              <a:t> * 5</a:t>
            </a:r>
            <a:r>
              <a:rPr lang="en-US" sz="2400" baseline="30000" dirty="0"/>
              <a:t>2</a:t>
            </a:r>
            <a:r>
              <a:rPr lang="en-US" sz="2400" dirty="0"/>
              <a:t>?</a:t>
            </a:r>
            <a:endParaRPr lang="en-US" sz="2400" dirty="0"/>
          </a:p>
          <a:p>
            <a:pPr lvl="0"/>
            <a:endParaRPr lang="en-US" sz="2400" dirty="0"/>
          </a:p>
          <a:p>
            <a:r>
              <a:rPr lang="en-US" sz="2400" dirty="0"/>
              <a:t>A. 4		B. 5			C. 3		D. 6</a:t>
            </a:r>
            <a:endParaRPr lang="en-US" sz="2400" baseline="30000" dirty="0"/>
          </a:p>
        </p:txBody>
      </p:sp>
      <p:sp>
        <p:nvSpPr>
          <p:cNvPr id="6" name="Rectangle 5"/>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FACTORS</a:t>
            </a:r>
            <a:endParaRPr lang="en-US" sz="2800" b="1" dirty="0">
              <a:solidFill>
                <a:schemeClr val="bg1"/>
              </a:solidFill>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32657"/>
            <a:ext cx="1382486" cy="4489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94520" y="1452061"/>
            <a:ext cx="10108097" cy="3756990"/>
          </a:xfrm>
        </p:spPr>
        <p:txBody>
          <a:bodyPr>
            <a:noAutofit/>
          </a:bodyPr>
          <a:lstStyle/>
          <a:p>
            <a:pPr algn="l" fontAlgn="base"/>
            <a:r>
              <a:rPr lang="en-US" sz="2400" b="1"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LCM : </a:t>
            </a:r>
            <a:r>
              <a:rPr lang="en-US" sz="240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The least number which is exactly divisible by each of the given numbers is called the least common multiple of those numbers. </a:t>
            </a:r>
            <a:br>
              <a:rPr lang="en-US" sz="240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rPr>
            </a:br>
            <a:br>
              <a:rPr lang="en-US" sz="240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rPr>
            </a:br>
            <a:r>
              <a:rPr lang="en-US" sz="2400" b="1"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For example</a:t>
            </a:r>
            <a:r>
              <a:rPr lang="en-US" sz="240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 consider the numbers 3, 31 and 62  (2 x 31). The LCM of these numbers would be </a:t>
            </a:r>
            <a:br>
              <a:rPr lang="en-US" sz="240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rPr>
            </a:br>
            <a:r>
              <a:rPr lang="en-US" sz="240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2 x 3 x 31 = 186.</a:t>
            </a:r>
            <a:endParaRPr lang="en-US" sz="240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p:txBody>
      </p:sp>
      <p:sp>
        <p:nvSpPr>
          <p:cNvPr id="3" name="Rectangle 2"/>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HCF and LCM</a:t>
            </a:r>
            <a:endParaRPr lang="en-US" sz="2800" b="1" dirty="0">
              <a:solidFill>
                <a:schemeClr val="bg1"/>
              </a:solidFill>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32657"/>
            <a:ext cx="1382486" cy="4489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72748" y="1669775"/>
            <a:ext cx="10108097" cy="4373216"/>
          </a:xfrm>
        </p:spPr>
        <p:txBody>
          <a:bodyPr>
            <a:noAutofit/>
          </a:bodyPr>
          <a:lstStyle/>
          <a:p>
            <a:pPr algn="l" fontAlgn="base"/>
            <a:r>
              <a:rPr lang="en-US" sz="2400" b="1"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HCF : </a:t>
            </a:r>
            <a:r>
              <a:rPr lang="en-US" sz="240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The largest number that divides two or more numbers is the highest common factor (HCF) for those numbers. </a:t>
            </a:r>
            <a:br>
              <a:rPr lang="en-US" sz="240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rPr>
            </a:br>
            <a:r>
              <a:rPr lang="en-US" sz="2400" b="1"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For example</a:t>
            </a:r>
            <a:r>
              <a:rPr lang="en-US" sz="240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 consider the numbers 30 (2 x 3 x 5), 36 (2 x 2 x 3 x 3), 42 (2 x 3 x 7), 45 (3 x 3 x 5). </a:t>
            </a:r>
            <a:br>
              <a:rPr lang="en-US" sz="240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rPr>
            </a:br>
            <a:r>
              <a:rPr lang="en-US" sz="240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3 is the largest number that divides each of these numbers, and hence, is the HCF for these numbers.</a:t>
            </a:r>
            <a:br>
              <a:rPr lang="en-US" sz="2400" dirty="0">
                <a:solidFill>
                  <a:schemeClr val="tx1"/>
                </a:solidFill>
                <a:latin typeface="Cambria" panose="02040503050406030204" pitchFamily="18" charset="0"/>
                <a:ea typeface="Cambria" panose="02040503050406030204" pitchFamily="18" charset="0"/>
                <a:cs typeface="Times New Roman" panose="02020603050405020304" pitchFamily="18" charset="0"/>
              </a:rPr>
            </a:br>
            <a:r>
              <a:rPr lang="en-US" sz="2400" b="1"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HCF is also known as Greatest Common Divisor (GCD).</a:t>
            </a:r>
            <a:endParaRPr lang="en-US" sz="2400" b="1"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p:txBody>
      </p:sp>
      <p:sp>
        <p:nvSpPr>
          <p:cNvPr id="3" name="Rectangle 2"/>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HCF and LCM</a:t>
            </a:r>
            <a:endParaRPr lang="en-US" sz="2800" b="1" dirty="0">
              <a:solidFill>
                <a:schemeClr val="bg1"/>
              </a:solidFill>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32657"/>
            <a:ext cx="1382486" cy="4489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358848" y="-1391478"/>
            <a:ext cx="8905463" cy="2782956"/>
          </a:xfrm>
        </p:spPr>
        <p:txBody>
          <a:bodyPr>
            <a:noAutofit/>
          </a:bodyPr>
          <a:lstStyle/>
          <a:p>
            <a:pPr algn="l"/>
            <a:r>
              <a:rPr lang="en-US" sz="2000" b="1" dirty="0">
                <a:solidFill>
                  <a:schemeClr val="tx1"/>
                </a:solidFill>
                <a:effectLst/>
                <a:latin typeface="Times New Roman" panose="02020603050405020304" pitchFamily="18" charset="0"/>
                <a:cs typeface="Times New Roman" panose="02020603050405020304" pitchFamily="18" charset="0"/>
              </a:rPr>
              <a:t>Find HCF and LCM:  By Using Prime factorization method</a:t>
            </a:r>
            <a:endParaRPr lang="en-US" sz="2000" b="1" dirty="0">
              <a:solidFill>
                <a:schemeClr val="tx1"/>
              </a:solidFill>
              <a:effectLst/>
              <a:latin typeface="Times New Roman" panose="02020603050405020304" pitchFamily="18" charset="0"/>
              <a:cs typeface="Times New Roman" panose="02020603050405020304" pitchFamily="18" charset="0"/>
            </a:endParaRPr>
          </a:p>
        </p:txBody>
      </p:sp>
      <p:sp>
        <p:nvSpPr>
          <p:cNvPr id="2" name="Rectangle 1"/>
          <p:cNvSpPr/>
          <p:nvPr/>
        </p:nvSpPr>
        <p:spPr>
          <a:xfrm>
            <a:off x="1358848" y="1876625"/>
            <a:ext cx="8948530" cy="4154984"/>
          </a:xfrm>
          <a:prstGeom prst="rect">
            <a:avLst/>
          </a:prstGeom>
        </p:spPr>
        <p:txBody>
          <a:bodyPr wrap="square">
            <a:spAutoFit/>
          </a:bodyPr>
          <a:lstStyle/>
          <a:p>
            <a:r>
              <a:rPr lang="en-US" sz="2400" b="1" dirty="0">
                <a:latin typeface="Cambria" panose="02040503050406030204" pitchFamily="18" charset="0"/>
                <a:ea typeface="Cambria" panose="02040503050406030204" pitchFamily="18" charset="0"/>
                <a:cs typeface="Times New Roman" panose="02020603050405020304" pitchFamily="18" charset="0"/>
              </a:rPr>
              <a:t>Prime Factorization for HCF:</a:t>
            </a:r>
            <a:br>
              <a:rPr lang="en-US" sz="2400" b="1" dirty="0">
                <a:latin typeface="Cambria" panose="02040503050406030204" pitchFamily="18" charset="0"/>
                <a:ea typeface="Cambria" panose="02040503050406030204" pitchFamily="18" charset="0"/>
                <a:cs typeface="Times New Roman" panose="02020603050405020304" pitchFamily="18" charset="0"/>
              </a:rPr>
            </a:br>
            <a:endParaRPr lang="en-US" sz="2400" b="1" dirty="0">
              <a:latin typeface="Cambria" panose="02040503050406030204" pitchFamily="18" charset="0"/>
              <a:ea typeface="Cambria" panose="02040503050406030204" pitchFamily="18" charset="0"/>
              <a:cs typeface="Times New Roman" panose="02020603050405020304" pitchFamily="18" charset="0"/>
            </a:endParaRPr>
          </a:p>
          <a:p>
            <a:r>
              <a:rPr lang="en-US" sz="2400" dirty="0">
                <a:latin typeface="Cambria" panose="02040503050406030204" pitchFamily="18" charset="0"/>
                <a:ea typeface="Cambria" panose="02040503050406030204" pitchFamily="18" charset="0"/>
                <a:cs typeface="Times New Roman" panose="02020603050405020304" pitchFamily="18" charset="0"/>
              </a:rPr>
              <a:t>Take an example of finding the highest common factor of 144, 104 and 160.</a:t>
            </a:r>
            <a:br>
              <a:rPr lang="en-US" sz="2400" dirty="0">
                <a:latin typeface="Cambria" panose="02040503050406030204" pitchFamily="18" charset="0"/>
                <a:ea typeface="Cambria" panose="02040503050406030204" pitchFamily="18" charset="0"/>
                <a:cs typeface="Times New Roman" panose="02020603050405020304" pitchFamily="18" charset="0"/>
              </a:rPr>
            </a:br>
            <a:r>
              <a:rPr lang="en-US" sz="2400" dirty="0">
                <a:latin typeface="Cambria" panose="02040503050406030204" pitchFamily="18" charset="0"/>
                <a:ea typeface="Cambria" panose="02040503050406030204" pitchFamily="18" charset="0"/>
                <a:cs typeface="Times New Roman" panose="02020603050405020304" pitchFamily="18" charset="0"/>
              </a:rPr>
              <a:t>Now let us write the prime factors of 144, 104 and 160.</a:t>
            </a:r>
            <a:br>
              <a:rPr lang="en-US" sz="2400" dirty="0">
                <a:latin typeface="Cambria" panose="02040503050406030204" pitchFamily="18" charset="0"/>
                <a:ea typeface="Cambria" panose="02040503050406030204" pitchFamily="18" charset="0"/>
                <a:cs typeface="Times New Roman" panose="02020603050405020304" pitchFamily="18" charset="0"/>
              </a:rPr>
            </a:br>
            <a:r>
              <a:rPr lang="en-US" sz="2400" dirty="0">
                <a:latin typeface="Cambria" panose="02040503050406030204" pitchFamily="18" charset="0"/>
                <a:ea typeface="Cambria" panose="02040503050406030204" pitchFamily="18" charset="0"/>
                <a:cs typeface="Times New Roman" panose="02020603050405020304" pitchFamily="18" charset="0"/>
              </a:rPr>
              <a:t>144 = 2 × 2 × 2 × 2 × 3 × 3</a:t>
            </a:r>
            <a:br>
              <a:rPr lang="en-US" sz="2400" dirty="0">
                <a:latin typeface="Cambria" panose="02040503050406030204" pitchFamily="18" charset="0"/>
                <a:ea typeface="Cambria" panose="02040503050406030204" pitchFamily="18" charset="0"/>
                <a:cs typeface="Times New Roman" panose="02020603050405020304" pitchFamily="18" charset="0"/>
              </a:rPr>
            </a:br>
            <a:r>
              <a:rPr lang="en-US" sz="2400" dirty="0">
                <a:latin typeface="Cambria" panose="02040503050406030204" pitchFamily="18" charset="0"/>
                <a:ea typeface="Cambria" panose="02040503050406030204" pitchFamily="18" charset="0"/>
                <a:cs typeface="Times New Roman" panose="02020603050405020304" pitchFamily="18" charset="0"/>
              </a:rPr>
              <a:t>104 = 2 × 2 × 2 × 13</a:t>
            </a:r>
            <a:br>
              <a:rPr lang="en-US" sz="2400" dirty="0">
                <a:latin typeface="Cambria" panose="02040503050406030204" pitchFamily="18" charset="0"/>
                <a:ea typeface="Cambria" panose="02040503050406030204" pitchFamily="18" charset="0"/>
                <a:cs typeface="Times New Roman" panose="02020603050405020304" pitchFamily="18" charset="0"/>
              </a:rPr>
            </a:br>
            <a:r>
              <a:rPr lang="en-US" sz="2400" dirty="0">
                <a:latin typeface="Cambria" panose="02040503050406030204" pitchFamily="18" charset="0"/>
                <a:ea typeface="Cambria" panose="02040503050406030204" pitchFamily="18" charset="0"/>
                <a:cs typeface="Times New Roman" panose="02020603050405020304" pitchFamily="18" charset="0"/>
              </a:rPr>
              <a:t>160 = 2 × 2 × 2 × 2 × 2 × 5</a:t>
            </a:r>
            <a:br>
              <a:rPr lang="en-US" sz="2400" dirty="0">
                <a:latin typeface="Cambria" panose="02040503050406030204" pitchFamily="18" charset="0"/>
                <a:ea typeface="Cambria" panose="02040503050406030204" pitchFamily="18" charset="0"/>
                <a:cs typeface="Times New Roman" panose="02020603050405020304" pitchFamily="18" charset="0"/>
              </a:rPr>
            </a:br>
            <a:r>
              <a:rPr lang="en-US" sz="2400" dirty="0">
                <a:latin typeface="Cambria" panose="02040503050406030204" pitchFamily="18" charset="0"/>
                <a:ea typeface="Cambria" panose="02040503050406030204" pitchFamily="18" charset="0"/>
                <a:cs typeface="Times New Roman" panose="02020603050405020304" pitchFamily="18" charset="0"/>
              </a:rPr>
              <a:t>The common factors of 144, 104 and 160 are 2 × 2 × 2 = 8</a:t>
            </a:r>
            <a:br>
              <a:rPr lang="en-US" sz="2400" dirty="0">
                <a:latin typeface="Cambria" panose="02040503050406030204" pitchFamily="18" charset="0"/>
                <a:ea typeface="Cambria" panose="02040503050406030204" pitchFamily="18" charset="0"/>
                <a:cs typeface="Times New Roman" panose="02020603050405020304" pitchFamily="18" charset="0"/>
              </a:rPr>
            </a:br>
            <a:r>
              <a:rPr lang="en-US" sz="2400" dirty="0">
                <a:latin typeface="Cambria" panose="02040503050406030204" pitchFamily="18" charset="0"/>
                <a:ea typeface="Cambria" panose="02040503050406030204" pitchFamily="18" charset="0"/>
                <a:cs typeface="Times New Roman" panose="02020603050405020304" pitchFamily="18" charset="0"/>
              </a:rPr>
              <a:t>Therefore, HCF (144, 104, 160) = 8</a:t>
            </a:r>
            <a:endParaRPr lang="en-US" sz="2400" dirty="0">
              <a:latin typeface="Cambria" panose="02040503050406030204" pitchFamily="18" charset="0"/>
              <a:ea typeface="Cambria" panose="02040503050406030204" pitchFamily="18" charset="0"/>
              <a:cs typeface="Times New Roman" panose="02020603050405020304" pitchFamily="18" charset="0"/>
            </a:endParaRPr>
          </a:p>
          <a:p>
            <a:endParaRPr lang="en-IN" sz="2400" dirty="0">
              <a:latin typeface="Cambria" panose="02040503050406030204" pitchFamily="18" charset="0"/>
              <a:ea typeface="Cambria" panose="02040503050406030204" pitchFamily="18" charset="0"/>
              <a:cs typeface="Times New Roman" panose="02020603050405020304" pitchFamily="18" charset="0"/>
            </a:endParaRP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HCF and LCM</a:t>
            </a:r>
            <a:endParaRPr lang="en-US" sz="2800" b="1" dirty="0">
              <a:solidFill>
                <a:schemeClr val="bg1"/>
              </a:solidFill>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32657"/>
            <a:ext cx="1382486" cy="44897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80661" y="981487"/>
            <a:ext cx="10536425" cy="5632311"/>
          </a:xfrm>
          <a:prstGeom prst="rect">
            <a:avLst/>
          </a:prstGeom>
        </p:spPr>
        <p:txBody>
          <a:bodyPr wrap="square">
            <a:spAutoFit/>
          </a:bodyPr>
          <a:lstStyle/>
          <a:p>
            <a:r>
              <a:rPr lang="en-US" sz="2000" b="1" dirty="0">
                <a:latin typeface="Cambria" panose="02040503050406030204" pitchFamily="18" charset="0"/>
                <a:ea typeface="Cambria" panose="02040503050406030204" pitchFamily="18" charset="0"/>
                <a:cs typeface="Times New Roman" panose="02020603050405020304" pitchFamily="18" charset="0"/>
              </a:rPr>
              <a:t>LCM By Prime </a:t>
            </a:r>
            <a:r>
              <a:rPr lang="en-US" sz="2000" b="1" dirty="0" err="1">
                <a:latin typeface="Cambria" panose="02040503050406030204" pitchFamily="18" charset="0"/>
                <a:ea typeface="Cambria" panose="02040503050406030204" pitchFamily="18" charset="0"/>
                <a:cs typeface="Times New Roman" panose="02020603050405020304" pitchFamily="18" charset="0"/>
              </a:rPr>
              <a:t>Factorisation</a:t>
            </a:r>
            <a:r>
              <a:rPr lang="en-US" sz="2000" b="1" dirty="0">
                <a:latin typeface="Cambria" panose="02040503050406030204" pitchFamily="18" charset="0"/>
                <a:ea typeface="Cambria" panose="02040503050406030204" pitchFamily="18" charset="0"/>
                <a:cs typeface="Times New Roman" panose="02020603050405020304" pitchFamily="18" charset="0"/>
              </a:rPr>
              <a:t>:</a:t>
            </a:r>
            <a:br>
              <a:rPr lang="en-US" sz="2000" dirty="0">
                <a:solidFill>
                  <a:srgbClr val="813588"/>
                </a:solidFill>
                <a:latin typeface="Cambria" panose="02040503050406030204" pitchFamily="18" charset="0"/>
                <a:ea typeface="Cambria" panose="02040503050406030204" pitchFamily="18" charset="0"/>
                <a:cs typeface="Times New Roman" panose="02020603050405020304" pitchFamily="18" charset="0"/>
              </a:rPr>
            </a:br>
            <a:endParaRPr lang="en-US" sz="2000" dirty="0">
              <a:solidFill>
                <a:srgbClr val="813588"/>
              </a:solidFill>
              <a:latin typeface="Cambria" panose="02040503050406030204" pitchFamily="18" charset="0"/>
              <a:ea typeface="Cambria" panose="02040503050406030204" pitchFamily="18" charset="0"/>
              <a:cs typeface="Times New Roman" panose="02020603050405020304" pitchFamily="18" charset="0"/>
            </a:endParaRPr>
          </a:p>
          <a:p>
            <a:r>
              <a:rPr lang="en-US" sz="2000" dirty="0">
                <a:solidFill>
                  <a:srgbClr val="333333"/>
                </a:solidFill>
                <a:latin typeface="Cambria" panose="02040503050406030204" pitchFamily="18" charset="0"/>
                <a:ea typeface="Cambria" panose="02040503050406030204" pitchFamily="18" charset="0"/>
                <a:cs typeface="Times New Roman" panose="02020603050405020304" pitchFamily="18" charset="0"/>
              </a:rPr>
              <a:t>To calculate the LCM of two numbers 60 and 45. Out of other ways, one way to find the LCM of given numbers is as below:</a:t>
            </a:r>
            <a:endParaRPr lang="en-US" sz="2000" dirty="0">
              <a:solidFill>
                <a:srgbClr val="333333"/>
              </a:solidFill>
              <a:latin typeface="Cambria" panose="02040503050406030204" pitchFamily="18" charset="0"/>
              <a:ea typeface="Cambria" panose="02040503050406030204" pitchFamily="18" charset="0"/>
              <a:cs typeface="Times New Roman" panose="02020603050405020304" pitchFamily="18" charset="0"/>
            </a:endParaRPr>
          </a:p>
          <a:p>
            <a:pPr>
              <a:buFont typeface="Arial" panose="020B0604020202020204" pitchFamily="34" charset="0"/>
              <a:buChar char="•"/>
            </a:pPr>
            <a:r>
              <a:rPr lang="en-US" sz="2000" dirty="0">
                <a:solidFill>
                  <a:srgbClr val="333333"/>
                </a:solidFill>
                <a:latin typeface="Cambria" panose="02040503050406030204" pitchFamily="18" charset="0"/>
                <a:ea typeface="Cambria" panose="02040503050406030204" pitchFamily="18" charset="0"/>
                <a:cs typeface="Times New Roman" panose="02020603050405020304" pitchFamily="18" charset="0"/>
              </a:rPr>
              <a:t>List the </a:t>
            </a:r>
            <a:r>
              <a:rPr lang="en-US" sz="2000" b="1" dirty="0">
                <a:solidFill>
                  <a:srgbClr val="333333"/>
                </a:solidFill>
                <a:latin typeface="Cambria" panose="02040503050406030204" pitchFamily="18" charset="0"/>
                <a:ea typeface="Cambria" panose="02040503050406030204" pitchFamily="18" charset="0"/>
                <a:cs typeface="Times New Roman" panose="02020603050405020304" pitchFamily="18" charset="0"/>
              </a:rPr>
              <a:t>prime factors</a:t>
            </a:r>
            <a:r>
              <a:rPr lang="en-US" sz="2000" dirty="0">
                <a:solidFill>
                  <a:srgbClr val="333333"/>
                </a:solidFill>
                <a:latin typeface="Cambria" panose="02040503050406030204" pitchFamily="18" charset="0"/>
                <a:ea typeface="Cambria" panose="02040503050406030204" pitchFamily="18" charset="0"/>
                <a:cs typeface="Times New Roman" panose="02020603050405020304" pitchFamily="18" charset="0"/>
              </a:rPr>
              <a:t> of each number first.</a:t>
            </a:r>
            <a:br>
              <a:rPr lang="en-US" sz="2000" dirty="0">
                <a:solidFill>
                  <a:srgbClr val="333333"/>
                </a:solidFill>
                <a:latin typeface="Cambria" panose="02040503050406030204" pitchFamily="18" charset="0"/>
                <a:ea typeface="Cambria" panose="02040503050406030204" pitchFamily="18" charset="0"/>
                <a:cs typeface="Times New Roman" panose="02020603050405020304" pitchFamily="18" charset="0"/>
              </a:rPr>
            </a:br>
            <a:r>
              <a:rPr lang="en-US" sz="2000" dirty="0">
                <a:solidFill>
                  <a:srgbClr val="333333"/>
                </a:solidFill>
                <a:latin typeface="Cambria" panose="02040503050406030204" pitchFamily="18" charset="0"/>
                <a:ea typeface="Cambria" panose="02040503050406030204" pitchFamily="18" charset="0"/>
                <a:cs typeface="Times New Roman" panose="02020603050405020304" pitchFamily="18" charset="0"/>
              </a:rPr>
              <a:t>60 = 2 × 2 x 3 × 5</a:t>
            </a:r>
            <a:br>
              <a:rPr lang="en-US" sz="2000" dirty="0">
                <a:solidFill>
                  <a:srgbClr val="333333"/>
                </a:solidFill>
                <a:latin typeface="Cambria" panose="02040503050406030204" pitchFamily="18" charset="0"/>
                <a:ea typeface="Cambria" panose="02040503050406030204" pitchFamily="18" charset="0"/>
                <a:cs typeface="Times New Roman" panose="02020603050405020304" pitchFamily="18" charset="0"/>
              </a:rPr>
            </a:br>
            <a:r>
              <a:rPr lang="en-US" sz="2000" dirty="0">
                <a:solidFill>
                  <a:srgbClr val="333333"/>
                </a:solidFill>
                <a:latin typeface="Cambria" panose="02040503050406030204" pitchFamily="18" charset="0"/>
                <a:ea typeface="Cambria" panose="02040503050406030204" pitchFamily="18" charset="0"/>
                <a:cs typeface="Times New Roman" panose="02020603050405020304" pitchFamily="18" charset="0"/>
              </a:rPr>
              <a:t>45 = 3 × 3 × 5</a:t>
            </a:r>
            <a:br>
              <a:rPr lang="en-US" sz="2000" dirty="0">
                <a:solidFill>
                  <a:srgbClr val="333333"/>
                </a:solidFill>
                <a:latin typeface="Cambria" panose="02040503050406030204" pitchFamily="18" charset="0"/>
                <a:ea typeface="Cambria" panose="02040503050406030204" pitchFamily="18" charset="0"/>
                <a:cs typeface="Times New Roman" panose="02020603050405020304" pitchFamily="18" charset="0"/>
              </a:rPr>
            </a:br>
            <a:endParaRPr lang="en-US" sz="2000" dirty="0">
              <a:solidFill>
                <a:srgbClr val="333333"/>
              </a:solidFill>
              <a:latin typeface="Cambria" panose="02040503050406030204" pitchFamily="18" charset="0"/>
              <a:ea typeface="Cambria" panose="02040503050406030204" pitchFamily="18" charset="0"/>
              <a:cs typeface="Times New Roman" panose="02020603050405020304" pitchFamily="18" charset="0"/>
            </a:endParaRPr>
          </a:p>
          <a:p>
            <a:pPr>
              <a:buFont typeface="Arial" panose="020B0604020202020204" pitchFamily="34" charset="0"/>
              <a:buChar char="•"/>
            </a:pPr>
            <a:r>
              <a:rPr lang="en-US" sz="2000" dirty="0">
                <a:solidFill>
                  <a:srgbClr val="333333"/>
                </a:solidFill>
                <a:latin typeface="Cambria" panose="02040503050406030204" pitchFamily="18" charset="0"/>
                <a:ea typeface="Cambria" panose="02040503050406030204" pitchFamily="18" charset="0"/>
                <a:cs typeface="Times New Roman" panose="02020603050405020304" pitchFamily="18" charset="0"/>
              </a:rPr>
              <a:t>Then multiply each factor the </a:t>
            </a:r>
            <a:r>
              <a:rPr lang="en-US" sz="2000" b="1" dirty="0">
                <a:solidFill>
                  <a:srgbClr val="333333"/>
                </a:solidFill>
                <a:latin typeface="Cambria" panose="02040503050406030204" pitchFamily="18" charset="0"/>
                <a:ea typeface="Cambria" panose="02040503050406030204" pitchFamily="18" charset="0"/>
                <a:cs typeface="Times New Roman" panose="02020603050405020304" pitchFamily="18" charset="0"/>
              </a:rPr>
              <a:t>most number of times</a:t>
            </a:r>
            <a:r>
              <a:rPr lang="en-US" sz="2000" dirty="0">
                <a:solidFill>
                  <a:srgbClr val="333333"/>
                </a:solidFill>
                <a:latin typeface="Cambria" panose="02040503050406030204" pitchFamily="18" charset="0"/>
                <a:ea typeface="Cambria" panose="02040503050406030204" pitchFamily="18" charset="0"/>
                <a:cs typeface="Times New Roman" panose="02020603050405020304" pitchFamily="18" charset="0"/>
              </a:rPr>
              <a:t> it occurs in any number.</a:t>
            </a:r>
            <a:endParaRPr lang="en-US" sz="2000" dirty="0">
              <a:solidFill>
                <a:srgbClr val="333333"/>
              </a:solidFill>
              <a:latin typeface="Cambria" panose="02040503050406030204" pitchFamily="18" charset="0"/>
              <a:ea typeface="Cambria" panose="02040503050406030204" pitchFamily="18" charset="0"/>
              <a:cs typeface="Times New Roman" panose="02020603050405020304" pitchFamily="18" charset="0"/>
            </a:endParaRPr>
          </a:p>
          <a:p>
            <a:r>
              <a:rPr lang="en-US" sz="2000" dirty="0">
                <a:solidFill>
                  <a:srgbClr val="333333"/>
                </a:solidFill>
                <a:latin typeface="Cambria" panose="02040503050406030204" pitchFamily="18" charset="0"/>
                <a:ea typeface="Cambria" panose="02040503050406030204" pitchFamily="18" charset="0"/>
                <a:cs typeface="Times New Roman" panose="02020603050405020304" pitchFamily="18" charset="0"/>
              </a:rPr>
              <a:t>If the same multiple occurs more than once in both the given numbers, then multiply the factor the most number of times it occurs.</a:t>
            </a:r>
            <a:br>
              <a:rPr lang="en-US" sz="2000" dirty="0">
                <a:solidFill>
                  <a:srgbClr val="333333"/>
                </a:solidFill>
                <a:latin typeface="Cambria" panose="02040503050406030204" pitchFamily="18" charset="0"/>
                <a:ea typeface="Cambria" panose="02040503050406030204" pitchFamily="18" charset="0"/>
                <a:cs typeface="Times New Roman" panose="02020603050405020304" pitchFamily="18" charset="0"/>
              </a:rPr>
            </a:br>
            <a:r>
              <a:rPr lang="en-US" sz="2000" dirty="0">
                <a:solidFill>
                  <a:srgbClr val="333333"/>
                </a:solidFill>
                <a:latin typeface="Cambria" panose="02040503050406030204" pitchFamily="18" charset="0"/>
                <a:ea typeface="Cambria" panose="02040503050406030204" pitchFamily="18" charset="0"/>
                <a:cs typeface="Times New Roman" panose="02020603050405020304" pitchFamily="18" charset="0"/>
              </a:rPr>
              <a:t>The occurrence of Numbers in the above example:</a:t>
            </a:r>
            <a:br>
              <a:rPr lang="en-US" sz="2000" dirty="0">
                <a:solidFill>
                  <a:srgbClr val="333333"/>
                </a:solidFill>
                <a:latin typeface="Cambria" panose="02040503050406030204" pitchFamily="18" charset="0"/>
                <a:ea typeface="Cambria" panose="02040503050406030204" pitchFamily="18" charset="0"/>
                <a:cs typeface="Times New Roman" panose="02020603050405020304" pitchFamily="18" charset="0"/>
              </a:rPr>
            </a:br>
            <a:br>
              <a:rPr lang="en-US" sz="2000" dirty="0">
                <a:solidFill>
                  <a:srgbClr val="333333"/>
                </a:solidFill>
                <a:latin typeface="Cambria" panose="02040503050406030204" pitchFamily="18" charset="0"/>
                <a:ea typeface="Cambria" panose="02040503050406030204" pitchFamily="18" charset="0"/>
                <a:cs typeface="Times New Roman" panose="02020603050405020304" pitchFamily="18" charset="0"/>
              </a:rPr>
            </a:br>
            <a:r>
              <a:rPr lang="en-US" sz="2000" b="1" dirty="0">
                <a:solidFill>
                  <a:srgbClr val="333333"/>
                </a:solidFill>
                <a:latin typeface="Cambria" panose="02040503050406030204" pitchFamily="18" charset="0"/>
                <a:ea typeface="Cambria" panose="02040503050406030204" pitchFamily="18" charset="0"/>
                <a:cs typeface="Times New Roman" panose="02020603050405020304" pitchFamily="18" charset="0"/>
              </a:rPr>
              <a:t>2</a:t>
            </a:r>
            <a:r>
              <a:rPr lang="en-US" sz="2000" dirty="0">
                <a:solidFill>
                  <a:srgbClr val="333333"/>
                </a:solidFill>
                <a:latin typeface="Cambria" panose="02040503050406030204" pitchFamily="18" charset="0"/>
                <a:ea typeface="Cambria" panose="02040503050406030204" pitchFamily="18" charset="0"/>
                <a:cs typeface="Times New Roman" panose="02020603050405020304" pitchFamily="18" charset="0"/>
              </a:rPr>
              <a:t>: two times</a:t>
            </a:r>
            <a:br>
              <a:rPr lang="en-US" sz="2000" dirty="0">
                <a:solidFill>
                  <a:srgbClr val="333333"/>
                </a:solidFill>
                <a:latin typeface="Cambria" panose="02040503050406030204" pitchFamily="18" charset="0"/>
                <a:ea typeface="Cambria" panose="02040503050406030204" pitchFamily="18" charset="0"/>
                <a:cs typeface="Times New Roman" panose="02020603050405020304" pitchFamily="18" charset="0"/>
              </a:rPr>
            </a:br>
            <a:r>
              <a:rPr lang="en-US" sz="2000" b="1" dirty="0">
                <a:solidFill>
                  <a:srgbClr val="333333"/>
                </a:solidFill>
                <a:latin typeface="Cambria" panose="02040503050406030204" pitchFamily="18" charset="0"/>
                <a:ea typeface="Cambria" panose="02040503050406030204" pitchFamily="18" charset="0"/>
                <a:cs typeface="Times New Roman" panose="02020603050405020304" pitchFamily="18" charset="0"/>
              </a:rPr>
              <a:t>3</a:t>
            </a:r>
            <a:r>
              <a:rPr lang="en-US" sz="2000" dirty="0">
                <a:solidFill>
                  <a:srgbClr val="333333"/>
                </a:solidFill>
                <a:latin typeface="Cambria" panose="02040503050406030204" pitchFamily="18" charset="0"/>
                <a:ea typeface="Cambria" panose="02040503050406030204" pitchFamily="18" charset="0"/>
                <a:cs typeface="Times New Roman" panose="02020603050405020304" pitchFamily="18" charset="0"/>
              </a:rPr>
              <a:t>: two times</a:t>
            </a:r>
            <a:br>
              <a:rPr lang="en-US" sz="2000" dirty="0">
                <a:solidFill>
                  <a:srgbClr val="333333"/>
                </a:solidFill>
                <a:latin typeface="Cambria" panose="02040503050406030204" pitchFamily="18" charset="0"/>
                <a:ea typeface="Cambria" panose="02040503050406030204" pitchFamily="18" charset="0"/>
                <a:cs typeface="Times New Roman" panose="02020603050405020304" pitchFamily="18" charset="0"/>
              </a:rPr>
            </a:br>
            <a:r>
              <a:rPr lang="en-US" sz="2000" b="1" dirty="0">
                <a:solidFill>
                  <a:srgbClr val="333333"/>
                </a:solidFill>
                <a:latin typeface="Cambria" panose="02040503050406030204" pitchFamily="18" charset="0"/>
                <a:ea typeface="Cambria" panose="02040503050406030204" pitchFamily="18" charset="0"/>
                <a:cs typeface="Times New Roman" panose="02020603050405020304" pitchFamily="18" charset="0"/>
              </a:rPr>
              <a:t>5</a:t>
            </a:r>
            <a:r>
              <a:rPr lang="en-US" sz="2000" dirty="0">
                <a:solidFill>
                  <a:srgbClr val="333333"/>
                </a:solidFill>
                <a:latin typeface="Cambria" panose="02040503050406030204" pitchFamily="18" charset="0"/>
                <a:ea typeface="Cambria" panose="02040503050406030204" pitchFamily="18" charset="0"/>
                <a:cs typeface="Times New Roman" panose="02020603050405020304" pitchFamily="18" charset="0"/>
              </a:rPr>
              <a:t>: one time</a:t>
            </a:r>
            <a:br>
              <a:rPr lang="en-US" sz="2000" dirty="0">
                <a:solidFill>
                  <a:srgbClr val="333333"/>
                </a:solidFill>
                <a:latin typeface="Cambria" panose="02040503050406030204" pitchFamily="18" charset="0"/>
                <a:ea typeface="Cambria" panose="02040503050406030204" pitchFamily="18" charset="0"/>
                <a:cs typeface="Times New Roman" panose="02020603050405020304" pitchFamily="18" charset="0"/>
              </a:rPr>
            </a:br>
            <a:br>
              <a:rPr lang="en-US" sz="2000" dirty="0">
                <a:solidFill>
                  <a:srgbClr val="333333"/>
                </a:solidFill>
                <a:latin typeface="Cambria" panose="02040503050406030204" pitchFamily="18" charset="0"/>
                <a:ea typeface="Cambria" panose="02040503050406030204" pitchFamily="18" charset="0"/>
                <a:cs typeface="Times New Roman" panose="02020603050405020304" pitchFamily="18" charset="0"/>
              </a:rPr>
            </a:br>
            <a:r>
              <a:rPr lang="en-US" sz="2000" dirty="0">
                <a:solidFill>
                  <a:srgbClr val="333333"/>
                </a:solidFill>
                <a:latin typeface="Cambria" panose="02040503050406030204" pitchFamily="18" charset="0"/>
                <a:ea typeface="Cambria" panose="02040503050406030204" pitchFamily="18" charset="0"/>
                <a:cs typeface="Times New Roman" panose="02020603050405020304" pitchFamily="18" charset="0"/>
              </a:rPr>
              <a:t>LCM = 2 × 2 x 3 × 3 × 5 = 180</a:t>
            </a:r>
            <a:endParaRPr lang="en-US" sz="2000" b="0" i="0" dirty="0">
              <a:solidFill>
                <a:srgbClr val="333333"/>
              </a:solidFill>
              <a:effectLst/>
              <a:latin typeface="Cambria" panose="02040503050406030204" pitchFamily="18" charset="0"/>
              <a:ea typeface="Cambria" panose="02040503050406030204" pitchFamily="18" charset="0"/>
              <a:cs typeface="Times New Roman" panose="02020603050405020304" pitchFamily="18" charset="0"/>
            </a:endParaRPr>
          </a:p>
        </p:txBody>
      </p:sp>
      <p:sp>
        <p:nvSpPr>
          <p:cNvPr id="3" name="Rectangle 2"/>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HCF and LCM</a:t>
            </a:r>
            <a:endParaRPr lang="en-US" sz="2800" b="1" dirty="0">
              <a:solidFill>
                <a:schemeClr val="bg1"/>
              </a:solidFill>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32657"/>
            <a:ext cx="1382486" cy="4489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59835" y="1394197"/>
            <a:ext cx="9962322" cy="2677656"/>
          </a:xfrm>
          <a:prstGeom prst="rect">
            <a:avLst/>
          </a:prstGeom>
        </p:spPr>
        <p:txBody>
          <a:bodyPr wrap="square">
            <a:spAutoFit/>
          </a:bodyPr>
          <a:lstStyle/>
          <a:p>
            <a:r>
              <a:rPr lang="en-US" sz="2400" b="1" i="0" dirty="0">
                <a:solidFill>
                  <a:srgbClr val="C00000"/>
                </a:solidFill>
                <a:effectLst/>
                <a:latin typeface="Times New Roman" panose="02020603050405020304" pitchFamily="18" charset="0"/>
                <a:cs typeface="Times New Roman" panose="02020603050405020304" pitchFamily="18" charset="0"/>
              </a:rPr>
              <a:t>Relationship between HCF &amp; LCM</a:t>
            </a:r>
            <a:endParaRPr lang="en-US" sz="2400" b="1" i="0" dirty="0">
              <a:solidFill>
                <a:srgbClr val="C00000"/>
              </a:solidFill>
              <a:effectLst/>
              <a:latin typeface="Times New Roman" panose="02020603050405020304" pitchFamily="18" charset="0"/>
              <a:cs typeface="Times New Roman" panose="02020603050405020304" pitchFamily="18" charset="0"/>
            </a:endParaRPr>
          </a:p>
          <a:p>
            <a:br>
              <a:rPr lang="en-US" sz="2400" dirty="0">
                <a:solidFill>
                  <a:srgbClr val="333333"/>
                </a:solidFill>
                <a:latin typeface="Times New Roman" panose="02020603050405020304" pitchFamily="18" charset="0"/>
                <a:cs typeface="Times New Roman" panose="02020603050405020304" pitchFamily="18" charset="0"/>
              </a:rPr>
            </a:br>
            <a:r>
              <a:rPr lang="en-US" sz="2400" dirty="0">
                <a:solidFill>
                  <a:srgbClr val="333333"/>
                </a:solidFill>
                <a:latin typeface="Times New Roman" panose="02020603050405020304" pitchFamily="18" charset="0"/>
                <a:cs typeface="Times New Roman" panose="02020603050405020304" pitchFamily="18" charset="0"/>
              </a:rPr>
              <a:t>The product of HCF (Highest common factor) and LCM(lowest common multiple) of two numbers is equal to the product of two numbers.</a:t>
            </a:r>
            <a:endParaRPr lang="en-US" sz="2400" dirty="0">
              <a:solidFill>
                <a:srgbClr val="333333"/>
              </a:solidFill>
              <a:latin typeface="Times New Roman" panose="02020603050405020304" pitchFamily="18" charset="0"/>
              <a:cs typeface="Times New Roman" panose="02020603050405020304" pitchFamily="18" charset="0"/>
            </a:endParaRPr>
          </a:p>
          <a:p>
            <a:endParaRPr lang="en-US" sz="2400" dirty="0">
              <a:solidFill>
                <a:srgbClr val="333333"/>
              </a:solidFill>
              <a:latin typeface="Times New Roman" panose="02020603050405020304" pitchFamily="18" charset="0"/>
              <a:cs typeface="Times New Roman" panose="02020603050405020304" pitchFamily="18" charset="0"/>
            </a:endParaRPr>
          </a:p>
          <a:p>
            <a:r>
              <a:rPr lang="en-US" sz="2400" dirty="0">
                <a:solidFill>
                  <a:srgbClr val="333333"/>
                </a:solidFill>
                <a:latin typeface="Times New Roman" panose="02020603050405020304" pitchFamily="18" charset="0"/>
                <a:cs typeface="Times New Roman" panose="02020603050405020304" pitchFamily="18" charset="0"/>
              </a:rPr>
              <a:t>HCF X LCM = Product of two given numbers</a:t>
            </a:r>
            <a:endParaRPr lang="en-US" sz="2400" dirty="0">
              <a:solidFill>
                <a:srgbClr val="333333"/>
              </a:solidFill>
              <a:latin typeface="Times New Roman" panose="02020603050405020304" pitchFamily="18" charset="0"/>
              <a:cs typeface="Times New Roman" panose="02020603050405020304" pitchFamily="18" charset="0"/>
            </a:endParaRPr>
          </a:p>
          <a:p>
            <a:endParaRPr lang="en-US" sz="2400" b="0" i="0" dirty="0">
              <a:solidFill>
                <a:srgbClr val="333333"/>
              </a:solidFill>
              <a:effectLst/>
              <a:latin typeface="Times New Roman" panose="02020603050405020304" pitchFamily="18" charset="0"/>
              <a:cs typeface="Times New Roman" panose="02020603050405020304" pitchFamily="18" charset="0"/>
            </a:endParaRPr>
          </a:p>
        </p:txBody>
      </p:sp>
      <p:sp>
        <p:nvSpPr>
          <p:cNvPr id="3" name="Rectangle 2"/>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HCF and LCM</a:t>
            </a:r>
            <a:endParaRPr lang="en-US" sz="2800" b="1" dirty="0">
              <a:solidFill>
                <a:schemeClr val="bg1"/>
              </a:solidFill>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32657"/>
            <a:ext cx="1382486" cy="4489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609600" y="557405"/>
          <a:ext cx="10972800" cy="545092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76193" y="32657"/>
            <a:ext cx="1615807" cy="524748"/>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p:nvPr/>
            </p:nvSpPr>
            <p:spPr>
              <a:xfrm>
                <a:off x="1132113" y="2579280"/>
                <a:ext cx="9619969" cy="2592376"/>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en-IN" sz="2800" i="1">
                          <a:latin typeface="Cambria Math" panose="02040503050406030204" pitchFamily="18" charset="0"/>
                        </a:rPr>
                        <m:t>𝐇𝐂𝐅</m:t>
                      </m:r>
                      <m:r>
                        <a:rPr lang="en-IN" sz="2800">
                          <a:latin typeface="Cambria Math" panose="02040503050406030204" pitchFamily="18" charset="0"/>
                        </a:rPr>
                        <m:t> </m:t>
                      </m:r>
                      <m:r>
                        <a:rPr lang="en-IN" sz="2800" i="1">
                          <a:latin typeface="Cambria Math" panose="02040503050406030204" pitchFamily="18" charset="0"/>
                        </a:rPr>
                        <m:t>𝐨𝐟</m:t>
                      </m:r>
                      <m:r>
                        <a:rPr lang="en-IN" sz="2800">
                          <a:latin typeface="Cambria Math" panose="02040503050406030204" pitchFamily="18" charset="0"/>
                        </a:rPr>
                        <m:t> </m:t>
                      </m:r>
                      <m:r>
                        <a:rPr lang="en-IN" sz="2800" i="1">
                          <a:latin typeface="Cambria Math" panose="02040503050406030204" pitchFamily="18" charset="0"/>
                        </a:rPr>
                        <m:t>𝐅𝐫𝐚𝐜𝐭𝐢𝐨𝐧</m:t>
                      </m:r>
                      <m:r>
                        <a:rPr lang="en-IN" sz="2800">
                          <a:latin typeface="Cambria Math" panose="02040503050406030204" pitchFamily="18" charset="0"/>
                        </a:rPr>
                        <m:t>= </m:t>
                      </m:r>
                      <m:f>
                        <m:fPr>
                          <m:ctrlPr>
                            <a:rPr lang="en-US" sz="2800" i="1">
                              <a:latin typeface="Cambria Math" panose="02040503050406030204" pitchFamily="18" charset="0"/>
                            </a:rPr>
                          </m:ctrlPr>
                        </m:fPr>
                        <m:num>
                          <m:r>
                            <a:rPr lang="en-IN" sz="2800" i="1">
                              <a:latin typeface="Cambria Math" panose="02040503050406030204" pitchFamily="18" charset="0"/>
                            </a:rPr>
                            <m:t>𝐇𝐂𝐅</m:t>
                          </m:r>
                          <m:r>
                            <a:rPr lang="en-IN" sz="2800">
                              <a:latin typeface="Cambria Math" panose="02040503050406030204" pitchFamily="18" charset="0"/>
                            </a:rPr>
                            <m:t> </m:t>
                          </m:r>
                          <m:r>
                            <a:rPr lang="en-IN" sz="2800" i="1">
                              <a:latin typeface="Cambria Math" panose="02040503050406030204" pitchFamily="18" charset="0"/>
                            </a:rPr>
                            <m:t>𝐨𝐟</m:t>
                          </m:r>
                          <m:r>
                            <a:rPr lang="en-IN" sz="2800">
                              <a:latin typeface="Cambria Math" panose="02040503050406030204" pitchFamily="18" charset="0"/>
                            </a:rPr>
                            <m:t> </m:t>
                          </m:r>
                          <m:r>
                            <a:rPr lang="en-IN" sz="2800" i="1">
                              <a:latin typeface="Cambria Math" panose="02040503050406030204" pitchFamily="18" charset="0"/>
                            </a:rPr>
                            <m:t>𝐍𝐮𝐦𝐞𝐫𝐚𝐭𝐨𝐫</m:t>
                          </m:r>
                        </m:num>
                        <m:den>
                          <m:r>
                            <a:rPr lang="en-IN" sz="2800" i="1">
                              <a:latin typeface="Cambria Math" panose="02040503050406030204" pitchFamily="18" charset="0"/>
                            </a:rPr>
                            <m:t>𝐋𝐂𝐌</m:t>
                          </m:r>
                          <m:r>
                            <a:rPr lang="en-IN" sz="2800">
                              <a:latin typeface="Cambria Math" panose="02040503050406030204" pitchFamily="18" charset="0"/>
                            </a:rPr>
                            <m:t> </m:t>
                          </m:r>
                          <m:r>
                            <a:rPr lang="en-IN" sz="2800" i="1">
                              <a:latin typeface="Cambria Math" panose="02040503050406030204" pitchFamily="18" charset="0"/>
                            </a:rPr>
                            <m:t>𝐨𝐟</m:t>
                          </m:r>
                          <m:r>
                            <a:rPr lang="en-IN" sz="2800">
                              <a:latin typeface="Cambria Math" panose="02040503050406030204" pitchFamily="18" charset="0"/>
                            </a:rPr>
                            <m:t> </m:t>
                          </m:r>
                          <m:r>
                            <a:rPr lang="en-IN" sz="2800" i="1">
                              <a:latin typeface="Cambria Math" panose="02040503050406030204" pitchFamily="18" charset="0"/>
                            </a:rPr>
                            <m:t>𝐃𝐞𝐧𝐨𝐦𝐢𝐧𝐚𝐭𝐨𝐫</m:t>
                          </m:r>
                        </m:den>
                      </m:f>
                    </m:oMath>
                  </m:oMathPara>
                </a14:m>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14:m>
                  <m:oMathPara xmlns:m="http://schemas.openxmlformats.org/officeDocument/2006/math">
                    <m:oMathParaPr>
                      <m:jc m:val="centerGroup"/>
                    </m:oMathParaPr>
                    <m:oMath xmlns:m="http://schemas.openxmlformats.org/officeDocument/2006/math">
                      <m:r>
                        <a:rPr lang="en-IN" sz="2800" i="1">
                          <a:latin typeface="Cambria Math" panose="02040503050406030204" pitchFamily="18" charset="0"/>
                        </a:rPr>
                        <m:t>𝐋𝐂𝐌</m:t>
                      </m:r>
                      <m:r>
                        <a:rPr lang="en-IN" sz="2800">
                          <a:latin typeface="Cambria Math" panose="02040503050406030204" pitchFamily="18" charset="0"/>
                        </a:rPr>
                        <m:t> </m:t>
                      </m:r>
                      <m:r>
                        <a:rPr lang="en-IN" sz="2800" i="1">
                          <a:latin typeface="Cambria Math" panose="02040503050406030204" pitchFamily="18" charset="0"/>
                        </a:rPr>
                        <m:t>𝐨𝐟</m:t>
                      </m:r>
                      <m:r>
                        <a:rPr lang="en-IN" sz="2800">
                          <a:latin typeface="Cambria Math" panose="02040503050406030204" pitchFamily="18" charset="0"/>
                        </a:rPr>
                        <m:t> </m:t>
                      </m:r>
                      <m:r>
                        <a:rPr lang="en-IN" sz="2800" i="1">
                          <a:latin typeface="Cambria Math" panose="02040503050406030204" pitchFamily="18" charset="0"/>
                        </a:rPr>
                        <m:t>𝐅𝐫𝐚𝐜𝐭𝐢𝐨𝐧</m:t>
                      </m:r>
                      <m:r>
                        <a:rPr lang="en-IN" sz="2800">
                          <a:latin typeface="Cambria Math" panose="02040503050406030204" pitchFamily="18" charset="0"/>
                        </a:rPr>
                        <m:t>= </m:t>
                      </m:r>
                      <m:f>
                        <m:fPr>
                          <m:ctrlPr>
                            <a:rPr lang="en-US" sz="2800" i="1">
                              <a:latin typeface="Cambria Math" panose="02040503050406030204" pitchFamily="18" charset="0"/>
                            </a:rPr>
                          </m:ctrlPr>
                        </m:fPr>
                        <m:num>
                          <m:r>
                            <a:rPr lang="en-IN" sz="2800" i="1">
                              <a:latin typeface="Cambria Math" panose="02040503050406030204" pitchFamily="18" charset="0"/>
                            </a:rPr>
                            <m:t>𝐋𝐂𝐌</m:t>
                          </m:r>
                          <m:r>
                            <a:rPr lang="en-IN" sz="2800">
                              <a:latin typeface="Cambria Math" panose="02040503050406030204" pitchFamily="18" charset="0"/>
                            </a:rPr>
                            <m:t> </m:t>
                          </m:r>
                          <m:r>
                            <a:rPr lang="en-IN" sz="2800" i="1">
                              <a:latin typeface="Cambria Math" panose="02040503050406030204" pitchFamily="18" charset="0"/>
                            </a:rPr>
                            <m:t>𝐨𝐟</m:t>
                          </m:r>
                          <m:r>
                            <a:rPr lang="en-IN" sz="2800">
                              <a:latin typeface="Cambria Math" panose="02040503050406030204" pitchFamily="18" charset="0"/>
                            </a:rPr>
                            <m:t> </m:t>
                          </m:r>
                          <m:r>
                            <a:rPr lang="en-IN" sz="2800" i="1">
                              <a:latin typeface="Cambria Math" panose="02040503050406030204" pitchFamily="18" charset="0"/>
                            </a:rPr>
                            <m:t>𝐍𝐮𝐦𝐞𝐫𝐚𝐭𝐨𝐫</m:t>
                          </m:r>
                        </m:num>
                        <m:den>
                          <m:r>
                            <a:rPr lang="en-IN" sz="2800" i="1">
                              <a:latin typeface="Cambria Math" panose="02040503050406030204" pitchFamily="18" charset="0"/>
                            </a:rPr>
                            <m:t>𝐇𝐂𝐅</m:t>
                          </m:r>
                          <m:r>
                            <a:rPr lang="en-IN" sz="2800">
                              <a:latin typeface="Cambria Math" panose="02040503050406030204" pitchFamily="18" charset="0"/>
                            </a:rPr>
                            <m:t> </m:t>
                          </m:r>
                          <m:r>
                            <a:rPr lang="en-IN" sz="2800" i="1">
                              <a:latin typeface="Cambria Math" panose="02040503050406030204" pitchFamily="18" charset="0"/>
                            </a:rPr>
                            <m:t>𝐨𝐟</m:t>
                          </m:r>
                          <m:r>
                            <a:rPr lang="en-IN" sz="2800">
                              <a:latin typeface="Cambria Math" panose="02040503050406030204" pitchFamily="18" charset="0"/>
                            </a:rPr>
                            <m:t> </m:t>
                          </m:r>
                          <m:r>
                            <a:rPr lang="en-IN" sz="2800" i="1">
                              <a:latin typeface="Cambria Math" panose="02040503050406030204" pitchFamily="18" charset="0"/>
                            </a:rPr>
                            <m:t>𝐃𝐞𝐧𝐨𝐦𝐢𝐧𝐚𝐭𝐨𝐫</m:t>
                          </m:r>
                        </m:den>
                      </m:f>
                    </m:oMath>
                  </m:oMathPara>
                </a14:m>
                <a:endParaRPr lang="en-IN" sz="2800" dirty="0">
                  <a:latin typeface="Times New Roman" panose="02020603050405020304" pitchFamily="18" charset="0"/>
                  <a:cs typeface="Times New Roman" panose="02020603050405020304" pitchFamily="18" charset="0"/>
                </a:endParaRPr>
              </a:p>
            </p:txBody>
          </p:sp>
        </mc:Choice>
        <mc:Fallback>
          <p:sp>
            <p:nvSpPr>
              <p:cNvPr id="4" name="Rectangle 3"/>
              <p:cNvSpPr>
                <a:spLocks noRot="1" noChangeAspect="1" noMove="1" noResize="1" noEditPoints="1" noAdjustHandles="1" noChangeArrowheads="1" noChangeShapeType="1" noTextEdit="1"/>
              </p:cNvSpPr>
              <p:nvPr/>
            </p:nvSpPr>
            <p:spPr>
              <a:xfrm>
                <a:off x="1132113" y="2579280"/>
                <a:ext cx="9619969" cy="2592376"/>
              </a:xfrm>
              <a:prstGeom prst="rect">
                <a:avLst/>
              </a:prstGeom>
              <a:blipFill rotWithShape="1">
                <a:blip r:embed="rId1"/>
                <a:stretch>
                  <a:fillRect l="-6" t="-21" r="3" b="8"/>
                </a:stretch>
              </a:blipFill>
            </p:spPr>
            <p:txBody>
              <a:bodyPr/>
              <a:lstStyle/>
              <a:p>
                <a:r>
                  <a:rPr lang="en-US" altLang="en-US">
                    <a:noFill/>
                  </a:rPr>
                  <a:t> </a:t>
                </a:r>
              </a:p>
            </p:txBody>
          </p:sp>
        </mc:Fallback>
      </mc:AlternateContent>
      <p:sp>
        <p:nvSpPr>
          <p:cNvPr id="5" name="Title 4"/>
          <p:cNvSpPr>
            <a:spLocks noGrp="1"/>
          </p:cNvSpPr>
          <p:nvPr>
            <p:ph type="title"/>
          </p:nvPr>
        </p:nvSpPr>
        <p:spPr>
          <a:xfrm>
            <a:off x="609599" y="546652"/>
            <a:ext cx="11582401" cy="1431234"/>
          </a:xfrm>
        </p:spPr>
        <p:txBody>
          <a:bodyPr/>
          <a:lstStyle/>
          <a:p>
            <a:r>
              <a:rPr lang="en-US" sz="2800" b="1" dirty="0">
                <a:solidFill>
                  <a:schemeClr val="tx1"/>
                </a:solidFill>
                <a:latin typeface="Times New Roman" panose="02020603050405020304" pitchFamily="18" charset="0"/>
                <a:cs typeface="Times New Roman" panose="02020603050405020304" pitchFamily="18" charset="0"/>
              </a:rPr>
              <a:t>HCF &amp; LCM OF A FRACTION</a:t>
            </a: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6" name="Rectangle 5"/>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HCF and LCM</a:t>
            </a:r>
            <a:endParaRPr lang="en-US" sz="2800" b="1" dirty="0">
              <a:solidFill>
                <a:schemeClr val="bg1"/>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9514" y="32657"/>
            <a:ext cx="1382486" cy="44897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5214"/>
            <a:ext cx="11031165" cy="4374018"/>
          </a:xfrm>
          <a:prstGeom prst="rect">
            <a:avLst/>
          </a:prstGeom>
        </p:spPr>
        <p:txBody>
          <a:bodyPr wrap="square">
            <a:spAutoFit/>
          </a:bodyPr>
          <a:lstStyle/>
          <a:p>
            <a:pPr marL="30480" marR="30480" algn="just">
              <a:lnSpc>
                <a:spcPct val="107000"/>
              </a:lnSpc>
              <a:spcBef>
                <a:spcPts val="0"/>
              </a:spcBef>
              <a:spcAft>
                <a:spcPts val="0"/>
              </a:spcAft>
            </a:pPr>
            <a:r>
              <a:rPr lang="en-US" sz="2400" dirty="0">
                <a:latin typeface="Palatino Linotype" panose="02040502050505030304" pitchFamily="18" charset="0"/>
                <a:ea typeface="Times New Roman" panose="02020603050405020304" pitchFamily="18" charset="0"/>
                <a:cs typeface="Segoe UI" panose="020B0502040204020203" pitchFamily="34" charset="0"/>
              </a:rPr>
              <a:t>11. Find the L.C.M. of 2</a:t>
            </a:r>
            <a:r>
              <a:rPr lang="en-US" sz="2400" baseline="30000" dirty="0">
                <a:latin typeface="Palatino Linotype" panose="02040502050505030304" pitchFamily="18" charset="0"/>
                <a:ea typeface="Times New Roman" panose="02020603050405020304" pitchFamily="18" charset="0"/>
                <a:cs typeface="Segoe UI" panose="020B0502040204020203" pitchFamily="34" charset="0"/>
              </a:rPr>
              <a:t>4</a:t>
            </a:r>
            <a:r>
              <a:rPr lang="en-US" sz="2400" dirty="0">
                <a:latin typeface="Palatino Linotype" panose="02040502050505030304" pitchFamily="18" charset="0"/>
                <a:ea typeface="Times New Roman" panose="02020603050405020304" pitchFamily="18" charset="0"/>
                <a:cs typeface="Segoe UI" panose="020B0502040204020203" pitchFamily="34" charset="0"/>
              </a:rPr>
              <a:t> x 3 x 11, 2</a:t>
            </a:r>
            <a:r>
              <a:rPr lang="en-US" sz="2400" baseline="30000" dirty="0">
                <a:latin typeface="Palatino Linotype" panose="02040502050505030304" pitchFamily="18" charset="0"/>
                <a:ea typeface="Times New Roman" panose="02020603050405020304" pitchFamily="18" charset="0"/>
                <a:cs typeface="Segoe UI" panose="020B0502040204020203" pitchFamily="34" charset="0"/>
              </a:rPr>
              <a:t>5 </a:t>
            </a:r>
            <a:r>
              <a:rPr lang="en-US" sz="2400" dirty="0">
                <a:latin typeface="Palatino Linotype" panose="02040502050505030304" pitchFamily="18" charset="0"/>
                <a:ea typeface="Times New Roman" panose="02020603050405020304" pitchFamily="18" charset="0"/>
                <a:cs typeface="Segoe UI" panose="020B0502040204020203" pitchFamily="34" charset="0"/>
              </a:rPr>
              <a:t>x 3 and 2</a:t>
            </a:r>
            <a:r>
              <a:rPr lang="en-US" sz="2400" baseline="30000" dirty="0">
                <a:latin typeface="Palatino Linotype" panose="02040502050505030304" pitchFamily="18" charset="0"/>
                <a:ea typeface="Times New Roman" panose="02020603050405020304" pitchFamily="18" charset="0"/>
                <a:cs typeface="Segoe UI" panose="020B0502040204020203" pitchFamily="34" charset="0"/>
              </a:rPr>
              <a:t>3 </a:t>
            </a:r>
            <a:r>
              <a:rPr lang="en-US" sz="2400" dirty="0">
                <a:latin typeface="Palatino Linotype" panose="02040502050505030304" pitchFamily="18" charset="0"/>
                <a:ea typeface="Times New Roman" panose="02020603050405020304" pitchFamily="18" charset="0"/>
                <a:cs typeface="Segoe UI" panose="020B0502040204020203" pitchFamily="34" charset="0"/>
              </a:rPr>
              <a:t>x 11?</a:t>
            </a:r>
            <a:endParaRPr lang="en-US" sz="2400" dirty="0">
              <a:latin typeface="Palatino Linotype" panose="02040502050505030304" pitchFamily="18" charset="0"/>
              <a:ea typeface="Times New Roman" panose="02020603050405020304" pitchFamily="18" charset="0"/>
              <a:cs typeface="Segoe UI" panose="020B0502040204020203" pitchFamily="34" charset="0"/>
            </a:endParaRPr>
          </a:p>
          <a:p>
            <a:pPr marL="30480" marR="30480" algn="just">
              <a:lnSpc>
                <a:spcPct val="107000"/>
              </a:lnSpc>
              <a:spcBef>
                <a:spcPts val="0"/>
              </a:spcBef>
              <a:spcAft>
                <a:spcPts val="0"/>
              </a:spcAft>
            </a:pPr>
            <a:endParaRPr lang="en-US" sz="2000" dirty="0">
              <a:latin typeface="Calibri" panose="020F0502020204030204" charset="0"/>
              <a:ea typeface="Calibri" panose="020F0502020204030204" charset="0"/>
              <a:cs typeface="Times New Roman" panose="02020603050405020304" pitchFamily="18" charset="0"/>
            </a:endParaRPr>
          </a:p>
          <a:p>
            <a:pPr marL="30480" marR="30480" algn="just">
              <a:lnSpc>
                <a:spcPct val="107000"/>
              </a:lnSpc>
              <a:spcBef>
                <a:spcPts val="600"/>
              </a:spcBef>
              <a:spcAft>
                <a:spcPts val="0"/>
              </a:spcAft>
            </a:pPr>
            <a:r>
              <a:rPr lang="en-US" sz="2400" dirty="0">
                <a:latin typeface="Palatino Linotype" panose="02040502050505030304" pitchFamily="18" charset="0"/>
                <a:ea typeface="Times New Roman" panose="02020603050405020304" pitchFamily="18" charset="0"/>
                <a:cs typeface="Segoe UI" panose="020B0502040204020203" pitchFamily="34" charset="0"/>
              </a:rPr>
              <a:t>A. 96			B. 88			C. 132			D. 1056</a:t>
            </a:r>
            <a:endParaRPr lang="en-US" sz="2400" dirty="0">
              <a:latin typeface="Palatino Linotype" panose="02040502050505030304" pitchFamily="18" charset="0"/>
              <a:ea typeface="Times New Roman" panose="02020603050405020304" pitchFamily="18" charset="0"/>
              <a:cs typeface="Segoe UI" panose="020B0502040204020203" pitchFamily="34" charset="0"/>
            </a:endParaRPr>
          </a:p>
          <a:p>
            <a:pPr marL="487680" marR="30480" indent="-457200" algn="just">
              <a:lnSpc>
                <a:spcPct val="107000"/>
              </a:lnSpc>
              <a:spcBef>
                <a:spcPts val="600"/>
              </a:spcBef>
              <a:spcAft>
                <a:spcPts val="0"/>
              </a:spcAft>
              <a:buAutoNum type="alphaUcParenR"/>
            </a:pPr>
            <a:endParaRPr lang="en-US" sz="2400" dirty="0">
              <a:effectLst/>
              <a:latin typeface="Palatino Linotype" panose="02040502050505030304" pitchFamily="18" charset="0"/>
              <a:ea typeface="Calibri" panose="020F0502020204030204" charset="0"/>
              <a:cs typeface="Segoe UI" panose="020B0502040204020203" pitchFamily="34" charset="0"/>
            </a:endParaRPr>
          </a:p>
          <a:p>
            <a:pPr marL="487680" marR="30480" indent="-457200" algn="just">
              <a:lnSpc>
                <a:spcPct val="107000"/>
              </a:lnSpc>
              <a:spcBef>
                <a:spcPts val="600"/>
              </a:spcBef>
              <a:spcAft>
                <a:spcPts val="0"/>
              </a:spcAft>
              <a:buAutoNum type="alphaUcParenR"/>
            </a:pPr>
            <a:endParaRPr lang="en-US" sz="2400" dirty="0">
              <a:latin typeface="Palatino Linotype" panose="02040502050505030304" pitchFamily="18" charset="0"/>
              <a:ea typeface="Calibri" panose="020F0502020204030204" charset="0"/>
              <a:cs typeface="Segoe UI" panose="020B0502040204020203" pitchFamily="34" charset="0"/>
            </a:endParaRPr>
          </a:p>
          <a:p>
            <a:pPr marL="487680" marR="30480" indent="-457200" algn="just">
              <a:lnSpc>
                <a:spcPct val="107000"/>
              </a:lnSpc>
              <a:spcBef>
                <a:spcPts val="600"/>
              </a:spcBef>
              <a:spcAft>
                <a:spcPts val="0"/>
              </a:spcAft>
              <a:buAutoNum type="alphaUcParenR"/>
            </a:pPr>
            <a:endParaRPr lang="en-US" sz="2400" dirty="0">
              <a:effectLst/>
              <a:latin typeface="Palatino Linotype" panose="02040502050505030304" pitchFamily="18" charset="0"/>
              <a:ea typeface="Calibri" panose="020F0502020204030204" charset="0"/>
              <a:cs typeface="Segoe UI" panose="020B0502040204020203" pitchFamily="34" charset="0"/>
            </a:endParaRPr>
          </a:p>
          <a:p>
            <a:pPr marL="30480" marR="30480" algn="just">
              <a:lnSpc>
                <a:spcPct val="107000"/>
              </a:lnSpc>
              <a:spcBef>
                <a:spcPts val="0"/>
              </a:spcBef>
              <a:spcAft>
                <a:spcPts val="0"/>
              </a:spcAft>
            </a:pPr>
            <a:r>
              <a:rPr lang="en-US" sz="2400" dirty="0">
                <a:latin typeface="Palatino Linotype" panose="02040502050505030304" pitchFamily="18" charset="0"/>
                <a:ea typeface="Times New Roman" panose="02020603050405020304" pitchFamily="18" charset="0"/>
                <a:cs typeface="Segoe UI" panose="020B0502040204020203" pitchFamily="34" charset="0"/>
              </a:rPr>
              <a:t>12. Find the H.C.F. of 2</a:t>
            </a:r>
            <a:r>
              <a:rPr lang="en-US" sz="2400" baseline="30000" dirty="0">
                <a:latin typeface="Palatino Linotype" panose="02040502050505030304" pitchFamily="18" charset="0"/>
                <a:ea typeface="Times New Roman" panose="02020603050405020304" pitchFamily="18" charset="0"/>
                <a:cs typeface="Segoe UI" panose="020B0502040204020203" pitchFamily="34" charset="0"/>
              </a:rPr>
              <a:t>4</a:t>
            </a:r>
            <a:r>
              <a:rPr lang="en-US" sz="2400" dirty="0">
                <a:latin typeface="Palatino Linotype" panose="02040502050505030304" pitchFamily="18" charset="0"/>
                <a:ea typeface="Times New Roman" panose="02020603050405020304" pitchFamily="18" charset="0"/>
                <a:cs typeface="Segoe UI" panose="020B0502040204020203" pitchFamily="34" charset="0"/>
              </a:rPr>
              <a:t> x 3 x 11, 2</a:t>
            </a:r>
            <a:r>
              <a:rPr lang="en-US" sz="2400" baseline="30000" dirty="0">
                <a:latin typeface="Palatino Linotype" panose="02040502050505030304" pitchFamily="18" charset="0"/>
                <a:ea typeface="Times New Roman" panose="02020603050405020304" pitchFamily="18" charset="0"/>
                <a:cs typeface="Segoe UI" panose="020B0502040204020203" pitchFamily="34" charset="0"/>
              </a:rPr>
              <a:t>5 </a:t>
            </a:r>
            <a:r>
              <a:rPr lang="en-US" sz="2400" dirty="0">
                <a:latin typeface="Palatino Linotype" panose="02040502050505030304" pitchFamily="18" charset="0"/>
                <a:ea typeface="Times New Roman" panose="02020603050405020304" pitchFamily="18" charset="0"/>
                <a:cs typeface="Segoe UI" panose="020B0502040204020203" pitchFamily="34" charset="0"/>
              </a:rPr>
              <a:t>x 3 and 2</a:t>
            </a:r>
            <a:r>
              <a:rPr lang="en-US" sz="2400" baseline="30000" dirty="0">
                <a:latin typeface="Palatino Linotype" panose="02040502050505030304" pitchFamily="18" charset="0"/>
                <a:ea typeface="Times New Roman" panose="02020603050405020304" pitchFamily="18" charset="0"/>
                <a:cs typeface="Segoe UI" panose="020B0502040204020203" pitchFamily="34" charset="0"/>
              </a:rPr>
              <a:t>3 </a:t>
            </a:r>
            <a:r>
              <a:rPr lang="en-US" sz="2400" dirty="0">
                <a:latin typeface="Palatino Linotype" panose="02040502050505030304" pitchFamily="18" charset="0"/>
                <a:ea typeface="Times New Roman" panose="02020603050405020304" pitchFamily="18" charset="0"/>
                <a:cs typeface="Segoe UI" panose="020B0502040204020203" pitchFamily="34" charset="0"/>
              </a:rPr>
              <a:t>x 11?</a:t>
            </a:r>
            <a:endParaRPr lang="en-US" sz="2400" dirty="0">
              <a:latin typeface="Palatino Linotype" panose="02040502050505030304" pitchFamily="18" charset="0"/>
              <a:ea typeface="Times New Roman" panose="02020603050405020304" pitchFamily="18" charset="0"/>
              <a:cs typeface="Segoe UI" panose="020B0502040204020203" pitchFamily="34" charset="0"/>
            </a:endParaRPr>
          </a:p>
          <a:p>
            <a:pPr marL="30480" marR="30480" algn="just">
              <a:lnSpc>
                <a:spcPct val="107000"/>
              </a:lnSpc>
              <a:spcBef>
                <a:spcPts val="0"/>
              </a:spcBef>
              <a:spcAft>
                <a:spcPts val="0"/>
              </a:spcAft>
            </a:pPr>
            <a:endParaRPr lang="en-US" sz="2400" dirty="0">
              <a:latin typeface="Calibri" panose="020F0502020204030204" charset="0"/>
              <a:ea typeface="Calibri" panose="020F0502020204030204" charset="0"/>
              <a:cs typeface="Times New Roman" panose="02020603050405020304" pitchFamily="18" charset="0"/>
            </a:endParaRPr>
          </a:p>
          <a:p>
            <a:pPr marL="30480" marR="30480" algn="just">
              <a:lnSpc>
                <a:spcPct val="107000"/>
              </a:lnSpc>
              <a:spcBef>
                <a:spcPts val="600"/>
              </a:spcBef>
              <a:spcAft>
                <a:spcPts val="0"/>
              </a:spcAft>
            </a:pPr>
            <a:r>
              <a:rPr lang="en-US" sz="2400" dirty="0">
                <a:latin typeface="Palatino Linotype" panose="02040502050505030304" pitchFamily="18" charset="0"/>
                <a:ea typeface="Times New Roman" panose="02020603050405020304" pitchFamily="18" charset="0"/>
                <a:cs typeface="Segoe UI" panose="020B0502040204020203" pitchFamily="34" charset="0"/>
              </a:rPr>
              <a:t>A. 96			B. 8			C. 132			D. 1056</a:t>
            </a:r>
            <a:endParaRPr lang="en-US" sz="2400" dirty="0">
              <a:latin typeface="Calibri" panose="020F0502020204030204" charset="0"/>
              <a:ea typeface="Calibri" panose="020F0502020204030204" charset="0"/>
              <a:cs typeface="Times New Roman" panose="02020603050405020304" pitchFamily="18" charset="0"/>
            </a:endParaRPr>
          </a:p>
          <a:p>
            <a:pPr marL="487680" marR="30480" indent="-457200" algn="just">
              <a:lnSpc>
                <a:spcPct val="107000"/>
              </a:lnSpc>
              <a:spcBef>
                <a:spcPts val="600"/>
              </a:spcBef>
              <a:spcAft>
                <a:spcPts val="0"/>
              </a:spcAft>
              <a:buAutoNum type="alphaUcParenR"/>
            </a:pPr>
            <a:endParaRPr lang="en-US" sz="2000" dirty="0">
              <a:effectLst/>
              <a:latin typeface="Calibri" panose="020F0502020204030204" charset="0"/>
              <a:ea typeface="Calibri" panose="020F0502020204030204" charset="0"/>
              <a:cs typeface="Times New Roman" panose="02020603050405020304" pitchFamily="18" charset="0"/>
            </a:endParaRPr>
          </a:p>
        </p:txBody>
      </p:sp>
      <p:sp>
        <p:nvSpPr>
          <p:cNvPr id="6" name="Rectangle 5"/>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HCF and LCM</a:t>
            </a:r>
            <a:endParaRPr lang="en-US" sz="2800" b="1" dirty="0">
              <a:solidFill>
                <a:schemeClr val="bg1"/>
              </a:solidFill>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32657"/>
            <a:ext cx="1382486" cy="44897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5214"/>
            <a:ext cx="11031165" cy="1569660"/>
          </a:xfrm>
          <a:prstGeom prst="rect">
            <a:avLst/>
          </a:prstGeom>
        </p:spPr>
        <p:txBody>
          <a:bodyPr wrap="square">
            <a:spAutoFit/>
          </a:bodyPr>
          <a:lstStyle/>
          <a:p>
            <a:r>
              <a:rPr lang="en-US" sz="2400" dirty="0">
                <a:latin typeface="Palatino Linotype" panose="02040502050505030304" pitchFamily="18" charset="0"/>
                <a:ea typeface="Calibri" panose="020F0502020204030204" charset="0"/>
                <a:cs typeface="Segoe UI" panose="020B0502040204020203" pitchFamily="34" charset="0"/>
              </a:rPr>
              <a:t>13.The HCF and LCM of two numbers is 78 and 2340 respectively. If the first number is 390, find the second one?</a:t>
            </a:r>
            <a:endParaRPr lang="en-US" sz="2400" dirty="0">
              <a:latin typeface="Palatino Linotype" panose="02040502050505030304" pitchFamily="18" charset="0"/>
              <a:ea typeface="Calibri" panose="020F0502020204030204" charset="0"/>
              <a:cs typeface="Segoe UI" panose="020B0502040204020203" pitchFamily="34" charset="0"/>
            </a:endParaRPr>
          </a:p>
          <a:p>
            <a:br>
              <a:rPr lang="en-US" sz="2400" dirty="0">
                <a:latin typeface="Palatino Linotype" panose="02040502050505030304" pitchFamily="18" charset="0"/>
                <a:ea typeface="Calibri" panose="020F0502020204030204" charset="0"/>
                <a:cs typeface="Segoe UI" panose="020B0502040204020203" pitchFamily="34" charset="0"/>
              </a:rPr>
            </a:br>
            <a:r>
              <a:rPr lang="en-US" sz="2400" dirty="0">
                <a:latin typeface="Palatino Linotype" panose="02040502050505030304" pitchFamily="18" charset="0"/>
                <a:ea typeface="Calibri" panose="020F0502020204030204" charset="0"/>
                <a:cs typeface="Segoe UI" panose="020B0502040204020203" pitchFamily="34" charset="0"/>
              </a:rPr>
              <a:t>A. 420			B. 362			C. 312			D. 468</a:t>
            </a:r>
            <a:endParaRPr lang="en-US" sz="2400" dirty="0"/>
          </a:p>
        </p:txBody>
      </p:sp>
      <p:sp>
        <p:nvSpPr>
          <p:cNvPr id="6" name="Rectangle 5"/>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HCF and LCM</a:t>
            </a:r>
            <a:endParaRPr lang="en-US" sz="2800" b="1" dirty="0">
              <a:solidFill>
                <a:schemeClr val="bg1"/>
              </a:solidFill>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32657"/>
            <a:ext cx="1382486" cy="44897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87032"/>
            <a:ext cx="11031165" cy="1288943"/>
          </a:xfrm>
          <a:prstGeom prst="rect">
            <a:avLst/>
          </a:prstGeom>
        </p:spPr>
        <p:txBody>
          <a:bodyPr wrap="square">
            <a:spAutoFit/>
          </a:bodyPr>
          <a:lstStyle/>
          <a:p>
            <a:pPr marL="30480" marR="30480" algn="just">
              <a:lnSpc>
                <a:spcPct val="107000"/>
              </a:lnSpc>
              <a:spcBef>
                <a:spcPts val="0"/>
              </a:spcBef>
              <a:spcAft>
                <a:spcPts val="0"/>
              </a:spcAft>
            </a:pPr>
            <a:r>
              <a:rPr lang="en-US" sz="2400" dirty="0">
                <a:latin typeface="Palatino Linotype" panose="02040502050505030304" pitchFamily="18" charset="0"/>
                <a:ea typeface="Times New Roman" panose="02020603050405020304" pitchFamily="18" charset="0"/>
                <a:cs typeface="Segoe UI" panose="020B0502040204020203" pitchFamily="34" charset="0"/>
              </a:rPr>
              <a:t>15. Find the HCF of 5/12, 7/18 and 19/24?</a:t>
            </a:r>
            <a:endParaRPr lang="en-US" sz="2400" dirty="0">
              <a:latin typeface="Palatino Linotype" panose="02040502050505030304" pitchFamily="18" charset="0"/>
              <a:ea typeface="Times New Roman" panose="02020603050405020304" pitchFamily="18" charset="0"/>
              <a:cs typeface="Segoe UI" panose="020B0502040204020203" pitchFamily="34" charset="0"/>
            </a:endParaRPr>
          </a:p>
          <a:p>
            <a:pPr marL="30480" marR="30480" algn="just">
              <a:lnSpc>
                <a:spcPct val="107000"/>
              </a:lnSpc>
              <a:spcBef>
                <a:spcPts val="0"/>
              </a:spcBef>
              <a:spcAft>
                <a:spcPts val="0"/>
              </a:spcAft>
            </a:pPr>
            <a:endParaRPr lang="en-US" sz="2000" dirty="0">
              <a:latin typeface="Calibri" panose="020F0502020204030204" charset="0"/>
              <a:ea typeface="Calibri" panose="020F0502020204030204" charset="0"/>
              <a:cs typeface="Times New Roman" panose="02020603050405020304" pitchFamily="18" charset="0"/>
            </a:endParaRPr>
          </a:p>
          <a:p>
            <a:pPr marL="30480" marR="30480" algn="just">
              <a:lnSpc>
                <a:spcPct val="107000"/>
              </a:lnSpc>
              <a:spcBef>
                <a:spcPts val="600"/>
              </a:spcBef>
              <a:spcAft>
                <a:spcPts val="0"/>
              </a:spcAft>
            </a:pPr>
            <a:r>
              <a:rPr lang="en-US" sz="2400" dirty="0">
                <a:latin typeface="Palatino Linotype" panose="02040502050505030304" pitchFamily="18" charset="0"/>
                <a:ea typeface="Times New Roman" panose="02020603050405020304" pitchFamily="18" charset="0"/>
                <a:cs typeface="Segoe UI" panose="020B0502040204020203" pitchFamily="34" charset="0"/>
              </a:rPr>
              <a:t>A. 1/72		B. 1/36		C. 25/57		D. 5/48</a:t>
            </a:r>
            <a:endParaRPr lang="en-US" sz="2000" dirty="0">
              <a:effectLst/>
              <a:latin typeface="Calibri" panose="020F0502020204030204" charset="0"/>
              <a:ea typeface="Calibri" panose="020F0502020204030204" charset="0"/>
              <a:cs typeface="Times New Roman" panose="02020603050405020304" pitchFamily="18" charset="0"/>
            </a:endParaRPr>
          </a:p>
        </p:txBody>
      </p:sp>
      <p:sp>
        <p:nvSpPr>
          <p:cNvPr id="6" name="Rectangle 5"/>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HCF and LCM</a:t>
            </a:r>
            <a:endParaRPr lang="en-US" sz="2800" b="1" dirty="0">
              <a:solidFill>
                <a:schemeClr val="bg1"/>
              </a:solidFill>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32657"/>
            <a:ext cx="1382486" cy="44897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5214"/>
            <a:ext cx="11031165" cy="1569660"/>
          </a:xfrm>
          <a:prstGeom prst="rect">
            <a:avLst/>
          </a:prstGeom>
        </p:spPr>
        <p:txBody>
          <a:bodyPr wrap="square">
            <a:spAutoFit/>
          </a:bodyPr>
          <a:lstStyle/>
          <a:p>
            <a:r>
              <a:rPr lang="en-US" sz="2400" dirty="0">
                <a:latin typeface="Palatino Linotype" panose="02040502050505030304" pitchFamily="18" charset="0"/>
                <a:ea typeface="Calibri" panose="020F0502020204030204" charset="0"/>
                <a:cs typeface="Segoe UI" panose="020B0502040204020203" pitchFamily="34" charset="0"/>
              </a:rPr>
              <a:t>16. Find the least number exactly divisible by 9, 10, 15, 18 and 30? </a:t>
            </a:r>
            <a:endParaRPr lang="en-US" sz="2400" dirty="0">
              <a:latin typeface="Palatino Linotype" panose="02040502050505030304" pitchFamily="18" charset="0"/>
              <a:ea typeface="Calibri" panose="020F0502020204030204" charset="0"/>
              <a:cs typeface="Segoe UI" panose="020B0502040204020203" pitchFamily="34" charset="0"/>
            </a:endParaRPr>
          </a:p>
          <a:p>
            <a:br>
              <a:rPr lang="en-US" sz="2400" dirty="0">
                <a:latin typeface="Palatino Linotype" panose="02040502050505030304" pitchFamily="18" charset="0"/>
                <a:ea typeface="Calibri" panose="020F0502020204030204" charset="0"/>
                <a:cs typeface="Segoe UI" panose="020B0502040204020203" pitchFamily="34" charset="0"/>
              </a:rPr>
            </a:br>
            <a:r>
              <a:rPr lang="en-US" sz="2400" dirty="0">
                <a:latin typeface="Palatino Linotype" panose="02040502050505030304" pitchFamily="18" charset="0"/>
                <a:ea typeface="Calibri" panose="020F0502020204030204" charset="0"/>
                <a:cs typeface="Segoe UI" panose="020B0502040204020203" pitchFamily="34" charset="0"/>
              </a:rPr>
              <a:t>A. 85			B. 90			C. 88			D. 93</a:t>
            </a:r>
            <a:br>
              <a:rPr lang="en-US" sz="2400" dirty="0">
                <a:latin typeface="Palatino Linotype" panose="02040502050505030304" pitchFamily="18" charset="0"/>
                <a:ea typeface="Calibri" panose="020F0502020204030204" charset="0"/>
                <a:cs typeface="Segoe UI" panose="020B0502040204020203" pitchFamily="34" charset="0"/>
              </a:rPr>
            </a:br>
            <a:endParaRPr lang="en-US" sz="2400" dirty="0"/>
          </a:p>
        </p:txBody>
      </p:sp>
      <p:sp>
        <p:nvSpPr>
          <p:cNvPr id="6" name="Rectangle 5"/>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HCF and LCM</a:t>
            </a:r>
            <a:endParaRPr lang="en-US" sz="2800" b="1" dirty="0">
              <a:solidFill>
                <a:schemeClr val="bg1"/>
              </a:solidFill>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32657"/>
            <a:ext cx="1382486" cy="44897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5214"/>
            <a:ext cx="11031165" cy="1569660"/>
          </a:xfrm>
          <a:prstGeom prst="rect">
            <a:avLst/>
          </a:prstGeom>
        </p:spPr>
        <p:txBody>
          <a:bodyPr wrap="square">
            <a:spAutoFit/>
          </a:bodyPr>
          <a:lstStyle/>
          <a:p>
            <a:r>
              <a:rPr lang="en-US" sz="2400" dirty="0">
                <a:latin typeface="Palatino Linotype" panose="02040502050505030304" pitchFamily="18" charset="0"/>
                <a:ea typeface="Calibri" panose="020F0502020204030204" charset="0"/>
                <a:cs typeface="Segoe UI" panose="020B0502040204020203" pitchFamily="34" charset="0"/>
              </a:rPr>
              <a:t>17. Find the smallest number of 4 digits which is exactly divisible by 12, 30, 42 and 60?</a:t>
            </a:r>
            <a:endParaRPr lang="en-US" sz="2400" dirty="0">
              <a:latin typeface="Palatino Linotype" panose="02040502050505030304" pitchFamily="18" charset="0"/>
              <a:ea typeface="Calibri" panose="020F0502020204030204" charset="0"/>
              <a:cs typeface="Segoe UI" panose="020B0502040204020203" pitchFamily="34" charset="0"/>
            </a:endParaRPr>
          </a:p>
          <a:p>
            <a:br>
              <a:rPr lang="en-US" sz="2400" dirty="0">
                <a:latin typeface="Palatino Linotype" panose="02040502050505030304" pitchFamily="18" charset="0"/>
                <a:ea typeface="Calibri" panose="020F0502020204030204" charset="0"/>
                <a:cs typeface="Segoe UI" panose="020B0502040204020203" pitchFamily="34" charset="0"/>
              </a:rPr>
            </a:br>
            <a:r>
              <a:rPr lang="en-US" sz="2400" dirty="0">
                <a:latin typeface="Palatino Linotype" panose="02040502050505030304" pitchFamily="18" charset="0"/>
                <a:ea typeface="Calibri" panose="020F0502020204030204" charset="0"/>
                <a:cs typeface="Segoe UI" panose="020B0502040204020203" pitchFamily="34" charset="0"/>
              </a:rPr>
              <a:t>A. 1580		B. 1420		C. 1260		D. 1056</a:t>
            </a:r>
            <a:endParaRPr lang="en-US" sz="2400" dirty="0"/>
          </a:p>
        </p:txBody>
      </p:sp>
      <p:sp>
        <p:nvSpPr>
          <p:cNvPr id="6" name="Rectangle 5"/>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HCF and LCM</a:t>
            </a:r>
            <a:endParaRPr lang="en-US" sz="2800" b="1" dirty="0">
              <a:solidFill>
                <a:schemeClr val="bg1"/>
              </a:solidFill>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32657"/>
            <a:ext cx="1382486" cy="44897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5214"/>
            <a:ext cx="11031165" cy="1938992"/>
          </a:xfrm>
          <a:prstGeom prst="rect">
            <a:avLst/>
          </a:prstGeom>
        </p:spPr>
        <p:txBody>
          <a:bodyPr wrap="square">
            <a:spAutoFit/>
          </a:bodyPr>
          <a:lstStyle/>
          <a:p>
            <a:r>
              <a:rPr lang="en-US" sz="2400" dirty="0">
                <a:latin typeface="Palatino Linotype" panose="02040502050505030304" pitchFamily="18" charset="0"/>
                <a:ea typeface="Calibri" panose="020F0502020204030204" charset="0"/>
                <a:cs typeface="Segoe UI" panose="020B0502040204020203" pitchFamily="34" charset="0"/>
              </a:rPr>
              <a:t>18. Find the least number which when divided by 30, 42, 48 and 32 leaves the same remainder 2 in each case?</a:t>
            </a:r>
            <a:endParaRPr lang="en-US" sz="2400" dirty="0">
              <a:latin typeface="Palatino Linotype" panose="02040502050505030304" pitchFamily="18" charset="0"/>
              <a:ea typeface="Calibri" panose="020F0502020204030204" charset="0"/>
              <a:cs typeface="Segoe UI" panose="020B0502040204020203" pitchFamily="34" charset="0"/>
            </a:endParaRPr>
          </a:p>
          <a:p>
            <a:br>
              <a:rPr lang="en-US" sz="2400" dirty="0">
                <a:latin typeface="Palatino Linotype" panose="02040502050505030304" pitchFamily="18" charset="0"/>
                <a:ea typeface="Calibri" panose="020F0502020204030204" charset="0"/>
                <a:cs typeface="Segoe UI" panose="020B0502040204020203" pitchFamily="34" charset="0"/>
              </a:rPr>
            </a:br>
            <a:r>
              <a:rPr lang="en-US" sz="2400" dirty="0">
                <a:latin typeface="Palatino Linotype" panose="02040502050505030304" pitchFamily="18" charset="0"/>
                <a:ea typeface="Calibri" panose="020F0502020204030204" charset="0"/>
                <a:cs typeface="Segoe UI" panose="020B0502040204020203" pitchFamily="34" charset="0"/>
              </a:rPr>
              <a:t>A. 3362		B. 3360		C. 3456		D. 3262</a:t>
            </a:r>
            <a:br>
              <a:rPr lang="en-US" sz="2400" dirty="0">
                <a:latin typeface="Palatino Linotype" panose="02040502050505030304" pitchFamily="18" charset="0"/>
                <a:ea typeface="Calibri" panose="020F0502020204030204" charset="0"/>
                <a:cs typeface="Segoe UI" panose="020B0502040204020203" pitchFamily="34" charset="0"/>
              </a:rPr>
            </a:br>
            <a:endParaRPr lang="en-US" sz="2400" dirty="0"/>
          </a:p>
        </p:txBody>
      </p:sp>
      <p:sp>
        <p:nvSpPr>
          <p:cNvPr id="6" name="Rectangle 5"/>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HCF and LCM</a:t>
            </a:r>
            <a:endParaRPr lang="en-US" sz="2800" b="1" dirty="0">
              <a:solidFill>
                <a:schemeClr val="bg1"/>
              </a:solidFill>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32657"/>
            <a:ext cx="1382486" cy="44897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5214"/>
            <a:ext cx="11031165" cy="1569660"/>
          </a:xfrm>
          <a:prstGeom prst="rect">
            <a:avLst/>
          </a:prstGeom>
        </p:spPr>
        <p:txBody>
          <a:bodyPr wrap="square">
            <a:spAutoFit/>
          </a:bodyPr>
          <a:lstStyle/>
          <a:p>
            <a:r>
              <a:rPr lang="en-US" sz="2400" dirty="0">
                <a:latin typeface="Palatino Linotype" panose="02040502050505030304" pitchFamily="18" charset="0"/>
                <a:ea typeface="Calibri" panose="020F0502020204030204" charset="0"/>
                <a:cs typeface="Segoe UI" panose="020B0502040204020203" pitchFamily="34" charset="0"/>
              </a:rPr>
              <a:t>20. Find the least number which when divided by 9, 15, 30 and 45 leaves remainders  5, 11, 26 and 41 respectively?</a:t>
            </a:r>
            <a:endParaRPr lang="en-US" sz="2400" dirty="0">
              <a:latin typeface="Palatino Linotype" panose="02040502050505030304" pitchFamily="18" charset="0"/>
              <a:ea typeface="Calibri" panose="020F0502020204030204" charset="0"/>
              <a:cs typeface="Segoe UI" panose="020B0502040204020203" pitchFamily="34" charset="0"/>
            </a:endParaRPr>
          </a:p>
          <a:p>
            <a:br>
              <a:rPr lang="en-US" sz="2400" dirty="0">
                <a:latin typeface="Palatino Linotype" panose="02040502050505030304" pitchFamily="18" charset="0"/>
                <a:ea typeface="Calibri" panose="020F0502020204030204" charset="0"/>
                <a:cs typeface="Segoe UI" panose="020B0502040204020203" pitchFamily="34" charset="0"/>
              </a:rPr>
            </a:br>
            <a:r>
              <a:rPr lang="en-US" sz="2400" dirty="0">
                <a:latin typeface="Palatino Linotype" panose="02040502050505030304" pitchFamily="18" charset="0"/>
                <a:ea typeface="Calibri" panose="020F0502020204030204" charset="0"/>
                <a:cs typeface="Segoe UI" panose="020B0502040204020203" pitchFamily="34" charset="0"/>
              </a:rPr>
              <a:t>A. 72			B. 80			C. 85			D. 86</a:t>
            </a:r>
            <a:endParaRPr lang="en-US" sz="2400" dirty="0"/>
          </a:p>
        </p:txBody>
      </p:sp>
      <p:sp>
        <p:nvSpPr>
          <p:cNvPr id="6" name="Rectangle 5"/>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HCF and LCM</a:t>
            </a:r>
            <a:endParaRPr lang="en-US" sz="2800" b="1" dirty="0">
              <a:solidFill>
                <a:schemeClr val="bg1"/>
              </a:solidFill>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32657"/>
            <a:ext cx="1382486" cy="44897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5214"/>
            <a:ext cx="11031165" cy="1938992"/>
          </a:xfrm>
          <a:prstGeom prst="rect">
            <a:avLst/>
          </a:prstGeom>
        </p:spPr>
        <p:txBody>
          <a:bodyPr wrap="square">
            <a:spAutoFit/>
          </a:bodyPr>
          <a:lstStyle/>
          <a:p>
            <a:r>
              <a:rPr lang="en-US" sz="2400" dirty="0">
                <a:latin typeface="Palatino Linotype" panose="02040502050505030304" pitchFamily="18" charset="0"/>
                <a:ea typeface="Calibri" panose="020F0502020204030204" charset="0"/>
                <a:cs typeface="Segoe UI" panose="020B0502040204020203" pitchFamily="34" charset="0"/>
              </a:rPr>
              <a:t>21. Find the least number which when divided by 12, 15, 30 and 40 leaves remainder 10, 13, 28 and 38 respectively?</a:t>
            </a:r>
            <a:endParaRPr lang="en-US" sz="2400" dirty="0">
              <a:latin typeface="Palatino Linotype" panose="02040502050505030304" pitchFamily="18" charset="0"/>
              <a:ea typeface="Calibri" panose="020F0502020204030204" charset="0"/>
              <a:cs typeface="Segoe UI" panose="020B0502040204020203" pitchFamily="34" charset="0"/>
            </a:endParaRPr>
          </a:p>
          <a:p>
            <a:br>
              <a:rPr lang="en-US" sz="2400" dirty="0">
                <a:latin typeface="Palatino Linotype" panose="02040502050505030304" pitchFamily="18" charset="0"/>
                <a:ea typeface="Calibri" panose="020F0502020204030204" charset="0"/>
                <a:cs typeface="Segoe UI" panose="020B0502040204020203" pitchFamily="34" charset="0"/>
              </a:rPr>
            </a:br>
            <a:r>
              <a:rPr lang="en-US" sz="2400" dirty="0">
                <a:latin typeface="Palatino Linotype" panose="02040502050505030304" pitchFamily="18" charset="0"/>
                <a:ea typeface="Calibri" panose="020F0502020204030204" charset="0"/>
                <a:cs typeface="Segoe UI" panose="020B0502040204020203" pitchFamily="34" charset="0"/>
              </a:rPr>
              <a:t>A. 124			B. 116			C. 120			D. 118</a:t>
            </a:r>
            <a:br>
              <a:rPr lang="en-US" sz="2400" dirty="0">
                <a:latin typeface="Palatino Linotype" panose="02040502050505030304" pitchFamily="18" charset="0"/>
                <a:ea typeface="Calibri" panose="020F0502020204030204" charset="0"/>
                <a:cs typeface="Segoe UI" panose="020B0502040204020203" pitchFamily="34" charset="0"/>
              </a:rPr>
            </a:br>
            <a:endParaRPr lang="en-US" sz="2400" dirty="0"/>
          </a:p>
        </p:txBody>
      </p:sp>
      <p:sp>
        <p:nvSpPr>
          <p:cNvPr id="6" name="Rectangle 5"/>
          <p:cNvSpPr/>
          <p:nvPr/>
        </p:nvSpPr>
        <p:spPr>
          <a:xfrm>
            <a:off x="2317531" y="301259"/>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HCF and LCM</a:t>
            </a:r>
            <a:endParaRPr lang="en-US" sz="2800" b="1" dirty="0">
              <a:solidFill>
                <a:schemeClr val="bg1"/>
              </a:solidFill>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32657"/>
            <a:ext cx="1382486" cy="44897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5214"/>
            <a:ext cx="11031165" cy="1684115"/>
          </a:xfrm>
          <a:prstGeom prst="rect">
            <a:avLst/>
          </a:prstGeom>
        </p:spPr>
        <p:txBody>
          <a:bodyPr wrap="square">
            <a:spAutoFit/>
          </a:bodyPr>
          <a:lstStyle/>
          <a:p>
            <a:pPr marL="30480" marR="30480" algn="just">
              <a:lnSpc>
                <a:spcPct val="107000"/>
              </a:lnSpc>
              <a:spcBef>
                <a:spcPts val="0"/>
              </a:spcBef>
              <a:spcAft>
                <a:spcPts val="0"/>
              </a:spcAft>
            </a:pPr>
            <a:r>
              <a:rPr lang="en-US" sz="2400" dirty="0">
                <a:latin typeface="Palatino Linotype" panose="02040502050505030304" pitchFamily="18" charset="0"/>
                <a:ea typeface="Times New Roman" panose="02020603050405020304" pitchFamily="18" charset="0"/>
                <a:cs typeface="Segoe UI" panose="020B0502040204020203" pitchFamily="34" charset="0"/>
              </a:rPr>
              <a:t>22. Find the greatest number that will divide 44, 92, and 184 so as to leave the same remainder in each case?</a:t>
            </a:r>
            <a:endParaRPr lang="en-US" sz="2400" dirty="0">
              <a:latin typeface="Palatino Linotype" panose="02040502050505030304" pitchFamily="18" charset="0"/>
              <a:ea typeface="Times New Roman" panose="02020603050405020304" pitchFamily="18" charset="0"/>
              <a:cs typeface="Segoe UI" panose="020B0502040204020203" pitchFamily="34" charset="0"/>
            </a:endParaRPr>
          </a:p>
          <a:p>
            <a:pPr marL="30480" marR="30480" algn="just">
              <a:lnSpc>
                <a:spcPct val="107000"/>
              </a:lnSpc>
              <a:spcBef>
                <a:spcPts val="0"/>
              </a:spcBef>
              <a:spcAft>
                <a:spcPts val="0"/>
              </a:spcAft>
            </a:pPr>
            <a:endParaRPr lang="en-US" sz="2000" dirty="0">
              <a:latin typeface="Calibri" panose="020F0502020204030204" charset="0"/>
              <a:ea typeface="Calibri" panose="020F0502020204030204" charset="0"/>
              <a:cs typeface="Times New Roman" panose="02020603050405020304" pitchFamily="18" charset="0"/>
            </a:endParaRPr>
          </a:p>
          <a:p>
            <a:pPr marL="30480" marR="30480" algn="just">
              <a:lnSpc>
                <a:spcPct val="107000"/>
              </a:lnSpc>
              <a:spcBef>
                <a:spcPts val="600"/>
              </a:spcBef>
              <a:spcAft>
                <a:spcPts val="0"/>
              </a:spcAft>
            </a:pPr>
            <a:r>
              <a:rPr lang="en-US" sz="2400" dirty="0">
                <a:latin typeface="Palatino Linotype" panose="02040502050505030304" pitchFamily="18" charset="0"/>
                <a:ea typeface="Times New Roman" panose="02020603050405020304" pitchFamily="18" charset="0"/>
                <a:cs typeface="Segoe UI" panose="020B0502040204020203" pitchFamily="34" charset="0"/>
              </a:rPr>
              <a:t>A. 5			B. 7			C. 4			D. 9</a:t>
            </a:r>
            <a:endParaRPr lang="en-US" sz="2000" dirty="0">
              <a:effectLst/>
              <a:latin typeface="Calibri" panose="020F0502020204030204" charset="0"/>
              <a:ea typeface="Calibri" panose="020F0502020204030204" charset="0"/>
              <a:cs typeface="Times New Roman" panose="02020603050405020304" pitchFamily="18" charset="0"/>
            </a:endParaRPr>
          </a:p>
        </p:txBody>
      </p:sp>
      <p:sp>
        <p:nvSpPr>
          <p:cNvPr id="6" name="Rectangle 5"/>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HCF and LCM</a:t>
            </a:r>
            <a:endParaRPr lang="en-US" sz="2800" b="1" dirty="0">
              <a:solidFill>
                <a:schemeClr val="bg1"/>
              </a:solidFill>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32657"/>
            <a:ext cx="1382486" cy="4489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093303" y="1192697"/>
            <a:ext cx="10108097" cy="3756990"/>
          </a:xfrm>
        </p:spPr>
        <p:txBody>
          <a:bodyPr>
            <a:noAutofit/>
          </a:bodyPr>
          <a:lstStyle/>
          <a:p>
            <a:pPr algn="l" fontAlgn="base"/>
            <a:r>
              <a:rPr lang="en-US" sz="2400" b="1" dirty="0">
                <a:solidFill>
                  <a:schemeClr val="tx1"/>
                </a:solidFill>
                <a:effectLst/>
                <a:latin typeface="Cambria" panose="02040503050406030204" pitchFamily="18" charset="0"/>
                <a:ea typeface="Cambria" panose="02040503050406030204" pitchFamily="18" charset="0"/>
                <a:cs typeface="Arial" panose="020B0604020202020204" pitchFamily="34" charset="0"/>
              </a:rPr>
              <a:t>Factors and Multiples :</a:t>
            </a:r>
            <a:r>
              <a:rPr lang="en-US" sz="2400" b="1" dirty="0">
                <a:effectLst/>
                <a:latin typeface="Cambria" panose="02040503050406030204" pitchFamily="18" charset="0"/>
                <a:ea typeface="Cambria" panose="02040503050406030204" pitchFamily="18" charset="0"/>
                <a:cs typeface="Arial" panose="020B0604020202020204" pitchFamily="34" charset="0"/>
              </a:rPr>
              <a:t> </a:t>
            </a:r>
            <a:r>
              <a:rPr lang="en-US" sz="2400" dirty="0">
                <a:solidFill>
                  <a:schemeClr val="tx1"/>
                </a:solidFill>
                <a:effectLst/>
                <a:latin typeface="Cambria" panose="02040503050406030204" pitchFamily="18" charset="0"/>
                <a:ea typeface="Cambria" panose="02040503050406030204" pitchFamily="18" charset="0"/>
                <a:cs typeface="Arial" panose="020B0604020202020204" pitchFamily="34" charset="0"/>
              </a:rPr>
              <a:t>All the numbers that divide a number completely, i.e., without leaving any remainder, are called factors of that number. </a:t>
            </a:r>
            <a:br>
              <a:rPr lang="en-US" sz="2400" dirty="0">
                <a:solidFill>
                  <a:schemeClr val="tx1"/>
                </a:solidFill>
                <a:effectLst/>
                <a:latin typeface="Cambria" panose="02040503050406030204" pitchFamily="18" charset="0"/>
                <a:ea typeface="Cambria" panose="02040503050406030204" pitchFamily="18" charset="0"/>
                <a:cs typeface="Arial" panose="020B0604020202020204" pitchFamily="34" charset="0"/>
              </a:rPr>
            </a:br>
            <a:br>
              <a:rPr lang="en-US" sz="2400" dirty="0">
                <a:solidFill>
                  <a:schemeClr val="tx1"/>
                </a:solidFill>
                <a:effectLst/>
                <a:latin typeface="Cambria" panose="02040503050406030204" pitchFamily="18" charset="0"/>
                <a:ea typeface="Cambria" panose="02040503050406030204" pitchFamily="18" charset="0"/>
                <a:cs typeface="Arial" panose="020B0604020202020204" pitchFamily="34" charset="0"/>
              </a:rPr>
            </a:br>
            <a:r>
              <a:rPr lang="en-US" sz="2400" b="1" dirty="0">
                <a:solidFill>
                  <a:schemeClr val="tx1"/>
                </a:solidFill>
                <a:effectLst/>
                <a:latin typeface="Cambria" panose="02040503050406030204" pitchFamily="18" charset="0"/>
                <a:ea typeface="Cambria" panose="02040503050406030204" pitchFamily="18" charset="0"/>
                <a:cs typeface="Arial" panose="020B0604020202020204" pitchFamily="34" charset="0"/>
              </a:rPr>
              <a:t>For example</a:t>
            </a:r>
            <a:r>
              <a:rPr lang="en-US" sz="2400" dirty="0">
                <a:solidFill>
                  <a:schemeClr val="tx1"/>
                </a:solidFill>
                <a:effectLst/>
                <a:latin typeface="Cambria" panose="02040503050406030204" pitchFamily="18" charset="0"/>
                <a:ea typeface="Cambria" panose="02040503050406030204" pitchFamily="18" charset="0"/>
                <a:cs typeface="Arial" panose="020B0604020202020204" pitchFamily="34" charset="0"/>
              </a:rPr>
              <a:t>, 24 is completely divisible by 1, 2, 3, 4, 6, 8, 12, 24. Each of these numbers is called a factor of 24 and 24 is called a multiple of each of these numbers.</a:t>
            </a:r>
            <a:endParaRPr lang="en-US" sz="2400" dirty="0">
              <a:solidFill>
                <a:schemeClr val="tx1"/>
              </a:solidFill>
              <a:effectLst/>
              <a:latin typeface="Cambria" panose="02040503050406030204" pitchFamily="18" charset="0"/>
              <a:ea typeface="Cambria" panose="02040503050406030204" pitchFamily="18" charset="0"/>
              <a:cs typeface="Arial" panose="020B0604020202020204" pitchFamily="34" charset="0"/>
            </a:endParaRPr>
          </a:p>
        </p:txBody>
      </p:sp>
      <p:sp>
        <p:nvSpPr>
          <p:cNvPr id="3" name="Rectangle 2"/>
          <p:cNvSpPr/>
          <p:nvPr/>
        </p:nvSpPr>
        <p:spPr>
          <a:xfrm>
            <a:off x="2012731" y="480913"/>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FACTORS</a:t>
            </a:r>
            <a:endParaRPr lang="en-US" sz="2800" b="1" dirty="0">
              <a:solidFill>
                <a:schemeClr val="bg1"/>
              </a:solidFill>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576193" y="32657"/>
            <a:ext cx="1615807" cy="524748"/>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5214"/>
            <a:ext cx="11031165" cy="2143125"/>
          </a:xfrm>
          <a:prstGeom prst="rect">
            <a:avLst/>
          </a:prstGeom>
        </p:spPr>
        <p:txBody>
          <a:bodyPr wrap="square">
            <a:spAutoFit/>
          </a:bodyPr>
          <a:lstStyle/>
          <a:p>
            <a:pPr marL="30480" marR="30480" algn="just">
              <a:lnSpc>
                <a:spcPct val="107000"/>
              </a:lnSpc>
              <a:spcBef>
                <a:spcPts val="0"/>
              </a:spcBef>
              <a:spcAft>
                <a:spcPts val="0"/>
              </a:spcAft>
            </a:pPr>
            <a:r>
              <a:rPr lang="en-US" sz="2400" dirty="0">
                <a:ea typeface="Times New Roman" panose="02020603050405020304" pitchFamily="18" charset="0"/>
                <a:cs typeface="Times New Roman" panose="02020603050405020304" pitchFamily="18" charset="0"/>
              </a:rPr>
              <a:t>23. A milk vendor has three kinds of milk: 85 </a:t>
            </a:r>
            <a:r>
              <a:rPr lang="en-US" sz="2400" dirty="0" err="1">
                <a:ea typeface="Times New Roman" panose="02020603050405020304" pitchFamily="18" charset="0"/>
                <a:cs typeface="Times New Roman" panose="02020603050405020304" pitchFamily="18" charset="0"/>
              </a:rPr>
              <a:t>litres</a:t>
            </a:r>
            <a:r>
              <a:rPr lang="en-US" sz="2400" dirty="0">
                <a:ea typeface="Times New Roman" panose="02020603050405020304" pitchFamily="18" charset="0"/>
                <a:cs typeface="Times New Roman" panose="02020603050405020304" pitchFamily="18" charset="0"/>
              </a:rPr>
              <a:t>, 136 </a:t>
            </a:r>
            <a:r>
              <a:rPr lang="en-US" sz="2400" dirty="0" err="1">
                <a:ea typeface="Times New Roman" panose="02020603050405020304" pitchFamily="18" charset="0"/>
                <a:cs typeface="Times New Roman" panose="02020603050405020304" pitchFamily="18" charset="0"/>
              </a:rPr>
              <a:t>litres</a:t>
            </a:r>
            <a:r>
              <a:rPr lang="en-US" sz="2400" dirty="0">
                <a:ea typeface="Times New Roman" panose="02020603050405020304" pitchFamily="18" charset="0"/>
                <a:cs typeface="Times New Roman" panose="02020603050405020304" pitchFamily="18" charset="0"/>
              </a:rPr>
              <a:t> and 51 </a:t>
            </a:r>
            <a:r>
              <a:rPr lang="en-US" sz="2400" dirty="0" err="1">
                <a:ea typeface="Times New Roman" panose="02020603050405020304" pitchFamily="18" charset="0"/>
                <a:cs typeface="Times New Roman" panose="02020603050405020304" pitchFamily="18" charset="0"/>
              </a:rPr>
              <a:t>litres</a:t>
            </a:r>
            <a:r>
              <a:rPr lang="en-US" sz="2400" dirty="0">
                <a:ea typeface="Times New Roman" panose="02020603050405020304" pitchFamily="18" charset="0"/>
                <a:cs typeface="Times New Roman" panose="02020603050405020304" pitchFamily="18" charset="0"/>
              </a:rPr>
              <a:t>. Find the least number of casks of equal size required to store all the milk without mixing?</a:t>
            </a:r>
            <a:endParaRPr lang="en-US" sz="2400" dirty="0">
              <a:ea typeface="Times New Roman" panose="02020603050405020304" pitchFamily="18" charset="0"/>
              <a:cs typeface="Times New Roman" panose="02020603050405020304" pitchFamily="18" charset="0"/>
            </a:endParaRPr>
          </a:p>
          <a:p>
            <a:pPr marL="30480" marR="30480" algn="just">
              <a:lnSpc>
                <a:spcPct val="107000"/>
              </a:lnSpc>
              <a:spcBef>
                <a:spcPts val="0"/>
              </a:spcBef>
              <a:spcAft>
                <a:spcPts val="0"/>
              </a:spcAft>
            </a:pPr>
            <a:endParaRPr lang="en-US" sz="2400" dirty="0">
              <a:ea typeface="Calibri" panose="020F0502020204030204" charset="0"/>
              <a:cs typeface="Times New Roman" panose="02020603050405020304" pitchFamily="18" charset="0"/>
            </a:endParaRPr>
          </a:p>
          <a:p>
            <a:pPr marL="30480" marR="30480" algn="just">
              <a:lnSpc>
                <a:spcPct val="107000"/>
              </a:lnSpc>
              <a:spcBef>
                <a:spcPts val="600"/>
              </a:spcBef>
              <a:spcAft>
                <a:spcPts val="0"/>
              </a:spcAft>
            </a:pPr>
            <a:r>
              <a:rPr lang="en-US" sz="2400" dirty="0">
                <a:ea typeface="Times New Roman" panose="02020603050405020304" pitchFamily="18" charset="0"/>
                <a:cs typeface="Times New Roman" panose="02020603050405020304" pitchFamily="18" charset="0"/>
              </a:rPr>
              <a:t>A. 17			B. 16			C. 25			D. 30</a:t>
            </a:r>
            <a:endParaRPr lang="en-US" sz="2400" dirty="0">
              <a:effectLst/>
              <a:ea typeface="Calibri" panose="020F0502020204030204" charset="0"/>
              <a:cs typeface="Times New Roman" panose="02020603050405020304" pitchFamily="18" charset="0"/>
            </a:endParaRPr>
          </a:p>
        </p:txBody>
      </p:sp>
      <p:sp>
        <p:nvSpPr>
          <p:cNvPr id="6" name="Rectangle 5"/>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HCF and LCM</a:t>
            </a:r>
            <a:endParaRPr lang="en-US" sz="2800" b="1" dirty="0">
              <a:solidFill>
                <a:schemeClr val="bg1"/>
              </a:solidFill>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32657"/>
            <a:ext cx="1382486" cy="44897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9684"/>
            <a:ext cx="11031165" cy="6635471"/>
          </a:xfrm>
          <a:prstGeom prst="rect">
            <a:avLst/>
          </a:prstGeom>
        </p:spPr>
        <p:txBody>
          <a:bodyPr wrap="square">
            <a:spAutoFit/>
          </a:bodyPr>
          <a:lstStyle/>
          <a:p>
            <a:pPr>
              <a:lnSpc>
                <a:spcPct val="107000"/>
              </a:lnSpc>
            </a:pPr>
            <a:r>
              <a:rPr lang="en-US"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Directions (24-25)</a:t>
            </a: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In each of the questions below consists of a question and two statements numbered I and II given below it. You have to decide whether the data provided in the statements are sufficient to answer the question. Read both the statements and;</a:t>
            </a:r>
            <a:endParaRPr lang="en-US" sz="2400" dirty="0">
              <a:latin typeface="Times New Roman" panose="02020603050405020304" pitchFamily="18" charset="0"/>
              <a:ea typeface="Calibri" panose="020F0502020204030204" charset="0"/>
              <a:cs typeface="Times New Roman" panose="02020603050405020304" pitchFamily="18" charset="0"/>
            </a:endParaRPr>
          </a:p>
          <a:p>
            <a:pPr>
              <a:lnSpc>
                <a:spcPct val="107000"/>
              </a:lnSpc>
            </a:pP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Give answer:</a:t>
            </a:r>
            <a:endParaRPr lang="en-US" sz="2400" dirty="0">
              <a:latin typeface="Times New Roman" panose="02020603050405020304" pitchFamily="18" charset="0"/>
              <a:ea typeface="Calibri" panose="020F0502020204030204" charset="0"/>
              <a:cs typeface="Times New Roman" panose="02020603050405020304" pitchFamily="18" charset="0"/>
            </a:endParaRPr>
          </a:p>
          <a:p>
            <a:pPr>
              <a:lnSpc>
                <a:spcPct val="107000"/>
              </a:lnSpc>
              <a:spcBef>
                <a:spcPts val="750"/>
              </a:spcBef>
            </a:pP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 If the data in statement I alone are sufficient to answer the question, while the data in statement II alone are not sufficient to answer the question.</a:t>
            </a:r>
            <a:endParaRPr lang="en-US" sz="2400" dirty="0">
              <a:latin typeface="Times New Roman" panose="02020603050405020304" pitchFamily="18" charset="0"/>
              <a:ea typeface="Calibri" panose="020F0502020204030204" charset="0"/>
              <a:cs typeface="Times New Roman" panose="02020603050405020304" pitchFamily="18" charset="0"/>
            </a:endParaRPr>
          </a:p>
          <a:p>
            <a:pPr>
              <a:lnSpc>
                <a:spcPct val="107000"/>
              </a:lnSpc>
              <a:spcBef>
                <a:spcPts val="750"/>
              </a:spcBef>
            </a:pP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 If the data in statement II alone are sufficient to answer the question, while the data in statement I alone are not sufficient to answer the question.</a:t>
            </a:r>
            <a:endParaRPr lang="en-US" sz="2400" dirty="0">
              <a:latin typeface="Times New Roman" panose="02020603050405020304" pitchFamily="18" charset="0"/>
              <a:ea typeface="Calibri" panose="020F0502020204030204" charset="0"/>
              <a:cs typeface="Times New Roman" panose="02020603050405020304" pitchFamily="18" charset="0"/>
            </a:endParaRPr>
          </a:p>
          <a:p>
            <a:pPr>
              <a:lnSpc>
                <a:spcPct val="107000"/>
              </a:lnSpc>
              <a:spcBef>
                <a:spcPts val="750"/>
              </a:spcBef>
            </a:pP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 If the data either in statement I alone or in statement II alone are sufficient to answer the question.</a:t>
            </a:r>
            <a:endParaRPr lang="en-US" sz="2400" dirty="0">
              <a:latin typeface="Times New Roman" panose="02020603050405020304" pitchFamily="18" charset="0"/>
              <a:ea typeface="Calibri" panose="020F0502020204030204" charset="0"/>
              <a:cs typeface="Times New Roman" panose="02020603050405020304" pitchFamily="18" charset="0"/>
            </a:endParaRPr>
          </a:p>
          <a:p>
            <a:pPr>
              <a:lnSpc>
                <a:spcPct val="107000"/>
              </a:lnSpc>
              <a:spcBef>
                <a:spcPts val="750"/>
              </a:spcBef>
            </a:pP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 If the data given in both statements I and II together are not sufficient to answer the question and;</a:t>
            </a:r>
            <a:endParaRPr lang="en-US" sz="2400" dirty="0">
              <a:latin typeface="Times New Roman" panose="02020603050405020304" pitchFamily="18" charset="0"/>
              <a:ea typeface="Calibri" panose="020F0502020204030204" charset="0"/>
              <a:cs typeface="Times New Roman" panose="02020603050405020304" pitchFamily="18" charset="0"/>
            </a:endParaRPr>
          </a:p>
          <a:p>
            <a:pPr>
              <a:lnSpc>
                <a:spcPct val="107000"/>
              </a:lnSpc>
              <a:spcBef>
                <a:spcPts val="750"/>
              </a:spcBef>
            </a:pP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 If the data in both statements I and II together are necessary to answer the question.</a:t>
            </a:r>
            <a:endParaRPr lang="en-US" sz="2400" dirty="0">
              <a:latin typeface="Times New Roman" panose="02020603050405020304" pitchFamily="18" charset="0"/>
              <a:ea typeface="Calibri" panose="020F0502020204030204" charset="0"/>
              <a:cs typeface="Times New Roman" panose="02020603050405020304" pitchFamily="18" charset="0"/>
            </a:endParaRPr>
          </a:p>
          <a:p>
            <a:pPr>
              <a:lnSpc>
                <a:spcPct val="107000"/>
              </a:lnSpc>
              <a:spcBef>
                <a:spcPts val="750"/>
              </a:spcBef>
            </a:pP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dirty="0">
              <a:effectLst/>
              <a:latin typeface="Times New Roman" panose="02020603050405020304" pitchFamily="18" charset="0"/>
              <a:ea typeface="Calibri" panose="020F0502020204030204" charset="0"/>
              <a:cs typeface="Times New Roman" panose="02020603050405020304" pitchFamily="18" charset="0"/>
            </a:endParaRPr>
          </a:p>
        </p:txBody>
      </p:sp>
      <p:sp>
        <p:nvSpPr>
          <p:cNvPr id="6" name="Rectangle 5"/>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HCF and LCM</a:t>
            </a:r>
            <a:endParaRPr lang="en-US" sz="2800" b="1" dirty="0">
              <a:solidFill>
                <a:schemeClr val="bg1"/>
              </a:solidFill>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32657"/>
            <a:ext cx="1382486" cy="44897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5214"/>
            <a:ext cx="11031165" cy="1607171"/>
          </a:xfrm>
          <a:prstGeom prst="rect">
            <a:avLst/>
          </a:prstGeom>
        </p:spPr>
        <p:txBody>
          <a:bodyPr wrap="square">
            <a:spAutoFit/>
          </a:bodyPr>
          <a:lstStyle/>
          <a:p>
            <a:pPr>
              <a:lnSpc>
                <a:spcPct val="107000"/>
              </a:lnSpc>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24. Find the Ratio of two numbers?</a:t>
            </a:r>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pPr>
            <a:endParaRPr lang="en-US" sz="2000" dirty="0">
              <a:latin typeface="Times New Roman" panose="02020603050405020304" pitchFamily="18" charset="0"/>
              <a:ea typeface="Calibri" panose="020F0502020204030204" charset="0"/>
              <a:cs typeface="Times New Roman" panose="02020603050405020304" pitchFamily="18" charset="0"/>
            </a:endParaRPr>
          </a:p>
          <a:p>
            <a:pPr>
              <a:lnSpc>
                <a:spcPct val="107000"/>
              </a:lnSpc>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Statement I: LCM of two numbers is 210.</a:t>
            </a:r>
            <a:endParaRPr lang="en-US" sz="2000" dirty="0">
              <a:latin typeface="Times New Roman" panose="02020603050405020304" pitchFamily="18" charset="0"/>
              <a:ea typeface="Calibri" panose="020F0502020204030204" charset="0"/>
              <a:cs typeface="Times New Roman" panose="02020603050405020304" pitchFamily="18" charset="0"/>
            </a:endParaRPr>
          </a:p>
          <a:p>
            <a:pPr>
              <a:lnSpc>
                <a:spcPct val="107000"/>
              </a:lnSpc>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Statement II: HCF of two numbers is 5.</a:t>
            </a:r>
            <a:endParaRPr lang="en-US" sz="2000" dirty="0">
              <a:effectLst/>
              <a:latin typeface="Times New Roman" panose="02020603050405020304" pitchFamily="18" charset="0"/>
              <a:ea typeface="Calibri" panose="020F0502020204030204" charset="0"/>
              <a:cs typeface="Times New Roman" panose="02020603050405020304" pitchFamily="18" charset="0"/>
            </a:endParaRPr>
          </a:p>
        </p:txBody>
      </p:sp>
      <p:sp>
        <p:nvSpPr>
          <p:cNvPr id="6" name="Rectangle 5"/>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HCF and LCM</a:t>
            </a:r>
            <a:endParaRPr lang="en-US" sz="2800" b="1" dirty="0">
              <a:solidFill>
                <a:schemeClr val="bg1"/>
              </a:solidFill>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32657"/>
            <a:ext cx="1382486" cy="44897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9684"/>
            <a:ext cx="11031165" cy="1647182"/>
          </a:xfrm>
          <a:prstGeom prst="rect">
            <a:avLst/>
          </a:prstGeom>
        </p:spPr>
        <p:txBody>
          <a:bodyPr wrap="square">
            <a:spAutoFit/>
          </a:bodyPr>
          <a:lstStyle/>
          <a:p>
            <a:pPr>
              <a:lnSpc>
                <a:spcPct val="107000"/>
              </a:lnSpc>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25. Find the largest of the two numbers?</a:t>
            </a:r>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pPr>
            <a:endParaRPr lang="en-US" sz="2400" dirty="0">
              <a:latin typeface="Times New Roman" panose="02020603050405020304" pitchFamily="18" charset="0"/>
              <a:ea typeface="Calibri" panose="020F0502020204030204" charset="0"/>
              <a:cs typeface="Times New Roman" panose="02020603050405020304" pitchFamily="18" charset="0"/>
            </a:endParaRPr>
          </a:p>
          <a:p>
            <a:pPr>
              <a:lnSpc>
                <a:spcPct val="107000"/>
              </a:lnSpc>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Statement I: The HCF of two numbers is 10 and their product is 600.</a:t>
            </a:r>
            <a:endParaRPr lang="en-US" sz="2400" dirty="0">
              <a:latin typeface="Times New Roman" panose="02020603050405020304" pitchFamily="18" charset="0"/>
              <a:ea typeface="Calibri" panose="020F0502020204030204" charset="0"/>
              <a:cs typeface="Times New Roman" panose="02020603050405020304" pitchFamily="18" charset="0"/>
            </a:endParaRPr>
          </a:p>
          <a:p>
            <a:r>
              <a:rPr lang="en-US" sz="2400" dirty="0">
                <a:latin typeface="Times New Roman" panose="02020603050405020304" pitchFamily="18" charset="0"/>
                <a:ea typeface="Times New Roman" panose="02020603050405020304" pitchFamily="18" charset="0"/>
                <a:cs typeface="Times New Roman" panose="02020603050405020304" pitchFamily="18" charset="0"/>
              </a:rPr>
              <a:t>Statement II: The sum of the two numbers is 50.</a:t>
            </a:r>
            <a:endParaRPr lang="en-US" sz="2400" dirty="0">
              <a:effectLst/>
              <a:latin typeface="Times New Roman" panose="02020603050405020304" pitchFamily="18" charset="0"/>
              <a:ea typeface="Calibri" panose="020F0502020204030204" charset="0"/>
              <a:cs typeface="Times New Roman" panose="02020603050405020304" pitchFamily="18" charset="0"/>
            </a:endParaRPr>
          </a:p>
        </p:txBody>
      </p:sp>
      <p:sp>
        <p:nvSpPr>
          <p:cNvPr id="6" name="Rectangle 5"/>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HCF and LCM</a:t>
            </a:r>
            <a:endParaRPr lang="en-US" sz="2800" b="1" dirty="0">
              <a:solidFill>
                <a:schemeClr val="bg1"/>
              </a:solidFill>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32657"/>
            <a:ext cx="1382486" cy="44897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5BA204F-4364-415F-9D65-FF2DC7C3AD91}" type="slidenum">
              <a:rPr lang="en-US" smtClean="0"/>
            </a:fld>
            <a:endParaRPr lang="en-US"/>
          </a:p>
        </p:txBody>
      </p:sp>
      <p:sp>
        <p:nvSpPr>
          <p:cNvPr id="3" name="Rectangle 2"/>
          <p:cNvSpPr/>
          <p:nvPr/>
        </p:nvSpPr>
        <p:spPr>
          <a:xfrm>
            <a:off x="3724201" y="2967335"/>
            <a:ext cx="4743606" cy="923330"/>
          </a:xfrm>
          <a:prstGeom prst="rect">
            <a:avLst/>
          </a:prstGeom>
          <a:noFill/>
        </p:spPr>
        <p:txBody>
          <a:bodyPr wrap="none" lIns="91440" tIns="45720" rIns="91440" bIns="45720">
            <a:spAutoFit/>
          </a:bodyPr>
          <a:lstStyle/>
          <a:p>
            <a:pPr algn="ctr"/>
            <a:r>
              <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Any </a:t>
            </a:r>
            <a:r>
              <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Times New Roman" panose="02020603050405020304" pitchFamily="18" charset="0"/>
                <a:cs typeface="Times New Roman" panose="02020603050405020304" pitchFamily="18" charset="0"/>
              </a:rPr>
              <a:t>Doubts</a:t>
            </a:r>
            <a:r>
              <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32657"/>
            <a:ext cx="1382486" cy="4489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Rectangle 5"/>
              <p:cNvSpPr/>
              <p:nvPr/>
            </p:nvSpPr>
            <p:spPr>
              <a:xfrm>
                <a:off x="559143" y="1066485"/>
                <a:ext cx="11078675" cy="4805290"/>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These are certain basic formulas pertaining to factors of a number N, such that,</a:t>
                </a:r>
                <a:endParaRPr lang="en-US" sz="2400" dirty="0">
                  <a:latin typeface="Times New Roman" panose="02020603050405020304" pitchFamily="18" charset="0"/>
                  <a:cs typeface="Times New Roman" panose="02020603050405020304" pitchFamily="18" charset="0"/>
                </a:endParaRPr>
              </a:p>
              <a:p>
                <a:r>
                  <a:rPr lang="en-US" sz="2400" b="1" dirty="0">
                    <a:solidFill>
                      <a:srgbClr val="C00000"/>
                    </a:solidFill>
                    <a:latin typeface="Times New Roman" panose="02020603050405020304" pitchFamily="18" charset="0"/>
                    <a:cs typeface="Times New Roman" panose="02020603050405020304" pitchFamily="18" charset="0"/>
                  </a:rPr>
                  <a:t> 			N= </a:t>
                </a:r>
                <a:r>
                  <a:rPr lang="en-US" sz="2400" b="1" dirty="0" err="1">
                    <a:solidFill>
                      <a:srgbClr val="C00000"/>
                    </a:solidFill>
                    <a:latin typeface="Times New Roman" panose="02020603050405020304" pitchFamily="18" charset="0"/>
                    <a:cs typeface="Times New Roman" panose="02020603050405020304" pitchFamily="18" charset="0"/>
                  </a:rPr>
                  <a:t>p</a:t>
                </a:r>
                <a:r>
                  <a:rPr lang="en-US" sz="2400" b="1" baseline="30000" dirty="0" err="1">
                    <a:solidFill>
                      <a:srgbClr val="C00000"/>
                    </a:solidFill>
                    <a:latin typeface="Times New Roman" panose="02020603050405020304" pitchFamily="18" charset="0"/>
                    <a:cs typeface="Times New Roman" panose="02020603050405020304" pitchFamily="18" charset="0"/>
                  </a:rPr>
                  <a:t>a</a:t>
                </a:r>
                <a:r>
                  <a:rPr lang="en-US" sz="2400" b="1" dirty="0" err="1">
                    <a:solidFill>
                      <a:srgbClr val="C00000"/>
                    </a:solidFill>
                    <a:latin typeface="Times New Roman" panose="02020603050405020304" pitchFamily="18" charset="0"/>
                    <a:cs typeface="Times New Roman" panose="02020603050405020304" pitchFamily="18" charset="0"/>
                  </a:rPr>
                  <a:t>q</a:t>
                </a:r>
                <a:r>
                  <a:rPr lang="en-US" sz="2400" b="1" baseline="30000" dirty="0" err="1">
                    <a:solidFill>
                      <a:srgbClr val="C00000"/>
                    </a:solidFill>
                    <a:latin typeface="Times New Roman" panose="02020603050405020304" pitchFamily="18" charset="0"/>
                    <a:cs typeface="Times New Roman" panose="02020603050405020304" pitchFamily="18" charset="0"/>
                  </a:rPr>
                  <a:t>b</a:t>
                </a:r>
                <a:r>
                  <a:rPr lang="en-US" sz="2400" b="1" dirty="0" err="1">
                    <a:solidFill>
                      <a:srgbClr val="C00000"/>
                    </a:solidFill>
                    <a:latin typeface="Times New Roman" panose="02020603050405020304" pitchFamily="18" charset="0"/>
                    <a:cs typeface="Times New Roman" panose="02020603050405020304" pitchFamily="18" charset="0"/>
                  </a:rPr>
                  <a:t>r</a:t>
                </a:r>
                <a:r>
                  <a:rPr lang="en-US" sz="2400" b="1" baseline="30000" dirty="0" err="1">
                    <a:solidFill>
                      <a:srgbClr val="C00000"/>
                    </a:solidFill>
                    <a:latin typeface="Times New Roman" panose="02020603050405020304" pitchFamily="18" charset="0"/>
                    <a:cs typeface="Times New Roman" panose="02020603050405020304" pitchFamily="18" charset="0"/>
                  </a:rPr>
                  <a:t>c</a:t>
                </a:r>
                <a:br>
                  <a:rPr lang="en-US" sz="2400" baseline="300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Where, p, q and r are prime factors of the number n.</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 b and c are non-negative powers/ exponents</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Number of factors of N</a:t>
                </a:r>
                <a:r>
                  <a:rPr lang="en-US" sz="2400" dirty="0">
                    <a:latin typeface="Times New Roman" panose="02020603050405020304" pitchFamily="18" charset="0"/>
                    <a:cs typeface="Times New Roman" panose="02020603050405020304" pitchFamily="18" charset="0"/>
                  </a:rPr>
                  <a:t> = </a:t>
                </a:r>
                <a:r>
                  <a:rPr lang="en-US" sz="2400" dirty="0">
                    <a:solidFill>
                      <a:srgbClr val="C00000"/>
                    </a:solidFill>
                    <a:latin typeface="Times New Roman" panose="02020603050405020304" pitchFamily="18" charset="0"/>
                    <a:cs typeface="Times New Roman" panose="02020603050405020304" pitchFamily="18" charset="0"/>
                  </a:rPr>
                  <a:t>(a+1)(b+1)(c+1)</a:t>
                </a:r>
                <a:br>
                  <a:rPr lang="en-US" sz="2400" dirty="0">
                    <a:solidFill>
                      <a:srgbClr val="C00000"/>
                    </a:solidFill>
                    <a:latin typeface="Times New Roman" panose="02020603050405020304" pitchFamily="18" charset="0"/>
                    <a:cs typeface="Times New Roman" panose="02020603050405020304" pitchFamily="18" charset="0"/>
                  </a:rPr>
                </a:br>
                <a:endParaRPr lang="en-US" sz="2400" dirty="0">
                  <a:solidFill>
                    <a:srgbClr val="C0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Sum of factors</a:t>
                </a:r>
                <a:r>
                  <a:rPr lang="en-US" sz="2400" dirty="0">
                    <a:latin typeface="Times New Roman" panose="02020603050405020304" pitchFamily="18" charset="0"/>
                    <a:cs typeface="Times New Roman" panose="02020603050405020304" pitchFamily="18" charset="0"/>
                  </a:rPr>
                  <a:t>:</a:t>
                </a:r>
                <a:r>
                  <a:rPr lang="en-US" sz="2400" dirty="0">
                    <a:solidFill>
                      <a:srgbClr val="C00000"/>
                    </a:solidFill>
                    <a:latin typeface="Times New Roman" panose="02020603050405020304" pitchFamily="18" charset="0"/>
                    <a:cs typeface="Times New Roman" panose="02020603050405020304" pitchFamily="18" charset="0"/>
                  </a:rPr>
                  <a:t>(p</a:t>
                </a:r>
                <a:r>
                  <a:rPr lang="en-US" sz="2400" baseline="30000" dirty="0">
                    <a:solidFill>
                      <a:srgbClr val="C00000"/>
                    </a:solidFill>
                    <a:latin typeface="Times New Roman" panose="02020603050405020304" pitchFamily="18" charset="0"/>
                    <a:cs typeface="Times New Roman" panose="02020603050405020304" pitchFamily="18" charset="0"/>
                  </a:rPr>
                  <a:t>a+1</a:t>
                </a:r>
                <a:r>
                  <a:rPr lang="en-US" sz="2400" dirty="0">
                    <a:solidFill>
                      <a:srgbClr val="C00000"/>
                    </a:solidFill>
                    <a:latin typeface="Times New Roman" panose="02020603050405020304" pitchFamily="18" charset="0"/>
                    <a:cs typeface="Times New Roman" panose="02020603050405020304" pitchFamily="18" charset="0"/>
                  </a:rPr>
                  <a:t>-1)(q</a:t>
                </a:r>
                <a:r>
                  <a:rPr lang="en-US" sz="2400" baseline="30000" dirty="0">
                    <a:solidFill>
                      <a:srgbClr val="C00000"/>
                    </a:solidFill>
                    <a:latin typeface="Times New Roman" panose="02020603050405020304" pitchFamily="18" charset="0"/>
                    <a:cs typeface="Times New Roman" panose="02020603050405020304" pitchFamily="18" charset="0"/>
                  </a:rPr>
                  <a:t>b+1</a:t>
                </a:r>
                <a:r>
                  <a:rPr lang="en-US" sz="2400" dirty="0">
                    <a:solidFill>
                      <a:srgbClr val="C00000"/>
                    </a:solidFill>
                    <a:latin typeface="Times New Roman" panose="02020603050405020304" pitchFamily="18" charset="0"/>
                    <a:cs typeface="Times New Roman" panose="02020603050405020304" pitchFamily="18" charset="0"/>
                  </a:rPr>
                  <a:t>-1)(r</a:t>
                </a:r>
                <a:r>
                  <a:rPr lang="en-US" sz="2400" baseline="30000" dirty="0">
                    <a:solidFill>
                      <a:srgbClr val="C00000"/>
                    </a:solidFill>
                    <a:latin typeface="Times New Roman" panose="02020603050405020304" pitchFamily="18" charset="0"/>
                    <a:cs typeface="Times New Roman" panose="02020603050405020304" pitchFamily="18" charset="0"/>
                  </a:rPr>
                  <a:t>c+1</a:t>
                </a:r>
                <a:r>
                  <a:rPr lang="en-US" sz="2400" dirty="0">
                    <a:solidFill>
                      <a:srgbClr val="C00000"/>
                    </a:solidFill>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a:t>
                </a:r>
                <a:r>
                  <a:rPr lang="en-US" sz="2400" dirty="0">
                    <a:solidFill>
                      <a:srgbClr val="C00000"/>
                    </a:solidFill>
                    <a:latin typeface="Times New Roman" panose="02020603050405020304" pitchFamily="18" charset="0"/>
                    <a:cs typeface="Times New Roman" panose="02020603050405020304" pitchFamily="18" charset="0"/>
                  </a:rPr>
                  <a:t>/ (p-1)(q-1)(r-1)</a:t>
                </a:r>
                <a:endParaRPr lang="en-US" sz="2400" dirty="0">
                  <a:solidFill>
                    <a:srgbClr val="C0000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solidFill>
                    <a:srgbClr val="C0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Product of factors of N , if N is not a perfect square  </a:t>
                </a:r>
                <a:r>
                  <a:rPr lang="en-US" sz="2400" dirty="0">
                    <a:latin typeface="Times New Roman" panose="02020603050405020304" pitchFamily="18" charset="0"/>
                    <a:cs typeface="Times New Roman" panose="02020603050405020304" pitchFamily="18" charset="0"/>
                  </a:rPr>
                  <a:t>= </a:t>
                </a:r>
                <a:r>
                  <a:rPr lang="en-US" sz="2400" dirty="0">
                    <a:solidFill>
                      <a:srgbClr val="C00000"/>
                    </a:solidFill>
                    <a:latin typeface="Times New Roman" panose="02020603050405020304" pitchFamily="18" charset="0"/>
                    <a:cs typeface="Times New Roman" panose="02020603050405020304" pitchFamily="18" charset="0"/>
                  </a:rPr>
                  <a:t>N </a:t>
                </a:r>
                <a:r>
                  <a:rPr lang="en-US" sz="2400" baseline="30000" dirty="0">
                    <a:solidFill>
                      <a:srgbClr val="C00000"/>
                    </a:solidFill>
                    <a:latin typeface="Times New Roman" panose="02020603050405020304" pitchFamily="18" charset="0"/>
                    <a:cs typeface="Times New Roman" panose="02020603050405020304" pitchFamily="18" charset="0"/>
                  </a:rPr>
                  <a:t>No. of factors/2 </a:t>
                </a:r>
                <a:br>
                  <a:rPr lang="en-US" sz="2400" baseline="30000" dirty="0">
                    <a:solidFill>
                      <a:srgbClr val="C00000"/>
                    </a:solidFill>
                    <a:latin typeface="Times New Roman" panose="02020603050405020304" pitchFamily="18" charset="0"/>
                    <a:cs typeface="Times New Roman" panose="02020603050405020304" pitchFamily="18" charset="0"/>
                  </a:rPr>
                </a:br>
                <a:endParaRPr lang="en-US" sz="2400" baseline="30000" dirty="0">
                  <a:solidFill>
                    <a:srgbClr val="C0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Product of factors of N , if N is a perfect square </a:t>
                </a:r>
                <a:r>
                  <a:rPr lang="en-US" sz="2400" dirty="0">
                    <a:latin typeface="Times New Roman" panose="02020603050405020304" pitchFamily="18" charset="0"/>
                    <a:cs typeface="Times New Roman" panose="02020603050405020304" pitchFamily="18" charset="0"/>
                  </a:rPr>
                  <a:t>=</a:t>
                </a:r>
                <a:r>
                  <a:rPr lang="en-US" sz="2400" dirty="0">
                    <a:solidFill>
                      <a:srgbClr val="C00000"/>
                    </a:solidFill>
                    <a:latin typeface="Times New Roman" panose="02020603050405020304" pitchFamily="18" charset="0"/>
                    <a:cs typeface="Times New Roman" panose="02020603050405020304" pitchFamily="18" charset="0"/>
                  </a:rPr>
                  <a:t>N</a:t>
                </a:r>
                <a:r>
                  <a:rPr lang="en-US" sz="2400" baseline="30000" dirty="0">
                    <a:solidFill>
                      <a:srgbClr val="C00000"/>
                    </a:solidFill>
                    <a:latin typeface="Times New Roman" panose="02020603050405020304" pitchFamily="18" charset="0"/>
                    <a:cs typeface="Times New Roman" panose="02020603050405020304" pitchFamily="18" charset="0"/>
                  </a:rPr>
                  <a:t> (No. of factors-1)/2   </a:t>
                </a:r>
                <a:r>
                  <a:rPr lang="en-US" sz="2400" dirty="0">
                    <a:solidFill>
                      <a:srgbClr val="C00000"/>
                    </a:solidFill>
                    <a:latin typeface="Times New Roman" panose="02020603050405020304" pitchFamily="18" charset="0"/>
                    <a:cs typeface="Times New Roman" panose="02020603050405020304" pitchFamily="18" charset="0"/>
                  </a:rPr>
                  <a:t> *</a:t>
                </a:r>
                <a14:m>
                  <m:oMath xmlns:m="http://schemas.openxmlformats.org/officeDocument/2006/math">
                    <m:rad>
                      <m:radPr>
                        <m:degHide m:val="on"/>
                        <m:ctrlPr>
                          <a:rPr lang="en-US" sz="2400" i="1">
                            <a:solidFill>
                              <a:srgbClr val="C00000"/>
                            </a:solidFill>
                            <a:latin typeface="Cambria Math" panose="02040503050406030204" pitchFamily="18" charset="0"/>
                          </a:rPr>
                        </m:ctrlPr>
                      </m:radPr>
                      <m:deg/>
                      <m:e>
                        <m:r>
                          <a:rPr lang="en-US" sz="2400" i="1">
                            <a:solidFill>
                              <a:srgbClr val="C00000"/>
                            </a:solidFill>
                            <a:latin typeface="Cambria Math" panose="02040503050406030204" pitchFamily="18" charset="0"/>
                          </a:rPr>
                          <m:t>𝑁</m:t>
                        </m:r>
                      </m:e>
                    </m:rad>
                  </m:oMath>
                </a14:m>
                <a:endParaRPr lang="en-US" sz="2400" dirty="0">
                  <a:solidFill>
                    <a:srgbClr val="C00000"/>
                  </a:solidFill>
                  <a:latin typeface="Times New Roman" panose="02020603050405020304" pitchFamily="18" charset="0"/>
                  <a:cs typeface="Times New Roman" panose="02020603050405020304" pitchFamily="18" charset="0"/>
                </a:endParaRPr>
              </a:p>
            </p:txBody>
          </p:sp>
        </mc:Choice>
        <mc:Fallback>
          <p:sp>
            <p:nvSpPr>
              <p:cNvPr id="6" name="Rectangle 5"/>
              <p:cNvSpPr>
                <a:spLocks noRot="1" noChangeAspect="1" noMove="1" noResize="1" noEditPoints="1" noAdjustHandles="1" noChangeArrowheads="1" noChangeShapeType="1" noTextEdit="1"/>
              </p:cNvSpPr>
              <p:nvPr/>
            </p:nvSpPr>
            <p:spPr>
              <a:xfrm>
                <a:off x="559143" y="1066485"/>
                <a:ext cx="11078675" cy="4805290"/>
              </a:xfrm>
              <a:prstGeom prst="rect">
                <a:avLst/>
              </a:prstGeom>
              <a:blipFill rotWithShape="1">
                <a:blip r:embed="rId1"/>
                <a:stretch>
                  <a:fillRect l="-3" t="-7" r="2" b="12"/>
                </a:stretch>
              </a:blipFill>
            </p:spPr>
            <p:txBody>
              <a:bodyPr/>
              <a:lstStyle/>
              <a:p>
                <a:r>
                  <a:rPr lang="en-US" altLang="en-US">
                    <a:noFill/>
                  </a:rPr>
                  <a:t> </a:t>
                </a:r>
              </a:p>
            </p:txBody>
          </p:sp>
        </mc:Fallback>
      </mc:AlternateContent>
      <p:sp>
        <p:nvSpPr>
          <p:cNvPr id="4" name="Rectangle 3"/>
          <p:cNvSpPr/>
          <p:nvPr/>
        </p:nvSpPr>
        <p:spPr>
          <a:xfrm>
            <a:off x="2052659" y="396494"/>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FACTORS</a:t>
            </a:r>
            <a:endParaRPr lang="en-US" sz="2800" b="1" dirty="0">
              <a:solidFill>
                <a:schemeClr val="bg1"/>
              </a:solidFill>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76193" y="32657"/>
            <a:ext cx="1615807" cy="52474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2316" y="937384"/>
            <a:ext cx="9614454" cy="5632311"/>
          </a:xfrm>
          <a:prstGeom prst="rect">
            <a:avLst/>
          </a:prstGeom>
        </p:spPr>
        <p:txBody>
          <a:bodyPr wrap="square">
            <a:spAutoFit/>
          </a:bodyPr>
          <a:lstStyle/>
          <a:p>
            <a:r>
              <a:rPr lang="en-US" sz="2400" b="1" dirty="0">
                <a:solidFill>
                  <a:srgbClr val="282829"/>
                </a:solidFill>
                <a:latin typeface="Cambria" panose="02040503050406030204" pitchFamily="18" charset="0"/>
                <a:ea typeface="Cambria" panose="02040503050406030204" pitchFamily="18" charset="0"/>
                <a:cs typeface="Arial" panose="020B0604020202020204" pitchFamily="34" charset="0"/>
              </a:rPr>
              <a:t>Number of even Factors and odd factors:</a:t>
            </a:r>
            <a:endParaRPr lang="en-US" sz="2400" b="1" dirty="0">
              <a:solidFill>
                <a:srgbClr val="282829"/>
              </a:solidFill>
              <a:latin typeface="Cambria" panose="02040503050406030204" pitchFamily="18" charset="0"/>
              <a:ea typeface="Cambria" panose="02040503050406030204" pitchFamily="18" charset="0"/>
              <a:cs typeface="Arial" panose="020B0604020202020204" pitchFamily="34" charset="0"/>
            </a:endParaRPr>
          </a:p>
          <a:p>
            <a:br>
              <a:rPr lang="en-US" sz="2400" dirty="0">
                <a:solidFill>
                  <a:srgbClr val="282829"/>
                </a:solidFill>
                <a:latin typeface="Cambria" panose="02040503050406030204" pitchFamily="18" charset="0"/>
                <a:ea typeface="Cambria" panose="02040503050406030204" pitchFamily="18" charset="0"/>
                <a:cs typeface="Arial" panose="020B0604020202020204" pitchFamily="34" charset="0"/>
              </a:rPr>
            </a:br>
            <a:r>
              <a:rPr lang="en-US" sz="2400" dirty="0">
                <a:solidFill>
                  <a:srgbClr val="282829"/>
                </a:solidFill>
                <a:latin typeface="Cambria" panose="02040503050406030204" pitchFamily="18" charset="0"/>
                <a:ea typeface="Cambria" panose="02040503050406030204" pitchFamily="18" charset="0"/>
                <a:cs typeface="Arial" panose="020B0604020202020204" pitchFamily="34" charset="0"/>
              </a:rPr>
              <a:t>Let N as a number.</a:t>
            </a:r>
            <a:endParaRPr lang="en-US" sz="2400" dirty="0">
              <a:solidFill>
                <a:srgbClr val="282829"/>
              </a:solidFill>
              <a:latin typeface="Cambria" panose="02040503050406030204" pitchFamily="18" charset="0"/>
              <a:ea typeface="Cambria" panose="02040503050406030204" pitchFamily="18" charset="0"/>
              <a:cs typeface="Arial" panose="020B0604020202020204" pitchFamily="34" charset="0"/>
            </a:endParaRPr>
          </a:p>
          <a:p>
            <a:r>
              <a:rPr lang="en-US" sz="2400" dirty="0">
                <a:solidFill>
                  <a:srgbClr val="282829"/>
                </a:solidFill>
                <a:latin typeface="Cambria" panose="02040503050406030204" pitchFamily="18" charset="0"/>
                <a:ea typeface="Cambria" panose="02040503050406030204" pitchFamily="18" charset="0"/>
                <a:cs typeface="Arial" panose="020B0604020202020204" pitchFamily="34" charset="0"/>
              </a:rPr>
              <a:t>N in prime factorization = </a:t>
            </a:r>
            <a:r>
              <a:rPr lang="en-US" sz="2400" dirty="0" err="1">
                <a:solidFill>
                  <a:srgbClr val="C00000"/>
                </a:solidFill>
                <a:latin typeface="Cambria" panose="02040503050406030204" pitchFamily="18" charset="0"/>
                <a:ea typeface="Cambria" panose="02040503050406030204" pitchFamily="18" charset="0"/>
                <a:cs typeface="Arial" panose="020B0604020202020204" pitchFamily="34" charset="0"/>
              </a:rPr>
              <a:t>a^p</a:t>
            </a:r>
            <a:r>
              <a:rPr lang="en-US" sz="2400" dirty="0">
                <a:solidFill>
                  <a:srgbClr val="C00000"/>
                </a:solidFill>
                <a:latin typeface="Cambria" panose="02040503050406030204" pitchFamily="18" charset="0"/>
                <a:ea typeface="Cambria" panose="02040503050406030204" pitchFamily="18" charset="0"/>
                <a:cs typeface="Arial" panose="020B0604020202020204" pitchFamily="34" charset="0"/>
              </a:rPr>
              <a:t> × </a:t>
            </a:r>
            <a:r>
              <a:rPr lang="en-US" sz="2400" dirty="0" err="1">
                <a:solidFill>
                  <a:srgbClr val="C00000"/>
                </a:solidFill>
                <a:latin typeface="Cambria" panose="02040503050406030204" pitchFamily="18" charset="0"/>
                <a:ea typeface="Cambria" panose="02040503050406030204" pitchFamily="18" charset="0"/>
                <a:cs typeface="Arial" panose="020B0604020202020204" pitchFamily="34" charset="0"/>
              </a:rPr>
              <a:t>b^q</a:t>
            </a:r>
            <a:r>
              <a:rPr lang="en-US" sz="2400" dirty="0">
                <a:solidFill>
                  <a:srgbClr val="C00000"/>
                </a:solidFill>
                <a:latin typeface="Cambria" panose="02040503050406030204" pitchFamily="18" charset="0"/>
                <a:ea typeface="Cambria" panose="02040503050406030204" pitchFamily="18" charset="0"/>
                <a:cs typeface="Arial" panose="020B0604020202020204" pitchFamily="34" charset="0"/>
              </a:rPr>
              <a:t> × </a:t>
            </a:r>
            <a:r>
              <a:rPr lang="en-US" sz="2400" dirty="0" err="1">
                <a:solidFill>
                  <a:srgbClr val="C00000"/>
                </a:solidFill>
                <a:latin typeface="Cambria" panose="02040503050406030204" pitchFamily="18" charset="0"/>
                <a:ea typeface="Cambria" panose="02040503050406030204" pitchFamily="18" charset="0"/>
                <a:cs typeface="Arial" panose="020B0604020202020204" pitchFamily="34" charset="0"/>
              </a:rPr>
              <a:t>c^r</a:t>
            </a:r>
            <a:br>
              <a:rPr lang="en-US" sz="2400" dirty="0">
                <a:solidFill>
                  <a:srgbClr val="282829"/>
                </a:solidFill>
                <a:latin typeface="Cambria" panose="02040503050406030204" pitchFamily="18" charset="0"/>
                <a:ea typeface="Cambria" panose="02040503050406030204" pitchFamily="18" charset="0"/>
                <a:cs typeface="Arial" panose="020B0604020202020204" pitchFamily="34" charset="0"/>
              </a:rPr>
            </a:br>
            <a:endParaRPr lang="en-US" sz="2400" dirty="0">
              <a:solidFill>
                <a:srgbClr val="282829"/>
              </a:solidFill>
              <a:latin typeface="Cambria" panose="02040503050406030204" pitchFamily="18" charset="0"/>
              <a:ea typeface="Cambria" panose="02040503050406030204" pitchFamily="18" charset="0"/>
              <a:cs typeface="Arial" panose="020B0604020202020204" pitchFamily="34" charset="0"/>
            </a:endParaRPr>
          </a:p>
          <a:p>
            <a:r>
              <a:rPr lang="en-US" sz="2400" dirty="0">
                <a:solidFill>
                  <a:srgbClr val="282829"/>
                </a:solidFill>
                <a:latin typeface="Cambria" panose="02040503050406030204" pitchFamily="18" charset="0"/>
                <a:ea typeface="Cambria" panose="02040503050406030204" pitchFamily="18" charset="0"/>
                <a:cs typeface="Arial" panose="020B0604020202020204" pitchFamily="34" charset="0"/>
              </a:rPr>
              <a:t>No. of factors of N = </a:t>
            </a:r>
            <a:r>
              <a:rPr lang="en-US" sz="2400" dirty="0">
                <a:solidFill>
                  <a:srgbClr val="C00000"/>
                </a:solidFill>
                <a:latin typeface="Cambria" panose="02040503050406030204" pitchFamily="18" charset="0"/>
                <a:ea typeface="Cambria" panose="02040503050406030204" pitchFamily="18" charset="0"/>
                <a:cs typeface="Arial" panose="020B0604020202020204" pitchFamily="34" charset="0"/>
              </a:rPr>
              <a:t>(p+1)(q+1)(r+1)</a:t>
            </a:r>
            <a:br>
              <a:rPr lang="en-US" sz="2400" dirty="0">
                <a:solidFill>
                  <a:srgbClr val="C00000"/>
                </a:solidFill>
                <a:latin typeface="Cambria" panose="02040503050406030204" pitchFamily="18" charset="0"/>
                <a:ea typeface="Cambria" panose="02040503050406030204" pitchFamily="18" charset="0"/>
                <a:cs typeface="Arial" panose="020B0604020202020204" pitchFamily="34" charset="0"/>
              </a:rPr>
            </a:br>
            <a:endParaRPr lang="en-US" sz="2400" dirty="0">
              <a:solidFill>
                <a:srgbClr val="C00000"/>
              </a:solidFill>
              <a:latin typeface="Cambria" panose="02040503050406030204" pitchFamily="18" charset="0"/>
              <a:ea typeface="Cambria" panose="02040503050406030204" pitchFamily="18" charset="0"/>
              <a:cs typeface="Arial" panose="020B0604020202020204" pitchFamily="34" charset="0"/>
            </a:endParaRPr>
          </a:p>
          <a:p>
            <a:r>
              <a:rPr lang="en-US" sz="2400" dirty="0">
                <a:solidFill>
                  <a:srgbClr val="282829"/>
                </a:solidFill>
                <a:latin typeface="Cambria" panose="02040503050406030204" pitchFamily="18" charset="0"/>
                <a:ea typeface="Cambria" panose="02040503050406030204" pitchFamily="18" charset="0"/>
                <a:cs typeface="Arial" panose="020B0604020202020204" pitchFamily="34" charset="0"/>
              </a:rPr>
              <a:t>Now suppose that b and c are odd prime numbers in prime factorization of N</a:t>
            </a:r>
            <a:endParaRPr lang="en-US" sz="2400" dirty="0">
              <a:solidFill>
                <a:srgbClr val="282829"/>
              </a:solidFill>
              <a:latin typeface="Cambria" panose="02040503050406030204" pitchFamily="18" charset="0"/>
              <a:ea typeface="Cambria" panose="02040503050406030204" pitchFamily="18" charset="0"/>
              <a:cs typeface="Arial" panose="020B0604020202020204" pitchFamily="34" charset="0"/>
            </a:endParaRPr>
          </a:p>
          <a:p>
            <a:br>
              <a:rPr lang="en-US" sz="2400" dirty="0">
                <a:solidFill>
                  <a:srgbClr val="282829"/>
                </a:solidFill>
                <a:latin typeface="Cambria" panose="02040503050406030204" pitchFamily="18" charset="0"/>
                <a:ea typeface="Cambria" panose="02040503050406030204" pitchFamily="18" charset="0"/>
                <a:cs typeface="Arial" panose="020B0604020202020204" pitchFamily="34" charset="0"/>
              </a:rPr>
            </a:br>
            <a:r>
              <a:rPr lang="en-US" sz="2400" dirty="0">
                <a:solidFill>
                  <a:srgbClr val="282829"/>
                </a:solidFill>
                <a:latin typeface="Cambria" panose="02040503050406030204" pitchFamily="18" charset="0"/>
                <a:ea typeface="Cambria" panose="02040503050406030204" pitchFamily="18" charset="0"/>
                <a:cs typeface="Arial" panose="020B0604020202020204" pitchFamily="34" charset="0"/>
              </a:rPr>
              <a:t>Now to find even no of factors you have to find odd no of factors first.</a:t>
            </a:r>
            <a:endParaRPr lang="en-US" sz="2400" dirty="0">
              <a:solidFill>
                <a:srgbClr val="282829"/>
              </a:solidFill>
              <a:latin typeface="Cambria" panose="02040503050406030204" pitchFamily="18" charset="0"/>
              <a:ea typeface="Cambria" panose="02040503050406030204" pitchFamily="18" charset="0"/>
              <a:cs typeface="Arial" panose="020B0604020202020204" pitchFamily="34" charset="0"/>
            </a:endParaRPr>
          </a:p>
          <a:p>
            <a:br>
              <a:rPr lang="en-US" sz="2400" dirty="0">
                <a:solidFill>
                  <a:srgbClr val="282829"/>
                </a:solidFill>
                <a:latin typeface="Cambria" panose="02040503050406030204" pitchFamily="18" charset="0"/>
                <a:ea typeface="Cambria" panose="02040503050406030204" pitchFamily="18" charset="0"/>
                <a:cs typeface="Arial" panose="020B0604020202020204" pitchFamily="34" charset="0"/>
              </a:rPr>
            </a:br>
            <a:r>
              <a:rPr lang="en-US" sz="2400" b="1" dirty="0">
                <a:solidFill>
                  <a:srgbClr val="282829"/>
                </a:solidFill>
                <a:latin typeface="Cambria" panose="02040503050406030204" pitchFamily="18" charset="0"/>
                <a:ea typeface="Cambria" panose="02040503050406030204" pitchFamily="18" charset="0"/>
                <a:cs typeface="Arial" panose="020B0604020202020204" pitchFamily="34" charset="0"/>
              </a:rPr>
              <a:t>Odd no of factors </a:t>
            </a:r>
            <a:r>
              <a:rPr lang="en-US" sz="2400" dirty="0">
                <a:solidFill>
                  <a:srgbClr val="282829"/>
                </a:solidFill>
                <a:latin typeface="Cambria" panose="02040503050406030204" pitchFamily="18" charset="0"/>
                <a:ea typeface="Cambria" panose="02040503050406030204" pitchFamily="18" charset="0"/>
                <a:cs typeface="Arial" panose="020B0604020202020204" pitchFamily="34" charset="0"/>
              </a:rPr>
              <a:t>= </a:t>
            </a:r>
            <a:r>
              <a:rPr lang="en-US" sz="2400" dirty="0">
                <a:solidFill>
                  <a:srgbClr val="C00000"/>
                </a:solidFill>
                <a:latin typeface="Cambria" panose="02040503050406030204" pitchFamily="18" charset="0"/>
                <a:ea typeface="Cambria" panose="02040503050406030204" pitchFamily="18" charset="0"/>
                <a:cs typeface="Arial" panose="020B0604020202020204" pitchFamily="34" charset="0"/>
              </a:rPr>
              <a:t>(q+1)(r+1)</a:t>
            </a:r>
            <a:endParaRPr lang="en-US" sz="2400" dirty="0">
              <a:solidFill>
                <a:srgbClr val="C00000"/>
              </a:solidFill>
              <a:latin typeface="Cambria" panose="02040503050406030204" pitchFamily="18" charset="0"/>
              <a:ea typeface="Cambria" panose="02040503050406030204" pitchFamily="18" charset="0"/>
              <a:cs typeface="Arial" panose="020B0604020202020204" pitchFamily="34" charset="0"/>
            </a:endParaRPr>
          </a:p>
          <a:p>
            <a:br>
              <a:rPr lang="en-US" sz="2400" dirty="0">
                <a:solidFill>
                  <a:srgbClr val="282829"/>
                </a:solidFill>
                <a:latin typeface="Cambria" panose="02040503050406030204" pitchFamily="18" charset="0"/>
                <a:ea typeface="Cambria" panose="02040503050406030204" pitchFamily="18" charset="0"/>
                <a:cs typeface="Arial" panose="020B0604020202020204" pitchFamily="34" charset="0"/>
              </a:rPr>
            </a:br>
            <a:r>
              <a:rPr lang="en-US" sz="2400" b="1" dirty="0">
                <a:solidFill>
                  <a:srgbClr val="282829"/>
                </a:solidFill>
                <a:latin typeface="Cambria" panose="02040503050406030204" pitchFamily="18" charset="0"/>
                <a:ea typeface="Cambria" panose="02040503050406030204" pitchFamily="18" charset="0"/>
                <a:cs typeface="Arial" panose="020B0604020202020204" pitchFamily="34" charset="0"/>
              </a:rPr>
              <a:t>Even no of factors </a:t>
            </a:r>
            <a:r>
              <a:rPr lang="en-US" sz="2400" dirty="0">
                <a:solidFill>
                  <a:srgbClr val="282829"/>
                </a:solidFill>
                <a:latin typeface="Cambria" panose="02040503050406030204" pitchFamily="18" charset="0"/>
                <a:ea typeface="Cambria" panose="02040503050406030204" pitchFamily="18" charset="0"/>
                <a:cs typeface="Arial" panose="020B0604020202020204" pitchFamily="34" charset="0"/>
              </a:rPr>
              <a:t>= </a:t>
            </a:r>
            <a:r>
              <a:rPr lang="en-US" sz="2400" dirty="0">
                <a:solidFill>
                  <a:srgbClr val="C00000"/>
                </a:solidFill>
                <a:latin typeface="Cambria" panose="02040503050406030204" pitchFamily="18" charset="0"/>
                <a:ea typeface="Cambria" panose="02040503050406030204" pitchFamily="18" charset="0"/>
                <a:cs typeface="Arial" panose="020B0604020202020204" pitchFamily="34" charset="0"/>
              </a:rPr>
              <a:t>(total no of factors) - (odd no of factors).</a:t>
            </a:r>
            <a:endParaRPr lang="en-US" sz="2400" b="0" i="0" dirty="0">
              <a:solidFill>
                <a:srgbClr val="C00000"/>
              </a:solidFill>
              <a:effectLst/>
              <a:latin typeface="Cambria" panose="02040503050406030204" pitchFamily="18" charset="0"/>
              <a:ea typeface="Cambria" panose="02040503050406030204" pitchFamily="18" charset="0"/>
              <a:cs typeface="Arial" panose="020B0604020202020204" pitchFamily="34" charset="0"/>
            </a:endParaRPr>
          </a:p>
        </p:txBody>
      </p:sp>
      <p:sp>
        <p:nvSpPr>
          <p:cNvPr id="3" name="Rectangle 2"/>
          <p:cNvSpPr/>
          <p:nvPr/>
        </p:nvSpPr>
        <p:spPr>
          <a:xfrm>
            <a:off x="2317531" y="301259"/>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FACTORS</a:t>
            </a:r>
            <a:endParaRPr lang="en-US" sz="2800" b="1" dirty="0">
              <a:solidFill>
                <a:schemeClr val="bg1"/>
              </a:solidFill>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32657"/>
            <a:ext cx="1382486" cy="4489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Rectangle 2"/>
              <p:cNvSpPr/>
              <p:nvPr/>
            </p:nvSpPr>
            <p:spPr>
              <a:xfrm>
                <a:off x="0" y="714186"/>
                <a:ext cx="11031165" cy="1200329"/>
              </a:xfrm>
              <a:prstGeom prst="rect">
                <a:avLst/>
              </a:prstGeom>
            </p:spPr>
            <p:txBody>
              <a:bodyPr wrap="square">
                <a:spAutoFit/>
              </a:bodyPr>
              <a:lstStyle/>
              <a:p>
                <a:pPr marL="457200" lvl="0" indent="-457200">
                  <a:buAutoNum type="arabicPeriod"/>
                </a:pPr>
                <a:r>
                  <a:rPr lang="en-US" sz="2400" dirty="0"/>
                  <a:t>What is the number of factors of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3</m:t>
                        </m:r>
                      </m:e>
                      <m:sup>
                        <m:r>
                          <a:rPr lang="en-US" sz="2400" i="1">
                            <a:latin typeface="Cambria Math" panose="02040503050406030204" pitchFamily="18" charset="0"/>
                          </a:rPr>
                          <m:t>6</m:t>
                        </m:r>
                      </m:sup>
                    </m:sSup>
                  </m:oMath>
                </a14:m>
                <a:r>
                  <a:rPr lang="en-US" sz="2400" dirty="0"/>
                  <a:t>x</a:t>
                </a:r>
                <a14:m>
                  <m:oMath xmlns:m="http://schemas.openxmlformats.org/officeDocument/2006/math">
                    <m:sSup>
                      <m:sSupPr>
                        <m:ctrlPr>
                          <a:rPr lang="en-US" sz="2400" i="1" dirty="0">
                            <a:latin typeface="Cambria Math" panose="02040503050406030204" pitchFamily="18" charset="0"/>
                          </a:rPr>
                        </m:ctrlPr>
                      </m:sSupPr>
                      <m:e>
                        <m:r>
                          <a:rPr lang="en-US" sz="2400" i="1" dirty="0">
                            <a:latin typeface="Cambria Math" panose="02040503050406030204" pitchFamily="18" charset="0"/>
                          </a:rPr>
                          <m:t>6</m:t>
                        </m:r>
                      </m:e>
                      <m:sup>
                        <m:r>
                          <a:rPr lang="en-US" sz="2400" i="1" dirty="0">
                            <a:latin typeface="Cambria Math" panose="02040503050406030204" pitchFamily="18" charset="0"/>
                          </a:rPr>
                          <m:t>3</m:t>
                        </m:r>
                      </m:sup>
                    </m:sSup>
                  </m:oMath>
                </a14:m>
                <a:r>
                  <a:rPr lang="en-US" sz="2400" dirty="0"/>
                  <a:t>?</a:t>
                </a:r>
                <a:endParaRPr lang="en-US" sz="2400" dirty="0"/>
              </a:p>
              <a:p>
                <a:pPr lvl="0"/>
                <a:endParaRPr lang="en-US" sz="2400" dirty="0"/>
              </a:p>
              <a:p>
                <a:r>
                  <a:rPr lang="en-US" sz="2400" dirty="0"/>
                  <a:t>A. 28			B. 40			C. 36			D. 30</a:t>
                </a:r>
                <a:endParaRPr lang="en-US" sz="2400" dirty="0"/>
              </a:p>
            </p:txBody>
          </p:sp>
        </mc:Choice>
        <mc:Fallback>
          <p:sp>
            <p:nvSpPr>
              <p:cNvPr id="3" name="Rectangle 2"/>
              <p:cNvSpPr>
                <a:spLocks noRot="1" noChangeAspect="1" noMove="1" noResize="1" noEditPoints="1" noAdjustHandles="1" noChangeArrowheads="1" noChangeShapeType="1" noTextEdit="1"/>
              </p:cNvSpPr>
              <p:nvPr/>
            </p:nvSpPr>
            <p:spPr>
              <a:xfrm>
                <a:off x="0" y="714186"/>
                <a:ext cx="11031165" cy="1200329"/>
              </a:xfrm>
              <a:prstGeom prst="rect">
                <a:avLst/>
              </a:prstGeom>
              <a:blipFill rotWithShape="1">
                <a:blip r:embed="rId1"/>
                <a:stretch>
                  <a:fillRect t="-37" r="5" b="52"/>
                </a:stretch>
              </a:blipFill>
            </p:spPr>
            <p:txBody>
              <a:bodyPr/>
              <a:lstStyle/>
              <a:p>
                <a:r>
                  <a:rPr lang="en-US" altLang="en-US">
                    <a:noFill/>
                  </a:rPr>
                  <a:t> </a:t>
                </a:r>
              </a:p>
            </p:txBody>
          </p:sp>
        </mc:Fallback>
      </mc:AlternateContent>
      <p:sp>
        <p:nvSpPr>
          <p:cNvPr id="6" name="Rectangle 5"/>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FACTORS</a:t>
            </a:r>
            <a:endParaRPr lang="en-US" sz="2800" b="1"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9514" y="32657"/>
            <a:ext cx="1382486" cy="4489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Rectangle 2"/>
              <p:cNvSpPr/>
              <p:nvPr/>
            </p:nvSpPr>
            <p:spPr>
              <a:xfrm>
                <a:off x="0" y="725214"/>
                <a:ext cx="11031165" cy="1200329"/>
              </a:xfrm>
              <a:prstGeom prst="rect">
                <a:avLst/>
              </a:prstGeom>
            </p:spPr>
            <p:txBody>
              <a:bodyPr wrap="square">
                <a:spAutoFit/>
              </a:bodyPr>
              <a:lstStyle/>
              <a:p>
                <a:pPr lvl="0"/>
                <a:r>
                  <a:rPr lang="en-US" sz="2400" dirty="0">
                    <a:latin typeface="Palatino Linotype" panose="02040502050505030304" pitchFamily="18" charset="0"/>
                    <a:ea typeface="Times New Roman" panose="02020603050405020304" pitchFamily="18" charset="0"/>
                    <a:cs typeface="Segoe UI" panose="020B0502040204020203" pitchFamily="34" charset="0"/>
                  </a:rPr>
                  <a:t>2. </a:t>
                </a:r>
                <a:r>
                  <a:rPr lang="en-US" sz="2400" dirty="0"/>
                  <a:t>What is the number of factors of </a:t>
                </a:r>
                <a14:m>
                  <m:oMath xmlns:m="http://schemas.openxmlformats.org/officeDocument/2006/math">
                    <m:sSup>
                      <m:sSupPr>
                        <m:ctrlPr>
                          <a:rPr lang="en-US" sz="2400" i="1">
                            <a:latin typeface="Cambria Math" panose="02040503050406030204" pitchFamily="18" charset="0"/>
                          </a:rPr>
                        </m:ctrlPr>
                      </m:sSupPr>
                      <m:e>
                        <m:r>
                          <a:rPr lang="en-US" sz="2400" b="0" i="1" smtClean="0">
                            <a:latin typeface="Cambria Math" panose="02040503050406030204" pitchFamily="18" charset="0"/>
                          </a:rPr>
                          <m:t>4</m:t>
                        </m:r>
                      </m:e>
                      <m:sup>
                        <m:r>
                          <a:rPr lang="en-US" sz="2400" i="1">
                            <a:latin typeface="Cambria Math" panose="02040503050406030204" pitchFamily="18" charset="0"/>
                          </a:rPr>
                          <m:t>6</m:t>
                        </m:r>
                      </m:sup>
                    </m:sSup>
                  </m:oMath>
                </a14:m>
                <a:r>
                  <a:rPr lang="en-US" sz="2400" dirty="0"/>
                  <a:t>x</a:t>
                </a:r>
                <a14:m>
                  <m:oMath xmlns:m="http://schemas.openxmlformats.org/officeDocument/2006/math">
                    <m:sSup>
                      <m:sSupPr>
                        <m:ctrlPr>
                          <a:rPr lang="en-US" sz="2400" i="1" dirty="0">
                            <a:latin typeface="Cambria Math" panose="02040503050406030204" pitchFamily="18" charset="0"/>
                          </a:rPr>
                        </m:ctrlPr>
                      </m:sSupPr>
                      <m:e>
                        <m:r>
                          <a:rPr lang="en-US" sz="2400" b="0" i="1" dirty="0" smtClean="0">
                            <a:latin typeface="Cambria Math" panose="02040503050406030204" pitchFamily="18" charset="0"/>
                          </a:rPr>
                          <m:t>5</m:t>
                        </m:r>
                      </m:e>
                      <m:sup>
                        <m:r>
                          <a:rPr lang="en-US" sz="2400" i="1" dirty="0">
                            <a:latin typeface="Cambria Math" panose="02040503050406030204" pitchFamily="18" charset="0"/>
                          </a:rPr>
                          <m:t>3</m:t>
                        </m:r>
                      </m:sup>
                    </m:sSup>
                  </m:oMath>
                </a14:m>
                <a:r>
                  <a:rPr lang="en-US" sz="2400" dirty="0"/>
                  <a:t>?</a:t>
                </a:r>
                <a:endParaRPr lang="en-US" sz="2400" dirty="0"/>
              </a:p>
              <a:p>
                <a:pPr lvl="0"/>
                <a:endParaRPr lang="en-US" sz="2400" dirty="0"/>
              </a:p>
              <a:p>
                <a:r>
                  <a:rPr lang="en-US" sz="2400" dirty="0"/>
                  <a:t>A. 28			B. 52			C. 36			D. 56</a:t>
                </a:r>
                <a:endParaRPr lang="en-US" sz="2400" dirty="0"/>
              </a:p>
            </p:txBody>
          </p:sp>
        </mc:Choice>
        <mc:Fallback>
          <p:sp>
            <p:nvSpPr>
              <p:cNvPr id="3" name="Rectangle 2"/>
              <p:cNvSpPr>
                <a:spLocks noRot="1" noChangeAspect="1" noMove="1" noResize="1" noEditPoints="1" noAdjustHandles="1" noChangeArrowheads="1" noChangeShapeType="1" noTextEdit="1"/>
              </p:cNvSpPr>
              <p:nvPr/>
            </p:nvSpPr>
            <p:spPr>
              <a:xfrm>
                <a:off x="0" y="725214"/>
                <a:ext cx="11031165" cy="1200329"/>
              </a:xfrm>
              <a:prstGeom prst="rect">
                <a:avLst/>
              </a:prstGeom>
              <a:blipFill rotWithShape="1">
                <a:blip r:embed="rId1"/>
                <a:stretch>
                  <a:fillRect t="-4" r="5" b="19"/>
                </a:stretch>
              </a:blipFill>
            </p:spPr>
            <p:txBody>
              <a:bodyPr/>
              <a:lstStyle/>
              <a:p>
                <a:r>
                  <a:rPr lang="en-US" altLang="en-US">
                    <a:noFill/>
                  </a:rPr>
                  <a:t> </a:t>
                </a:r>
              </a:p>
            </p:txBody>
          </p:sp>
        </mc:Fallback>
      </mc:AlternateContent>
      <p:sp>
        <p:nvSpPr>
          <p:cNvPr id="6" name="Rectangle 5"/>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FACTORS</a:t>
            </a:r>
            <a:endParaRPr lang="en-US" sz="2800" b="1"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9514" y="32657"/>
            <a:ext cx="1382486" cy="4489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Rectangle 2"/>
              <p:cNvSpPr/>
              <p:nvPr/>
            </p:nvSpPr>
            <p:spPr>
              <a:xfrm>
                <a:off x="0" y="725214"/>
                <a:ext cx="11031165" cy="1576201"/>
              </a:xfrm>
              <a:prstGeom prst="rect">
                <a:avLst/>
              </a:prstGeom>
            </p:spPr>
            <p:txBody>
              <a:bodyPr wrap="square">
                <a:spAutoFit/>
              </a:bodyPr>
              <a:lstStyle/>
              <a:p>
                <a:pPr lvl="0"/>
                <a:r>
                  <a:rPr lang="en-US" sz="2400" dirty="0">
                    <a:latin typeface="Palatino Linotype" panose="02040502050505030304" pitchFamily="18" charset="0"/>
                    <a:ea typeface="Times New Roman" panose="02020603050405020304" pitchFamily="18" charset="0"/>
                    <a:cs typeface="Segoe UI" panose="020B0502040204020203" pitchFamily="34" charset="0"/>
                  </a:rPr>
                  <a:t>3. </a:t>
                </a:r>
                <a:r>
                  <a:rPr lang="en-US" sz="2400" dirty="0"/>
                  <a:t>Find the number of factors of x=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2</m:t>
                        </m:r>
                      </m:e>
                      <m:sup>
                        <m:r>
                          <a:rPr lang="en-US" sz="2400" i="1">
                            <a:latin typeface="Cambria Math" panose="02040503050406030204" pitchFamily="18" charset="0"/>
                          </a:rPr>
                          <m:t>𝑎</m:t>
                        </m:r>
                      </m:sup>
                    </m:sSup>
                  </m:oMath>
                </a14:m>
                <a:r>
                  <a:rPr lang="en-US" sz="2400" dirty="0"/>
                  <a:t>x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3</m:t>
                        </m:r>
                      </m:e>
                      <m:sup>
                        <m:r>
                          <a:rPr lang="en-US" sz="2400" i="1">
                            <a:latin typeface="Cambria Math" panose="02040503050406030204" pitchFamily="18" charset="0"/>
                          </a:rPr>
                          <m:t>𝑏</m:t>
                        </m:r>
                      </m:sup>
                    </m:sSup>
                  </m:oMath>
                </a14:m>
                <a:r>
                  <a:rPr lang="en-US" sz="2400" dirty="0"/>
                  <a:t>x</a:t>
                </a:r>
                <a14:m>
                  <m:oMath xmlns:m="http://schemas.openxmlformats.org/officeDocument/2006/math">
                    <m:sSup>
                      <m:sSupPr>
                        <m:ctrlPr>
                          <a:rPr lang="en-US" sz="2400" i="1" dirty="0">
                            <a:latin typeface="Cambria Math" panose="02040503050406030204" pitchFamily="18" charset="0"/>
                          </a:rPr>
                        </m:ctrlPr>
                      </m:sSupPr>
                      <m:e>
                        <m:r>
                          <a:rPr lang="en-US" sz="2400" i="1" dirty="0">
                            <a:latin typeface="Cambria Math" panose="02040503050406030204" pitchFamily="18" charset="0"/>
                          </a:rPr>
                          <m:t>6</m:t>
                        </m:r>
                      </m:e>
                      <m:sup>
                        <m:r>
                          <a:rPr lang="en-US" sz="2400" i="1" dirty="0">
                            <a:latin typeface="Cambria Math" panose="02040503050406030204" pitchFamily="18" charset="0"/>
                          </a:rPr>
                          <m:t>𝑐</m:t>
                        </m:r>
                      </m:sup>
                    </m:sSup>
                  </m:oMath>
                </a14:m>
                <a:r>
                  <a:rPr lang="en-US" sz="2400" dirty="0"/>
                  <a:t>x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12</m:t>
                        </m:r>
                      </m:e>
                      <m:sup>
                        <m:r>
                          <a:rPr lang="en-US" sz="2400" i="1">
                            <a:latin typeface="Cambria Math" panose="02040503050406030204" pitchFamily="18" charset="0"/>
                          </a:rPr>
                          <m:t>𝑑</m:t>
                        </m:r>
                      </m:sup>
                    </m:sSup>
                  </m:oMath>
                </a14:m>
                <a:r>
                  <a:rPr lang="en-US" sz="2400" dirty="0"/>
                  <a:t>?</a:t>
                </a:r>
                <a:endParaRPr lang="en-US" sz="2400" dirty="0"/>
              </a:p>
              <a:p>
                <a:pPr lvl="0"/>
                <a:endParaRPr lang="en-US" sz="2400" dirty="0"/>
              </a:p>
              <a:p>
                <a:r>
                  <a:rPr lang="en-US" sz="2400" dirty="0"/>
                  <a:t>A. (a+ 1)(b+ 1)(c+ 1)(d+ 1)			B. (a+ c+ 2d+ 1)(b+ c+ d+ 1)		</a:t>
                </a:r>
                <a:endParaRPr lang="en-US" sz="2400" dirty="0"/>
              </a:p>
              <a:p>
                <a:r>
                  <a:rPr lang="en-US" sz="2400" dirty="0"/>
                  <a:t>C. (a+ c+ d+ 1)(b+ c+ d+ 1)			D. (a+ c+ 2d)(b+ c+ d)</a:t>
                </a:r>
                <a:endParaRPr lang="en-US" sz="2400" dirty="0"/>
              </a:p>
            </p:txBody>
          </p:sp>
        </mc:Choice>
        <mc:Fallback>
          <p:sp>
            <p:nvSpPr>
              <p:cNvPr id="3" name="Rectangle 2"/>
              <p:cNvSpPr>
                <a:spLocks noRot="1" noChangeAspect="1" noMove="1" noResize="1" noEditPoints="1" noAdjustHandles="1" noChangeArrowheads="1" noChangeShapeType="1" noTextEdit="1"/>
              </p:cNvSpPr>
              <p:nvPr/>
            </p:nvSpPr>
            <p:spPr>
              <a:xfrm>
                <a:off x="0" y="725214"/>
                <a:ext cx="11031165" cy="1576201"/>
              </a:xfrm>
              <a:prstGeom prst="rect">
                <a:avLst/>
              </a:prstGeom>
              <a:blipFill rotWithShape="1">
                <a:blip r:embed="rId1"/>
                <a:stretch>
                  <a:fillRect t="-3" r="5" b="11"/>
                </a:stretch>
              </a:blipFill>
            </p:spPr>
            <p:txBody>
              <a:bodyPr/>
              <a:lstStyle/>
              <a:p>
                <a:r>
                  <a:rPr lang="en-US" altLang="en-US">
                    <a:noFill/>
                  </a:rPr>
                  <a:t> </a:t>
                </a:r>
              </a:p>
            </p:txBody>
          </p:sp>
        </mc:Fallback>
      </mc:AlternateContent>
      <p:sp>
        <p:nvSpPr>
          <p:cNvPr id="6" name="Rectangle 5"/>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FACTORS</a:t>
            </a:r>
            <a:endParaRPr lang="en-US" sz="2800" b="1"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9514" y="32657"/>
            <a:ext cx="1382486" cy="4489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5214"/>
            <a:ext cx="11031165" cy="1200329"/>
          </a:xfrm>
          <a:prstGeom prst="rect">
            <a:avLst/>
          </a:prstGeom>
        </p:spPr>
        <p:txBody>
          <a:bodyPr wrap="square">
            <a:spAutoFit/>
          </a:bodyPr>
          <a:lstStyle/>
          <a:p>
            <a:pPr lvl="0"/>
            <a:r>
              <a:rPr lang="en-US" sz="2400" dirty="0">
                <a:latin typeface="Palatino Linotype" panose="02040502050505030304" pitchFamily="18" charset="0"/>
                <a:ea typeface="Times New Roman" panose="02020603050405020304" pitchFamily="18" charset="0"/>
                <a:cs typeface="Segoe UI" panose="020B0502040204020203" pitchFamily="34" charset="0"/>
              </a:rPr>
              <a:t>5. </a:t>
            </a:r>
            <a:r>
              <a:rPr lang="en-US" sz="2400" dirty="0"/>
              <a:t>What is the sum of the factors of 221?</a:t>
            </a:r>
            <a:endParaRPr lang="en-US" sz="2400" dirty="0"/>
          </a:p>
          <a:p>
            <a:pPr lvl="0"/>
            <a:endParaRPr lang="en-US" sz="2400" dirty="0"/>
          </a:p>
          <a:p>
            <a:r>
              <a:rPr lang="en-US" sz="2400" dirty="0"/>
              <a:t>A. 222			B. 251			C. 252			D. 262</a:t>
            </a:r>
            <a:endParaRPr lang="en-US" sz="2400" dirty="0"/>
          </a:p>
        </p:txBody>
      </p:sp>
      <p:sp>
        <p:nvSpPr>
          <p:cNvPr id="6" name="Rectangle 5"/>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FACTORS</a:t>
            </a:r>
            <a:endParaRPr lang="en-US" sz="2800" b="1" dirty="0">
              <a:solidFill>
                <a:schemeClr val="bg1"/>
              </a:solidFill>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32657"/>
            <a:ext cx="1382486" cy="448975"/>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Executive</Template>
  <TotalTime>0</TotalTime>
  <Words>6736</Words>
  <Application>WPS Presentation</Application>
  <PresentationFormat>Widescreen</PresentationFormat>
  <Paragraphs>215</Paragraphs>
  <Slides>34</Slides>
  <Notes>26</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34</vt:i4>
      </vt:variant>
    </vt:vector>
  </HeadingPairs>
  <TitlesOfParts>
    <vt:vector size="48" baseType="lpstr">
      <vt:lpstr>Arial</vt:lpstr>
      <vt:lpstr>SimSun</vt:lpstr>
      <vt:lpstr>Wingdings</vt:lpstr>
      <vt:lpstr>Century Gothic</vt:lpstr>
      <vt:lpstr>Courier New</vt:lpstr>
      <vt:lpstr>Cambria</vt:lpstr>
      <vt:lpstr>Cambria Math</vt:lpstr>
      <vt:lpstr>Palatino Linotype</vt:lpstr>
      <vt:lpstr>Times New Roman</vt:lpstr>
      <vt:lpstr>Segoe UI</vt:lpstr>
      <vt:lpstr>Microsoft YaHei</vt:lpstr>
      <vt:lpstr>Arial Unicode MS</vt:lpstr>
      <vt:lpstr>Calibri</vt:lpstr>
      <vt:lpstr>Executive</vt:lpstr>
      <vt:lpstr>HCF and LCM</vt:lpstr>
      <vt:lpstr>PowerPoint 演示文稿</vt:lpstr>
      <vt:lpstr>Factors and Multiples : All the numbers that divide a number completely, i.e., without leaving any remainder, are called factors of that number.   For example, 24 is completely divisible by 1, 2, 3, 4, 6, 8, 12, 24. Each of these numbers is called a factor of 24 and 24 is called a multiple of each of these numbers.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LCM : The least number which is exactly divisible by each of the given numbers is called the least common multiple of those numbers.   For example, consider the numbers 3, 31 and 62  (2 x 31). The LCM of these numbers would be  2 x 3 x 31 = 186.</vt:lpstr>
      <vt:lpstr>HCF : The largest number that divides two or more numbers is the highest common factor (HCF) for those numbers.  For example, consider the numbers 30 (2 x 3 x 5), 36 (2 x 2 x 3 x 3), 42 (2 x 3 x 7), 45 (3 x 3 x 5).  3 is the largest number that divides each of these numbers, and hence, is the HCF for these numbers. HCF is also known as Greatest Common Divisor (GCD).</vt:lpstr>
      <vt:lpstr>Find HCF and LCM:  By Using Prime factorization method</vt:lpstr>
      <vt:lpstr>PowerPoint 演示文稿</vt:lpstr>
      <vt:lpstr>PowerPoint 演示文稿</vt:lpstr>
      <vt:lpstr>HCF &amp; LCM OF A FRACTION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cu</dc:creator>
  <cp:lastModifiedBy>Shubham</cp:lastModifiedBy>
  <cp:revision>551</cp:revision>
  <dcterms:created xsi:type="dcterms:W3CDTF">2017-07-13T07:57:00Z</dcterms:created>
  <dcterms:modified xsi:type="dcterms:W3CDTF">2022-08-16T02:09:49Z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08B733A549E74A9EB177E357EBB51C7F</vt:lpwstr>
  </property>
  <property fmtid="{D5CDD505-2E9C-101B-9397-08002B2CF9AE}" pid="3" name="KSOProductBuildVer">
    <vt:lpwstr>1033-11.2.0.11254</vt:lpwstr>
  </property>
</Properties>
</file>