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00" r:id="rId3"/>
    <p:sldId id="288" r:id="rId4"/>
    <p:sldId id="290" r:id="rId5"/>
    <p:sldId id="291" r:id="rId6"/>
    <p:sldId id="292" r:id="rId7"/>
    <p:sldId id="299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95" r:id="rId17"/>
    <p:sldId id="296" r:id="rId18"/>
    <p:sldId id="297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7" r:id="rId29"/>
  </p:sldIdLst>
  <p:sldSz cx="12192000" cy="6858000"/>
  <p:notesSz cx="6858000" cy="9144000"/>
  <p:embeddedFontLst>
    <p:embeddedFont>
      <p:font typeface="Palatino Linotype" pitchFamily="18" charset="0"/>
      <p:regular r:id="rId31"/>
      <p:bold r:id="rId32"/>
      <p:italic r:id="rId33"/>
      <p:boldItalic r:id="rId34"/>
    </p:embeddedFont>
    <p:embeddedFont>
      <p:font typeface="Cambria" pitchFamily="18" charset="0"/>
      <p:regular r:id="rId35"/>
      <p:bold r:id="rId36"/>
      <p:italic r:id="rId37"/>
      <p:boldItalic r:id="rId38"/>
    </p:embeddedFont>
    <p:embeddedFont>
      <p:font typeface="Century Gothic" pitchFamily="34" charset="0"/>
      <p:regular r:id="rId39"/>
      <p:bold r:id="rId40"/>
      <p:italic r:id="rId41"/>
      <p:boldItalic r:id="rId42"/>
    </p:embeddedFont>
    <p:embeddedFont>
      <p:font typeface="Calibri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hbGABKmTriQzWbvNsO2xNYCwM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75636" autoAdjust="0"/>
  </p:normalViewPr>
  <p:slideViewPr>
    <p:cSldViewPr snapToGrid="0">
      <p:cViewPr varScale="1">
        <p:scale>
          <a:sx n="52" d="100"/>
          <a:sy n="52" d="100"/>
        </p:scale>
        <p:origin x="-15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7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2800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B</a:t>
            </a: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9216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C</a:t>
            </a:r>
          </a:p>
          <a:p>
            <a:r>
              <a:rPr lang="en-US" dirty="0"/>
              <a:t>Level: Easy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2513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C</a:t>
            </a:r>
          </a:p>
          <a:p>
            <a:r>
              <a:rPr lang="en-US" dirty="0"/>
              <a:t>Level: Moderate (Compulsory)</a:t>
            </a: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456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D</a:t>
            </a:r>
          </a:p>
          <a:p>
            <a:r>
              <a:rPr lang="en-US" dirty="0"/>
              <a:t>Level: Moderate (Compulsory)</a:t>
            </a:r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4271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D</a:t>
            </a:r>
          </a:p>
          <a:p>
            <a:r>
              <a:rPr lang="en-US" dirty="0"/>
              <a:t>Level: Moderate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82" name="Google Shape;18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233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Answer: Option C</a:t>
            </a:r>
          </a:p>
          <a:p>
            <a:r>
              <a:rPr lang="en-US" dirty="0"/>
              <a:t>Level: 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10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Answer: Option B</a:t>
            </a:r>
          </a:p>
          <a:p>
            <a:r>
              <a:rPr lang="en-US" dirty="0"/>
              <a:t>Level: 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189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Answer: Option C</a:t>
            </a:r>
          </a:p>
          <a:p>
            <a:r>
              <a:rPr lang="en-US" dirty="0"/>
              <a:t>Level: 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C</a:t>
            </a:r>
          </a:p>
          <a:p>
            <a:r>
              <a:rPr lang="en-US" dirty="0"/>
              <a:t>Level: Expert (Compulsory)</a:t>
            </a:r>
          </a:p>
        </p:txBody>
      </p:sp>
      <p:sp>
        <p:nvSpPr>
          <p:cNvPr id="196" name="Google Shape;1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39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B</a:t>
            </a:r>
          </a:p>
          <a:p>
            <a:r>
              <a:rPr lang="en-US" dirty="0"/>
              <a:t>Level: Expert (Compulsory)</a:t>
            </a:r>
          </a:p>
        </p:txBody>
      </p:sp>
      <p:sp>
        <p:nvSpPr>
          <p:cNvPr id="203" name="Google Shape;20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059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Correct Answer: Option B</a:t>
            </a:r>
          </a:p>
          <a:p>
            <a:r>
              <a:rPr lang="en-IN" dirty="0"/>
              <a:t>Level: 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812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D</a:t>
            </a:r>
          </a:p>
          <a:p>
            <a:r>
              <a:rPr lang="en-US" dirty="0"/>
              <a:t>Level: Expert (Compulsory)</a:t>
            </a:r>
          </a:p>
        </p:txBody>
      </p:sp>
      <p:sp>
        <p:nvSpPr>
          <p:cNvPr id="210" name="Google Shape;21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65875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A</a:t>
            </a:r>
          </a:p>
          <a:p>
            <a:r>
              <a:rPr lang="en-US" dirty="0"/>
              <a:t>Level: Expert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9485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C</a:t>
            </a:r>
          </a:p>
          <a:p>
            <a:r>
              <a:rPr lang="en-US" dirty="0"/>
              <a:t>Level: Expert (Compulsory)</a:t>
            </a:r>
          </a:p>
        </p:txBody>
      </p:sp>
      <p:sp>
        <p:nvSpPr>
          <p:cNvPr id="231" name="Google Shape;2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04371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A</a:t>
            </a:r>
          </a:p>
          <a:p>
            <a:r>
              <a:rPr lang="en-US" dirty="0"/>
              <a:t>Level: Expert (Compulsory)</a:t>
            </a:r>
          </a:p>
        </p:txBody>
      </p:sp>
      <p:sp>
        <p:nvSpPr>
          <p:cNvPr id="238" name="Google Shape;23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1912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C</a:t>
            </a:r>
          </a:p>
          <a:p>
            <a:r>
              <a:rPr lang="en-US" dirty="0"/>
              <a:t>Level: Expert (Compulsory)</a:t>
            </a:r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94611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D</a:t>
            </a:r>
          </a:p>
          <a:p>
            <a:r>
              <a:rPr lang="en-US" dirty="0"/>
              <a:t>Level: Expert</a:t>
            </a:r>
          </a:p>
        </p:txBody>
      </p:sp>
      <p:sp>
        <p:nvSpPr>
          <p:cNvPr id="252" name="Google Shape;25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770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A</a:t>
            </a:r>
          </a:p>
        </p:txBody>
      </p:sp>
      <p:sp>
        <p:nvSpPr>
          <p:cNvPr id="259" name="Google Shape;25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48354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9310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Correct Answer: Option B</a:t>
            </a:r>
          </a:p>
          <a:p>
            <a:r>
              <a:rPr lang="en-IN" dirty="0"/>
              <a:t>Level: 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38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Correct Answer: Option C</a:t>
            </a:r>
          </a:p>
          <a:p>
            <a:r>
              <a:rPr lang="en-IN" dirty="0"/>
              <a:t>Level: Easy (Compulsory)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210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Correct Answer: Option D</a:t>
            </a:r>
          </a:p>
          <a:p>
            <a:r>
              <a:rPr lang="en-IN" dirty="0"/>
              <a:t>Level: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6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Correct Answer: Option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710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dirty="0"/>
              <a:t>Correct Answer: Option B</a:t>
            </a:r>
          </a:p>
          <a:p>
            <a:r>
              <a:rPr lang="en-IN" dirty="0"/>
              <a:t>Level: Easy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98" name="Google Shape;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96027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C</a:t>
            </a:r>
          </a:p>
          <a:p>
            <a:r>
              <a:rPr lang="en-US" dirty="0"/>
              <a:t>Level: Easy (Compulsory)</a:t>
            </a:r>
          </a:p>
        </p:txBody>
      </p:sp>
      <p:sp>
        <p:nvSpPr>
          <p:cNvPr id="105" name="Google Shape;10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623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Correct Answer: Option D</a:t>
            </a:r>
          </a:p>
          <a:p>
            <a:r>
              <a:rPr lang="en-US" dirty="0"/>
              <a:t>Level: Easy (Compulsory)</a:t>
            </a:r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7953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38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2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2"/>
          </p:nvPr>
        </p:nvSpPr>
        <p:spPr>
          <a:xfrm>
            <a:off x="6197601" y="1600200"/>
            <a:ext cx="5389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body" idx="3"/>
          </p:nvPr>
        </p:nvSpPr>
        <p:spPr>
          <a:xfrm>
            <a:off x="609600" y="2212848"/>
            <a:ext cx="5388864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body" idx="4"/>
          </p:nvPr>
        </p:nvSpPr>
        <p:spPr>
          <a:xfrm>
            <a:off x="6230112" y="2212849"/>
            <a:ext cx="5388864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958850" y="273051"/>
            <a:ext cx="66611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7876117" y="2438401"/>
            <a:ext cx="4011084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>
            <a:spLocks noGrp="1"/>
          </p:cNvSpPr>
          <p:nvPr>
            <p:ph type="pic" idx="2"/>
          </p:nvPr>
        </p:nvSpPr>
        <p:spPr>
          <a:xfrm>
            <a:off x="2010835" y="1143000"/>
            <a:ext cx="8072965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2239435" y="5810250"/>
            <a:ext cx="76157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33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" name="Google Shape;17;p33" descr="WhatsApp Image 2019-04-08 at 17.27.06.jpeg"/>
          <p:cNvPicPr preferRelativeResize="0"/>
          <p:nvPr/>
        </p:nvPicPr>
        <p:blipFill rotWithShape="1">
          <a:blip r:embed="rId13">
            <a:alphaModFix/>
          </a:blip>
          <a:srcRect l="2564" t="9548" r="1603" b="9044"/>
          <a:stretch/>
        </p:blipFill>
        <p:spPr>
          <a:xfrm>
            <a:off x="144379" y="0"/>
            <a:ext cx="1981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572703" y="2220475"/>
            <a:ext cx="11229474" cy="32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9341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Times New Roman"/>
              <a:buNone/>
            </a:pPr>
            <a:r>
              <a:rPr lang="en-IN" sz="7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INPUT-OUTPUT</a:t>
            </a:r>
            <a: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860" b="1" dirty="0">
                <a:solidFill>
                  <a:srgbClr val="C00000"/>
                </a:solidFill>
              </a:rPr>
              <a:t/>
            </a:r>
            <a:br>
              <a:rPr lang="en-IN" sz="4860" b="1" dirty="0">
                <a:solidFill>
                  <a:srgbClr val="C00000"/>
                </a:solidFill>
              </a:rPr>
            </a:br>
            <a:endParaRPr sz="486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4FD608-FF37-46A5-81EE-9E859DCC8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87047647-67FA-4B75-97F4-55D8646186C5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7ACB04-44A7-4B28-B4BE-8B443D677863}"/>
              </a:ext>
            </a:extLst>
          </p:cNvPr>
          <p:cNvSpPr txBox="1"/>
          <p:nvPr/>
        </p:nvSpPr>
        <p:spPr>
          <a:xfrm>
            <a:off x="0" y="725214"/>
            <a:ext cx="11032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(6 – 10):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say die 42 96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96 say die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96 die say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96 die 39 say 42 get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96 die 39 say 67 42 get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V: 96 die 39 say 67 get 42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Q8. Which of the following is last step of below input?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12 thirty days from now 56 87 24 </a:t>
            </a:r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V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B. III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C. VI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IV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05C54E-2FB9-447E-B019-CA0439AB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3E843B23-60EC-49C4-8DE9-E66317897A09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287C62-9CCF-44B2-AEBB-D8227CFFA484}"/>
              </a:ext>
            </a:extLst>
          </p:cNvPr>
          <p:cNvSpPr txBox="1"/>
          <p:nvPr/>
        </p:nvSpPr>
        <p:spPr>
          <a:xfrm>
            <a:off x="-10648" y="725214"/>
            <a:ext cx="11032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(6 – 10):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say die 42 96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96 say die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96 die say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96 die 39 say 42 get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96 die 39 say 67 42 get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V: 96 die 39 say 67 get 42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Q9. Find the fifth step for which second step is given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52 at deep follow 41 16 road 32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52 at 16 road deep follow 41 32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B. 52 at 16 road 41 deep follow 32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C. 52 at 16 road deep 41 follow 32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52 at 16 follow 41 deep road 32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F44A49-B6FC-4382-9AA7-B3CECB927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7CA36D19-43E1-4179-9AB8-724A723FDCAE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8E1F8B-E001-45EA-B693-0D6B0F5BA825}"/>
              </a:ext>
            </a:extLst>
          </p:cNvPr>
          <p:cNvSpPr txBox="1"/>
          <p:nvPr/>
        </p:nvSpPr>
        <p:spPr>
          <a:xfrm>
            <a:off x="0" y="725214"/>
            <a:ext cx="110323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(6 – 10):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say die 42 96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96 say die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96 die say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96 die 39 say 42 get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96 die 39 say 67 42 get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V: 96 die 39 say 67 get 42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Q10. Which of the following is the last but one step of previous input?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52 at 16 road 41 follow 32 deep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B. 52 at 16 road deep follow 32 41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C. 52 at 16 road 41 deep follow 32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52 at 16 road 41 deep 32 follow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92A0A6-A665-4275-82BB-98C4C0475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79E6F2FA-EA75-4668-84BA-3DB90D45A727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2D6547-6110-4672-82A0-1DD623F34F29}"/>
              </a:ext>
            </a:extLst>
          </p:cNvPr>
          <p:cNvSpPr txBox="1"/>
          <p:nvPr/>
        </p:nvSpPr>
        <p:spPr>
          <a:xfrm>
            <a:off x="0" y="725214"/>
            <a:ext cx="1115755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Directions(Q11 to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13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):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Study the following information carefully and answer the given questions: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46 244 181 27 98 543 377 292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1: 543 46 244 181 27 98 377 292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2: 543 27 46 244 181 98 377 292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3: 543 27 377 46 244 181 98 292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4: 543 27 377 46 292 244 181 98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5: 543 27 377 46 292 98 244 181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And Step 5 is the last step of the above input, as the desired arrangement is obtained.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As per the rules followed in the above steps, find out in each of the following questions the appropriate step for the given input.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184 288 542 43 66 764 119 351</a:t>
            </a: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Q11. What will be the 4</a:t>
            </a:r>
            <a:r>
              <a:rPr lang="en-US" sz="2100" b="0" i="0" baseline="300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th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for an input whose 2</a:t>
            </a:r>
            <a:r>
              <a:rPr lang="en-US" sz="2100" b="0" i="0" baseline="300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nd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is given below?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2: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764 43 184 288 542 66 119 351</a:t>
            </a: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A. 764 43 542 351 184 288 66 119</a:t>
            </a: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B. 764 43 542 66 119 184 288 351</a:t>
            </a: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C. 764 43 542 66 184 288 119 351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D. Cannot be determined</a:t>
            </a:r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CEEFCF-7B39-4897-98A9-C2C280B5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37B7A0B2-B769-4686-AF60-497210E7EFA7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88305C-5EC1-44F9-B02F-56FFFB042EAC}"/>
              </a:ext>
            </a:extLst>
          </p:cNvPr>
          <p:cNvSpPr txBox="1"/>
          <p:nvPr/>
        </p:nvSpPr>
        <p:spPr>
          <a:xfrm>
            <a:off x="25928" y="725214"/>
            <a:ext cx="1115755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Directions(Q11 to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13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):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Study the following information carefully and answer the given questions: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46 244 181 27 98 543 377 292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1: 543 46 244 181 27 98 377 292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2: 543 27 46 244 181 98 377 292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3: 543 27 377 46 244 181 98 292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4: 543 27 377 46 292 244 181 98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5: 543 27 377 46 292 98 244 181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And Step 5 is the last step of the above input, as the desired arrangement is obtained.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As per the rules followed in the above steps, find out in each of the following questions the appropriate step for the given input.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184 288 542 43 66 764 119 351</a:t>
            </a: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Q12. How many numbers are there between ‘43’ and ‘119’ as they appear in the 5</a:t>
            </a:r>
            <a:r>
              <a:rPr lang="en-US" sz="2100" b="0" i="0" baseline="300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th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of the input mentioned in previous question?</a:t>
            </a: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A. </a:t>
            </a:r>
            <a:r>
              <a:rPr lang="en-IN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six</a:t>
            </a:r>
            <a:endParaRPr lang="en-IN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B. </a:t>
            </a:r>
            <a:r>
              <a:rPr lang="en-IN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four</a:t>
            </a:r>
            <a:endParaRPr lang="en-IN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C. </a:t>
            </a:r>
            <a:r>
              <a:rPr lang="en-IN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seven</a:t>
            </a: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D. </a:t>
            </a:r>
            <a:r>
              <a:rPr lang="en-IN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five</a:t>
            </a:r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471243-C123-412F-97F8-1DF6EC3A4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5EE65935-E0AF-48EF-AA91-DD332DB097AB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5F0E89-0881-4F28-A2F0-6F1BA7D3EAED}"/>
              </a:ext>
            </a:extLst>
          </p:cNvPr>
          <p:cNvSpPr txBox="1"/>
          <p:nvPr/>
        </p:nvSpPr>
        <p:spPr>
          <a:xfrm>
            <a:off x="0" y="725214"/>
            <a:ext cx="1115755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Directions(Q11 to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13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):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Study the following information carefully and answer the given questions: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46 244 181 27 98 543 377 292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1: 543 46 244 181 27 98 377 292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2: 543 27 46 244 181 98 377 292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3: 543 27 377 46 244 181 98 292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4: 543 27 377 46 292 244 181 98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5: 543 27 377 46 292 98 244 181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And Step 5 is the last step of the above input, as the desired arrangement is obtained.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As per the rules followed in the above steps, find out in each of the following questions the appropriate step for the given input.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184 288 542 43 66 764 119 351</a:t>
            </a: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Q13. Which step number is the following output?</a:t>
            </a:r>
          </a:p>
          <a:p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764 43 542 66 351 119 288 184</a:t>
            </a:r>
          </a:p>
          <a:p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A. Step 5</a:t>
            </a: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B. Step 4</a:t>
            </a: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C. Step 6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D. Step 7</a:t>
            </a:r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4EA80E-AF01-4B9C-96A5-2F363092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A7F0600D-DEB0-4FE5-B06D-E86F5809BD86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5CF91E-8ADE-4103-8092-48948B993515}"/>
              </a:ext>
            </a:extLst>
          </p:cNvPr>
          <p:cNvSpPr txBox="1"/>
          <p:nvPr/>
        </p:nvSpPr>
        <p:spPr>
          <a:xfrm>
            <a:off x="21127" y="725214"/>
            <a:ext cx="1167425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Directions(Q14 -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16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):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Study the following information carefully and answer the given questions: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woman eagle 37 57 lax 48 weird bread 27 32 Akshay Protiti 44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I: 27 eagle 37 57 lax 48 weird bread 32 Akshay Protiti 44 woman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II: 27 32 eagle 37 57 lax 48 bread Akshay Protiti 44 woman weird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III: 27 32 37 eagle 57 lax 48 bread Akshay 44 woman weird Protiti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IV: 27 32 37 44 eagle 57 48 bread Akshay woman weird Protiti lax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V: 27 32 37 44 48 57 bread Akshay woman weird Protiti lax eagle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VI: 27 32 37 44 48 57 Akshay woman weird Protiti lax eagle bread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VII: 27 32 37 44 48 57 woman weird Protiti lax eagle bread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Akshay</a:t>
            </a:r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And Step VII is the last step of the above input, as the desired arrangement is obtained.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As per the rule followed in the above steps, find out in each of the following questions the appropriate step for the given input.</a:t>
            </a: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Jog Chocolate 32 26 American 92 Jubilee 12 Dance 30 Bottle Pie 28 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(All the numbers are two digits numbers).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Q14. Which word/number would be at 5th position from the right in Step V?</a:t>
            </a:r>
          </a:p>
          <a:p>
            <a:pPr algn="l"/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92		B. 28		C. pie		D. dance		E. bottle</a:t>
            </a:r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EF0A87-0698-4069-AF4D-287B20453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465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FD1A67C8-D011-4BC4-BF51-D9EE881C01B8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1C194A-CA40-43E2-ACF0-0DE4927248AB}"/>
              </a:ext>
            </a:extLst>
          </p:cNvPr>
          <p:cNvSpPr txBox="1"/>
          <p:nvPr/>
        </p:nvSpPr>
        <p:spPr>
          <a:xfrm>
            <a:off x="0" y="725214"/>
            <a:ext cx="11674257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Directions(Q14 -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16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):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Study the following information carefully and answer the given questions: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woman eagle 37 57 lax 48 weird bread 27 32 Akshay Protiti 44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I: 27 eagle 37 57 lax 48 weird bread 32 Akshay Protiti 44 woman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II: 27 32 eagle 37 57 lax 48 bread Akshay Protiti 44 woman weird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III: 27 32 37 eagle 57 lax 48 bread Akshay 44 woman weird Protiti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IV: 27 32 37 44 eagle 57 48 bread Akshay woman weird Protiti lax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V: 27 32 37 44 48 57 bread Akshay woman weird Protiti lax eagle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VI: 27 32 37 44 48 57 Akshay woman weird Protiti lax eagle bread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VII: 27 32 37 44 48 57 woman weird Protiti lax eagle bread Akshay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And Step VII is the last step of the above input, as the desired arrangement is obtained.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As per the rule followed in the above steps, find out in each of the following questions the appropriate step for the given input.</a:t>
            </a: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Jog Chocolate 32 26 American 92 Jubilee 12 Dance 30 Bottle Pie 28 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(All the numbers are two digits numbers).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Q15. Which step number is the following output?</a:t>
            </a:r>
          </a:p>
          <a:p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12 26 28 30 32 92 American Pie Jubilee Jog Dance Chocolate Bottle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		B. 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VI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		C. 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IV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		D. 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III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	E.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There is no such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BDB026-A302-455F-AC01-3AA25ED25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792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5;p2">
            <a:extLst>
              <a:ext uri="{FF2B5EF4-FFF2-40B4-BE49-F238E27FC236}">
                <a16:creationId xmlns:a16="http://schemas.microsoft.com/office/drawing/2014/main" xmlns="" id="{D78A9DE8-4CDC-40AF-B104-631F641C62AF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19B57B-1549-4303-919B-1F2BF39A9988}"/>
              </a:ext>
            </a:extLst>
          </p:cNvPr>
          <p:cNvSpPr txBox="1"/>
          <p:nvPr/>
        </p:nvSpPr>
        <p:spPr>
          <a:xfrm>
            <a:off x="258871" y="818170"/>
            <a:ext cx="1167425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Directions(Q14 -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16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):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Study the following information carefully and answer the given questions: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woman eagle 37 57 lax 48 weird bread 27 32 Akshay Protiti 44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I: 27 eagle 37 57 lax 48 weird bread 32 Akshay Protiti 44 woman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II: 27 32 eagle 37 57 lax 48 bread Akshay Protiti 44 woman weird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III: 27 32 37 eagle 57 lax 48 bread Akshay 44 woman weird Protiti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IV: 27 32 37 44 eagle 57 48 bread Akshay woman weird Protiti lax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V: 27 32 37 44 48 57 bread Akshay woman weird Protiti lax eagle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VI: 27 32 37 44 48 57 Akshay woman weird Protiti lax eagle bread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Step VII: 27 32 37 44 48 57 woman weird Protiti lax eagle bread Akshay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And Step VII is the last step of the above input, as the desired arrangement is obtained.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As per the rule followed in the above steps, find out in each of the following questions the appropriate step for the given input.</a:t>
            </a: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Jog Chocolate 32 26 American 92 Jubilee 12 Dance 30 Bottle Pie 28 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(All the numbers are two digits numbers).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Q16. How many elements (words or numbers) are there between ‘Jog’ and ‘32’ as they appear in the last step of the output?</a:t>
            </a:r>
          </a:p>
          <a:p>
            <a:pPr algn="l"/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</a:t>
            </a:r>
            <a:r>
              <a:rPr lang="en-IN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One	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	B. </a:t>
            </a:r>
            <a:r>
              <a:rPr lang="en-IN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Two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		C. </a:t>
            </a:r>
            <a:r>
              <a:rPr lang="en-IN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Three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		D. </a:t>
            </a:r>
            <a:r>
              <a:rPr lang="en-IN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Four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			E.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Five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9D0005-9EE0-4345-8EC0-8E8CF285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318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C3392246-EA43-468E-99EC-9FE8BAE0C7BF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7A796F-2AB8-4578-A228-1873BB6CB299}"/>
              </a:ext>
            </a:extLst>
          </p:cNvPr>
          <p:cNvSpPr txBox="1"/>
          <p:nvPr/>
        </p:nvSpPr>
        <p:spPr>
          <a:xfrm>
            <a:off x="0" y="725214"/>
            <a:ext cx="114486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Directions(Q17 to 20): A number arrangement machine when given an input line of numbers rearranges them following a particular logic at each step. </a:t>
            </a:r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Below given is an illustration of the same </a:t>
            </a:r>
          </a:p>
          <a:p>
            <a:pPr algn="just"/>
            <a:endParaRPr lang="en-US" sz="2100" b="0" i="0" dirty="0">
              <a:solidFill>
                <a:srgbClr val="444444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36 64 27 72 91 28 86 65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1: 28 37 45 19 63 58 21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2: 65 82 64 82 121 79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3: 14 39 18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4: 3 288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5: 6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5 is the last step.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On the basis of above illustration find the output and various steps for the input given below.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23 46 87 64 72 35 98 12</a:t>
            </a:r>
          </a:p>
          <a:p>
            <a:pPr algn="just"/>
            <a:r>
              <a:rPr lang="en-US" sz="2100" b="1" dirty="0">
                <a:solidFill>
                  <a:srgbClr val="444444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Q17. </a:t>
            </a:r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What is the sum of the second highest and second lowest numbers of step 2?</a:t>
            </a:r>
            <a:endParaRPr lang="en-US" sz="2100" b="1" dirty="0">
              <a:solidFill>
                <a:srgbClr val="444444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A. 124		B. 156		C. 145		D. 147		E. None of these</a:t>
            </a:r>
            <a:endParaRPr lang="en-US" sz="2100" b="0" i="0" dirty="0">
              <a:solidFill>
                <a:srgbClr val="444444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E9F73B-1006-406C-8187-DB18088FF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9A3BA2-DA47-4E12-AD02-A1715AB8F832}"/>
              </a:ext>
            </a:extLst>
          </p:cNvPr>
          <p:cNvGrpSpPr/>
          <p:nvPr/>
        </p:nvGrpSpPr>
        <p:grpSpPr>
          <a:xfrm>
            <a:off x="609600" y="1643040"/>
            <a:ext cx="10972800" cy="767520"/>
            <a:chOff x="0" y="4089"/>
            <a:chExt cx="10972800" cy="767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374D5B98-AF0E-4A97-9821-99D6CC5E1864}"/>
                </a:ext>
              </a:extLst>
            </p:cNvPr>
            <p:cNvSpPr/>
            <p:nvPr/>
          </p:nvSpPr>
          <p:spPr>
            <a:xfrm>
              <a:off x="0" y="4089"/>
              <a:ext cx="10972800" cy="76752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xmlns="" id="{6809EDA6-F6EA-47B7-B256-D9A1CD64E64B}"/>
                </a:ext>
              </a:extLst>
            </p:cNvPr>
            <p:cNvSpPr txBox="1"/>
            <p:nvPr/>
          </p:nvSpPr>
          <p:spPr>
            <a:xfrm>
              <a:off x="37467" y="41556"/>
              <a:ext cx="1089786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Cambria" pitchFamily="18" charset="0"/>
                  <a:ea typeface="Cambria" pitchFamily="18" charset="0"/>
                </a:rPr>
                <a:t>Input- Output 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00F1881-5589-4945-9F82-F7F0A6B8BB1E}"/>
              </a:ext>
            </a:extLst>
          </p:cNvPr>
          <p:cNvSpPr/>
          <p:nvPr/>
        </p:nvSpPr>
        <p:spPr>
          <a:xfrm>
            <a:off x="609600" y="2410559"/>
            <a:ext cx="10972800" cy="203688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different types of patterns: shifting, jumbling etc.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Shifting(Words, Numbers or Both)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Shifting(Words, Numbers or Both)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Calculation Based Inputs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Pattern based 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E384B03-CF1F-45F5-9AB5-22CF5917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371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D5D6FDA1-4041-49DA-8D30-5CA0D830B7F9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1C2339-BF2C-45FC-B22F-690EC58F2651}"/>
              </a:ext>
            </a:extLst>
          </p:cNvPr>
          <p:cNvSpPr txBox="1"/>
          <p:nvPr/>
        </p:nvSpPr>
        <p:spPr>
          <a:xfrm>
            <a:off x="0" y="725214"/>
            <a:ext cx="114486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Directions(Q17 to 20): A number arrangement machine when given an input line of numbers rearranges them following a particular logic at each step. </a:t>
            </a:r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Below given is an illustration of the same </a:t>
            </a:r>
          </a:p>
          <a:p>
            <a:pPr algn="just"/>
            <a:endParaRPr lang="en-US" sz="2100" b="0" i="0" dirty="0">
              <a:solidFill>
                <a:srgbClr val="444444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36 64 27 72 91 28 86 65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1: 28 37 45 19 63 58 21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2: 65 82 64 82 121 79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3: 14 39 18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4: 3 288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5: 6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5 is the last step.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On the basis of above illustration find the output and various steps for the input given below.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23 46 87 64 72 35 98 12</a:t>
            </a:r>
          </a:p>
          <a:p>
            <a:pPr algn="just"/>
            <a:r>
              <a:rPr lang="en-US" sz="2100" b="1" dirty="0">
                <a:solidFill>
                  <a:srgbClr val="444444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Q18. </a:t>
            </a:r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How many numbers in step 1 are fully divisible by 2?</a:t>
            </a:r>
          </a:p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A. 1		B. </a:t>
            </a:r>
            <a:r>
              <a:rPr lang="en-US" sz="2100" b="1" dirty="0">
                <a:solidFill>
                  <a:srgbClr val="444444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2</a:t>
            </a:r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		C. </a:t>
            </a:r>
            <a:r>
              <a:rPr lang="en-US" sz="2100" b="1" dirty="0">
                <a:solidFill>
                  <a:srgbClr val="444444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3</a:t>
            </a:r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		D. </a:t>
            </a:r>
            <a:r>
              <a:rPr lang="en-US" sz="2100" b="1" dirty="0">
                <a:solidFill>
                  <a:srgbClr val="444444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None</a:t>
            </a:r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		E. None of these</a:t>
            </a:r>
            <a:endParaRPr lang="en-US" sz="2100" b="0" i="0" dirty="0">
              <a:solidFill>
                <a:srgbClr val="444444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37EDE1-F517-4A2F-B25D-F86E56320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E3D9E4C5-5A4D-437F-8FF0-27E0A97EE2F9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EE1171-894C-46E1-A743-7A827F3FA4FC}"/>
              </a:ext>
            </a:extLst>
          </p:cNvPr>
          <p:cNvSpPr txBox="1"/>
          <p:nvPr/>
        </p:nvSpPr>
        <p:spPr>
          <a:xfrm>
            <a:off x="0" y="725214"/>
            <a:ext cx="114486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Directions(Q17 to 20): A number arrangement machine when given an input line of numbers rearranges them following a particular logic at each step. </a:t>
            </a:r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Below given is an illustration of the same </a:t>
            </a:r>
          </a:p>
          <a:p>
            <a:pPr algn="just"/>
            <a:endParaRPr lang="en-US" sz="2100" b="0" i="0" dirty="0">
              <a:solidFill>
                <a:srgbClr val="444444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36 64 27 72 91 28 86 65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1: 28 37 45 19 63 58 21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2: 65 82 64 82 121 79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3: 14 39 18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4: 3 288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5: 6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5 is the last step.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On the basis of above illustration find the output and various steps for the input given below.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23 46 87 64 72 35 98 12</a:t>
            </a:r>
          </a:p>
          <a:p>
            <a:pPr algn="just"/>
            <a:r>
              <a:rPr lang="en-US" sz="2100" b="1" dirty="0">
                <a:solidFill>
                  <a:srgbClr val="444444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Q19. </a:t>
            </a:r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What is the difference of the first and last numbers of step 3?</a:t>
            </a:r>
          </a:p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A. 53		B. 8</a:t>
            </a:r>
            <a:r>
              <a:rPr lang="en-US" sz="2100" b="1" dirty="0">
                <a:solidFill>
                  <a:srgbClr val="444444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3</a:t>
            </a:r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		C. 59		D. 71		E. None of these</a:t>
            </a:r>
            <a:endParaRPr lang="en-US" sz="2100" b="0" i="0" dirty="0">
              <a:solidFill>
                <a:srgbClr val="444444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835BE9-0DD0-4E69-BA55-73E4A0235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ED7F8AEF-C1FC-4F4F-8A67-D027599E76F6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52D2A7-548E-4215-BABD-EAB35B03F30C}"/>
              </a:ext>
            </a:extLst>
          </p:cNvPr>
          <p:cNvSpPr txBox="1"/>
          <p:nvPr/>
        </p:nvSpPr>
        <p:spPr>
          <a:xfrm>
            <a:off x="0" y="725214"/>
            <a:ext cx="114486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Directions(Q17 to 20): A number arrangement machine when given an input line of numbers rearranges them following a particular logic at each step. </a:t>
            </a:r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Below given is an illustration of the same </a:t>
            </a:r>
          </a:p>
          <a:p>
            <a:pPr algn="just"/>
            <a:endParaRPr lang="en-US" sz="2100" b="0" i="0" dirty="0">
              <a:solidFill>
                <a:srgbClr val="444444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36 64 27 72 91 28 86 65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1: 28 37 45 19 63 58 21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2: 65 82 64 82 121 79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3: 14 39 18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4: 3 288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5: 6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Step 5 is the last step.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On the basis of above illustration find the output and various steps for the input given below.</a:t>
            </a:r>
          </a:p>
          <a:p>
            <a:pPr algn="just"/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Input: 23 46 87 64 72 35 98 12</a:t>
            </a:r>
          </a:p>
          <a:p>
            <a:pPr algn="just"/>
            <a:r>
              <a:rPr lang="en-US" sz="2100" b="1" dirty="0">
                <a:solidFill>
                  <a:srgbClr val="444444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Q20. </a:t>
            </a:r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Which of the following is the third number from left end in step 2?</a:t>
            </a:r>
          </a:p>
          <a:p>
            <a:pPr algn="just"/>
            <a:r>
              <a:rPr lang="en-US" sz="2100" b="1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A. 31		B. 64		C. 45		D. 100		E. 69</a:t>
            </a:r>
            <a:endParaRPr lang="en-US" sz="2100" b="0" i="0" dirty="0">
              <a:solidFill>
                <a:srgbClr val="444444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28D9FF-4D69-492D-AD55-E34A8C08E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1F48AFD3-270A-4070-A4C9-79208798BDD6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FC941E-286B-43B6-8458-0D37B122765A}"/>
              </a:ext>
            </a:extLst>
          </p:cNvPr>
          <p:cNvSpPr txBox="1"/>
          <p:nvPr/>
        </p:nvSpPr>
        <p:spPr>
          <a:xfrm>
            <a:off x="0" y="725214"/>
            <a:ext cx="10831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(Q21 to 25) : Study the following information carefully and answer the questions given below 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DF633B38-34D9-4E28-B15C-72381F3C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503641"/>
            <a:ext cx="6698293" cy="42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1333FA-202A-4B1B-AF05-55A9F661FC08}"/>
              </a:ext>
            </a:extLst>
          </p:cNvPr>
          <p:cNvSpPr txBox="1"/>
          <p:nvPr/>
        </p:nvSpPr>
        <p:spPr>
          <a:xfrm>
            <a:off x="6867395" y="2014759"/>
            <a:ext cx="5069909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Q21. Which of the following will be the last step?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6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7.5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3.5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5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None of these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766E4EB-7D83-4A67-BFF1-8A689666F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12A44C3D-76AE-4210-8DF4-5F648F6F03B1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Google Shape;115;p2">
            <a:extLst>
              <a:ext uri="{FF2B5EF4-FFF2-40B4-BE49-F238E27FC236}">
                <a16:creationId xmlns:a16="http://schemas.microsoft.com/office/drawing/2014/main" xmlns="" id="{E84A44DB-2DF0-410C-90C1-DE9451ACD5D5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2324C1-9372-4EFA-A4BB-336167D1629A}"/>
              </a:ext>
            </a:extLst>
          </p:cNvPr>
          <p:cNvSpPr txBox="1"/>
          <p:nvPr/>
        </p:nvSpPr>
        <p:spPr>
          <a:xfrm>
            <a:off x="316282" y="1016044"/>
            <a:ext cx="10831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(Q21 to 25) : Study the following information carefully and answer the questions given below 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3227872-938C-446E-B020-9CBEC143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50275"/>
            <a:ext cx="6698293" cy="42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59AC2E-F84C-4B7B-A572-76D6B83646FC}"/>
              </a:ext>
            </a:extLst>
          </p:cNvPr>
          <p:cNvSpPr txBox="1"/>
          <p:nvPr/>
        </p:nvSpPr>
        <p:spPr>
          <a:xfrm>
            <a:off x="6867395" y="2014759"/>
            <a:ext cx="5069909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Q22. What is the sum of the numbers of step III?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9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12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18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26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None of these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4CAB4F9-824A-4678-98F0-A1C660C9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B9E9CEE8-BD49-4C20-9F8F-7B64002F16D9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Google Shape;115;p2">
            <a:extLst>
              <a:ext uri="{FF2B5EF4-FFF2-40B4-BE49-F238E27FC236}">
                <a16:creationId xmlns:a16="http://schemas.microsoft.com/office/drawing/2014/main" xmlns="" id="{A0E26F6D-D177-481A-9600-511C5A52464B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Google Shape;115;p2">
            <a:extLst>
              <a:ext uri="{FF2B5EF4-FFF2-40B4-BE49-F238E27FC236}">
                <a16:creationId xmlns:a16="http://schemas.microsoft.com/office/drawing/2014/main" xmlns="" id="{FE328EDE-1A54-4EAA-B103-92DC40E8029A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416A26-549A-4090-A84A-C00439446D9F}"/>
              </a:ext>
            </a:extLst>
          </p:cNvPr>
          <p:cNvSpPr txBox="1"/>
          <p:nvPr/>
        </p:nvSpPr>
        <p:spPr>
          <a:xfrm>
            <a:off x="316282" y="1016044"/>
            <a:ext cx="10831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(Q21 to 25) : Study the following information carefully and answer the questions given below 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2A98B390-03D0-41B0-B54A-9B5065ED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50275"/>
            <a:ext cx="6698293" cy="42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1821F1-0FCD-49F6-9E8B-C629C04BB7A0}"/>
              </a:ext>
            </a:extLst>
          </p:cNvPr>
          <p:cNvSpPr txBox="1"/>
          <p:nvPr/>
        </p:nvSpPr>
        <p:spPr>
          <a:xfrm>
            <a:off x="6867395" y="2014759"/>
            <a:ext cx="50699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Q23. If we do half of each number in step II, what will be the difference of those numbers?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1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None of these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EE1DE1E-CDA2-452A-961D-51EC14DBD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CA934897-7DB1-44CA-9678-389A71B61C0C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Google Shape;115;p2">
            <a:extLst>
              <a:ext uri="{FF2B5EF4-FFF2-40B4-BE49-F238E27FC236}">
                <a16:creationId xmlns:a16="http://schemas.microsoft.com/office/drawing/2014/main" xmlns="" id="{00143071-DC0B-4632-8F53-ABC36EFC6F6B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Google Shape;115;p2">
            <a:extLst>
              <a:ext uri="{FF2B5EF4-FFF2-40B4-BE49-F238E27FC236}">
                <a16:creationId xmlns:a16="http://schemas.microsoft.com/office/drawing/2014/main" xmlns="" id="{59F0E736-A520-4F01-A014-B351CCE4917C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Google Shape;115;p2">
            <a:extLst>
              <a:ext uri="{FF2B5EF4-FFF2-40B4-BE49-F238E27FC236}">
                <a16:creationId xmlns:a16="http://schemas.microsoft.com/office/drawing/2014/main" xmlns="" id="{FE029DC8-99D3-49D1-AEEA-1082627241CE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6781FB-5020-490E-B6E7-7B75EC2092C4}"/>
              </a:ext>
            </a:extLst>
          </p:cNvPr>
          <p:cNvSpPr txBox="1"/>
          <p:nvPr/>
        </p:nvSpPr>
        <p:spPr>
          <a:xfrm>
            <a:off x="316282" y="1016044"/>
            <a:ext cx="10831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(Q21 to 25) : Study the following information carefully and answer the questions given below 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F21D1123-73D0-4CED-94CA-469A572D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50275"/>
            <a:ext cx="6698293" cy="42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6F0691-E1FE-42AD-AC40-B57784495CFE}"/>
              </a:ext>
            </a:extLst>
          </p:cNvPr>
          <p:cNvSpPr txBox="1"/>
          <p:nvPr/>
        </p:nvSpPr>
        <p:spPr>
          <a:xfrm>
            <a:off x="6867395" y="2014759"/>
            <a:ext cx="5145065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Q24. Which of the following is a number in step I?</a:t>
            </a:r>
            <a:endParaRPr lang="en-US" sz="2100" b="1" dirty="0">
              <a:solidFill>
                <a:srgbClr val="222222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64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32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69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67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None of these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65FD2A6-FC6D-41CB-8997-9BAC78429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B5883AB9-79A2-4687-BBC9-3AE8D8F89918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Google Shape;115;p2">
            <a:extLst>
              <a:ext uri="{FF2B5EF4-FFF2-40B4-BE49-F238E27FC236}">
                <a16:creationId xmlns:a16="http://schemas.microsoft.com/office/drawing/2014/main" xmlns="" id="{DD67C895-99B5-4775-A56C-C8502E76DFC8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Google Shape;115;p2">
            <a:extLst>
              <a:ext uri="{FF2B5EF4-FFF2-40B4-BE49-F238E27FC236}">
                <a16:creationId xmlns:a16="http://schemas.microsoft.com/office/drawing/2014/main" xmlns="" id="{C2F9B128-0CF6-41FB-B47B-0BF86015666A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Google Shape;115;p2">
            <a:extLst>
              <a:ext uri="{FF2B5EF4-FFF2-40B4-BE49-F238E27FC236}">
                <a16:creationId xmlns:a16="http://schemas.microsoft.com/office/drawing/2014/main" xmlns="" id="{860DA95A-BEB4-4DEB-BB2F-1166E4D01352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Google Shape;115;p2">
            <a:extLst>
              <a:ext uri="{FF2B5EF4-FFF2-40B4-BE49-F238E27FC236}">
                <a16:creationId xmlns:a16="http://schemas.microsoft.com/office/drawing/2014/main" xmlns="" id="{6E7E5AFD-F537-4970-8061-9A9BB9A81F17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43D1BD-B47F-4F01-8EE7-3DD514E454D9}"/>
              </a:ext>
            </a:extLst>
          </p:cNvPr>
          <p:cNvSpPr txBox="1"/>
          <p:nvPr/>
        </p:nvSpPr>
        <p:spPr>
          <a:xfrm>
            <a:off x="316282" y="1016044"/>
            <a:ext cx="10831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444444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(Q21 to 25) : Study the following information carefully and answer the questions given below 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003EE73-3357-4ED3-BB13-36CBD8AB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50275"/>
            <a:ext cx="6698293" cy="42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02A828-2C91-4593-9BF3-C67362F13F04}"/>
              </a:ext>
            </a:extLst>
          </p:cNvPr>
          <p:cNvSpPr txBox="1"/>
          <p:nvPr/>
        </p:nvSpPr>
        <p:spPr>
          <a:xfrm>
            <a:off x="6867395" y="2014759"/>
            <a:ext cx="51450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Q25. If the sum of numbers of step III is multiplied by step IV, find the resultant number.</a:t>
            </a:r>
            <a:endParaRPr lang="en-US" sz="2100" b="1" dirty="0">
              <a:solidFill>
                <a:srgbClr val="222222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31.5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50.5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26.5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37.5</a:t>
            </a:r>
          </a:p>
          <a:p>
            <a:pPr marL="342900" indent="-342900">
              <a:buAutoNum type="alphaUcPeriod"/>
            </a:pPr>
            <a:r>
              <a:rPr lang="en-US" sz="2100" b="1" dirty="0">
                <a:solidFill>
                  <a:srgbClr val="222222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None of these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1441137-41DC-43C3-9B45-6FA6F1D5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cap="none" dirty="0">
                <a:solidFill>
                  <a:schemeClr val="accent1">
                    <a:lumMod val="75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Any </a:t>
            </a:r>
            <a:r>
              <a:rPr lang="en-IN" sz="5400" b="1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Doubts</a:t>
            </a:r>
            <a:r>
              <a:rPr lang="en-IN" sz="5400" b="1" cap="none" dirty="0">
                <a:solidFill>
                  <a:schemeClr val="accent1">
                    <a:lumMod val="75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???</a:t>
            </a:r>
            <a:endParaRPr sz="5400" b="1" cap="none" dirty="0">
              <a:solidFill>
                <a:schemeClr val="accent1">
                  <a:lumMod val="75000"/>
                </a:schemeClr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494BF2-A099-428D-8F12-40823886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5;p2">
            <a:extLst>
              <a:ext uri="{FF2B5EF4-FFF2-40B4-BE49-F238E27FC236}">
                <a16:creationId xmlns:a16="http://schemas.microsoft.com/office/drawing/2014/main" xmlns="" id="{4BD8D492-712C-4DC0-86AD-BF4594E82DA7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999914F-9AE8-4CCA-9387-790C1E3F1BAC}"/>
              </a:ext>
            </a:extLst>
          </p:cNvPr>
          <p:cNvSpPr txBox="1"/>
          <p:nvPr/>
        </p:nvSpPr>
        <p:spPr>
          <a:xfrm>
            <a:off x="45620" y="725214"/>
            <a:ext cx="10894143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(1 – 5):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above has worked but as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above as has worked but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above as but has worked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above as but has Marketing worked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above as but has Marketing officer worked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IV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Q1. Which of the following steps will be the last but one for following input? </a:t>
            </a:r>
          </a:p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 Input: Changed pattern based on the new syllabus</a:t>
            </a:r>
          </a:p>
          <a:p>
            <a:pPr marL="342900" indent="-342900">
              <a:buAutoNum type="alphaUcPeriod"/>
            </a:pP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</a:t>
            </a:r>
          </a:p>
          <a:p>
            <a:pPr marL="342900" indent="-342900">
              <a:buAutoNum type="alphaUcPeriod"/>
            </a:pP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III</a:t>
            </a:r>
          </a:p>
          <a:p>
            <a:pPr marL="342900" indent="-342900">
              <a:buAutoNum type="alphaUcPeriod"/>
            </a:pP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IV</a:t>
            </a:r>
          </a:p>
          <a:p>
            <a:pPr marL="342900" indent="-342900">
              <a:buAutoNum type="alphaUcPeriod"/>
            </a:pP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VII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EDE35C-9E2A-4970-A19C-897BCD69E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288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;p2">
            <a:extLst>
              <a:ext uri="{FF2B5EF4-FFF2-40B4-BE49-F238E27FC236}">
                <a16:creationId xmlns:a16="http://schemas.microsoft.com/office/drawing/2014/main" xmlns="" id="{EFE55BDB-A376-4F95-95F0-EEB4DA5BCDCE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C72467-6831-4F5A-BC6A-B5BD7F06E009}"/>
              </a:ext>
            </a:extLst>
          </p:cNvPr>
          <p:cNvSpPr txBox="1"/>
          <p:nvPr/>
        </p:nvSpPr>
        <p:spPr>
          <a:xfrm>
            <a:off x="-58472" y="725214"/>
            <a:ext cx="10894143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(1 – 5):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above has worked but as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above as has worked but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above as but has worked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above as but has Marketing worked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above as but has Marketing officer worked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IV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Q2. What is the position of pattern from left end in step II of below input?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Changed pattern based on the new syllabus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3</a:t>
            </a:r>
            <a:r>
              <a:rPr lang="en-US" sz="2100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rd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B. 4</a:t>
            </a:r>
            <a:r>
              <a:rPr lang="en-US" sz="2100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C. 5</a:t>
            </a:r>
            <a:r>
              <a:rPr lang="en-US" sz="2100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2</a:t>
            </a:r>
            <a:r>
              <a:rPr lang="en-US" sz="2100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nd</a:t>
            </a: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CC7A2-7F4D-4FF2-8D5E-8A9530640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457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5;p2">
            <a:extLst>
              <a:ext uri="{FF2B5EF4-FFF2-40B4-BE49-F238E27FC236}">
                <a16:creationId xmlns:a16="http://schemas.microsoft.com/office/drawing/2014/main" xmlns="" id="{E66B090D-E613-462A-BC5D-F398330FD533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Google Shape;115;p2">
            <a:extLst>
              <a:ext uri="{FF2B5EF4-FFF2-40B4-BE49-F238E27FC236}">
                <a16:creationId xmlns:a16="http://schemas.microsoft.com/office/drawing/2014/main" xmlns="" id="{90428E51-57DB-49B7-9246-062DF24663FF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375CE1-31E0-4865-8CD0-4B52452A913D}"/>
              </a:ext>
            </a:extLst>
          </p:cNvPr>
          <p:cNvSpPr txBox="1"/>
          <p:nvPr/>
        </p:nvSpPr>
        <p:spPr>
          <a:xfrm>
            <a:off x="45620" y="725214"/>
            <a:ext cx="10894143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(1 – 5):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above has worked but as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above as has worked but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above as but has worked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above as but has Marketing worked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above as but has Marketing officer worked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IV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Q3. Which of the following steps will be the last for following input?    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this secret line in the fact that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V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B. III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C. VI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VII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6C2C0E-99AD-4DCA-A6E2-567D7A5D2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101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;p2">
            <a:extLst>
              <a:ext uri="{FF2B5EF4-FFF2-40B4-BE49-F238E27FC236}">
                <a16:creationId xmlns:a16="http://schemas.microsoft.com/office/drawing/2014/main" xmlns="" id="{1820C567-71B3-45AA-B341-497DB5CAD8E1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Google Shape;115;p2">
            <a:extLst>
              <a:ext uri="{FF2B5EF4-FFF2-40B4-BE49-F238E27FC236}">
                <a16:creationId xmlns:a16="http://schemas.microsoft.com/office/drawing/2014/main" xmlns="" id="{C14C7F6F-D463-4A41-B591-726D5F865ECC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Google Shape;115;p2">
            <a:extLst>
              <a:ext uri="{FF2B5EF4-FFF2-40B4-BE49-F238E27FC236}">
                <a16:creationId xmlns:a16="http://schemas.microsoft.com/office/drawing/2014/main" xmlns="" id="{FC828538-6136-4D67-9784-886DDCFCC268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5A335A-D7C4-4C9B-98FB-7A3BABE7C812}"/>
              </a:ext>
            </a:extLst>
          </p:cNvPr>
          <p:cNvSpPr txBox="1"/>
          <p:nvPr/>
        </p:nvSpPr>
        <p:spPr>
          <a:xfrm>
            <a:off x="0" y="725214"/>
            <a:ext cx="10894143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(1 – 5):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above has worked but as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above as has worked but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above as but has worked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above as but has Marketing worked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above as but has Marketing officer worked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IV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Q4. Which of the following is step III of given input?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who assembled and saw tiny living things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and assembled who saw tiny living things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B. and assembled who saw things living tiny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C. and who assembled saw tiny living things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None of these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0B2A58C-273F-487B-9F5B-292F21862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534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2">
            <a:extLst>
              <a:ext uri="{FF2B5EF4-FFF2-40B4-BE49-F238E27FC236}">
                <a16:creationId xmlns:a16="http://schemas.microsoft.com/office/drawing/2014/main" xmlns="" id="{74AC235F-8503-49E2-9D54-34C5DDE6271E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" name="Google Shape;115;p2">
            <a:extLst>
              <a:ext uri="{FF2B5EF4-FFF2-40B4-BE49-F238E27FC236}">
                <a16:creationId xmlns:a16="http://schemas.microsoft.com/office/drawing/2014/main" xmlns="" id="{FED33209-8F43-4E09-ABC0-74964EC9530D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" name="Google Shape;115;p2">
            <a:extLst>
              <a:ext uri="{FF2B5EF4-FFF2-40B4-BE49-F238E27FC236}">
                <a16:creationId xmlns:a16="http://schemas.microsoft.com/office/drawing/2014/main" xmlns="" id="{C1C156C1-10B3-431F-94FD-92B3279DFCCC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" name="Google Shape;115;p2">
            <a:extLst>
              <a:ext uri="{FF2B5EF4-FFF2-40B4-BE49-F238E27FC236}">
                <a16:creationId xmlns:a16="http://schemas.microsoft.com/office/drawing/2014/main" xmlns="" id="{6144A262-0FF2-4218-AEB1-486A9274AA55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7007D7-342E-472B-BFA0-0D0E8C563E36}"/>
              </a:ext>
            </a:extLst>
          </p:cNvPr>
          <p:cNvSpPr txBox="1"/>
          <p:nvPr/>
        </p:nvSpPr>
        <p:spPr>
          <a:xfrm>
            <a:off x="0" y="725214"/>
            <a:ext cx="10894143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(1 – 5):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above has worked but as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above as has worked but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above as but has worked Marketing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above as but has Marketing worked officer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above as but has Marketing officer worked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IV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Q5. Which of the following steps will be the last for following input?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The failure is a series setback for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V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B. III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C. VI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VII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10062B-8DEB-4B23-AB43-D8AA8D1A4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837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890A1026-FF5A-41D1-A610-6BB1390A0A85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759597-09B3-4481-89F7-7EBF44CE8093}"/>
              </a:ext>
            </a:extLst>
          </p:cNvPr>
          <p:cNvSpPr txBox="1"/>
          <p:nvPr/>
        </p:nvSpPr>
        <p:spPr>
          <a:xfrm>
            <a:off x="7640" y="725214"/>
            <a:ext cx="11032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(6 – 10):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say die 42 96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96 say die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96 die say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96 die 39 say 42 get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96 die 39 say 67 42 get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V: 96 die 39 say 67 get 42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Q6. Which of the following steps will be the last but one for following input? </a:t>
            </a:r>
          </a:p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 Input: 76 from 18 went 56 48 super itself</a:t>
            </a:r>
          </a:p>
          <a:p>
            <a:pPr marL="342900" indent="-342900">
              <a:buAutoNum type="alphaUcParenR"/>
            </a:pPr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B) III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C) IV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D) VII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9FCD90-0F24-4DEC-96D4-92AFE192F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">
            <a:extLst>
              <a:ext uri="{FF2B5EF4-FFF2-40B4-BE49-F238E27FC236}">
                <a16:creationId xmlns:a16="http://schemas.microsoft.com/office/drawing/2014/main" xmlns="" id="{0493663B-32CC-477B-93C3-7C5E8CFAC9FC}"/>
              </a:ext>
            </a:extLst>
          </p:cNvPr>
          <p:cNvSpPr/>
          <p:nvPr/>
        </p:nvSpPr>
        <p:spPr>
          <a:xfrm>
            <a:off x="232769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OUTPUT</a:t>
            </a:r>
            <a:endParaRPr sz="2800" b="1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51D226-08C5-49E9-BF41-851C03707EC0}"/>
              </a:ext>
            </a:extLst>
          </p:cNvPr>
          <p:cNvSpPr txBox="1"/>
          <p:nvPr/>
        </p:nvSpPr>
        <p:spPr>
          <a:xfrm>
            <a:off x="0" y="725214"/>
            <a:ext cx="11032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Directions (6 – 10): Answer the questions on the basis of the information given below.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number arrangement machine when given an input of words, rearranges them following a particular rule in each step. The following is an illustration of input and steps of rearrangement.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say die 42 96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I: 96 say die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II: 96 die say 42 get 39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III: 96 die 39 say 42 get kit 67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IV: 96 die 39 say 67 42 get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Step V: 96 die 39 say 67 get 42 kit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is the final arrangement and step V is the last step for this input. </a:t>
            </a:r>
          </a:p>
          <a:p>
            <a:endParaRPr lang="en-US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Q7. What is the third step if input is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Input: 12 thirty days from now 56 87 24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A. 87 days 12 thirty 24 from now 56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B. 87 days thirty 56 from now 12 24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C. 87 days 12 thirty 56 from now 24 </a:t>
            </a:r>
          </a:p>
          <a:p>
            <a:r>
              <a:rPr lang="en-US" sz="2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87 days 12 thirty from now 56 24</a:t>
            </a:r>
            <a:endParaRPr lang="en-IN" sz="21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834872A-61EB-4C4F-BEC4-831F7CF7A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2450</Words>
  <Application>Microsoft Office PowerPoint</Application>
  <PresentationFormat>Custom</PresentationFormat>
  <Paragraphs>467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Times New Roman</vt:lpstr>
      <vt:lpstr>Palatino Linotype</vt:lpstr>
      <vt:lpstr>Cambria</vt:lpstr>
      <vt:lpstr>Century Gothic</vt:lpstr>
      <vt:lpstr>Calibri</vt:lpstr>
      <vt:lpstr>Courier New</vt:lpstr>
      <vt:lpstr>Executive</vt:lpstr>
      <vt:lpstr>INPUT-OUTPUT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 SENSE AND  NUMBER SERIES</dc:title>
  <dc:creator>cu</dc:creator>
  <cp:lastModifiedBy>komal</cp:lastModifiedBy>
  <cp:revision>57</cp:revision>
  <dcterms:created xsi:type="dcterms:W3CDTF">2017-07-13T07:57:18Z</dcterms:created>
  <dcterms:modified xsi:type="dcterms:W3CDTF">2021-08-12T06:42:37Z</dcterms:modified>
</cp:coreProperties>
</file>