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380" r:id="rId2"/>
    <p:sldId id="463" r:id="rId3"/>
    <p:sldId id="455" r:id="rId4"/>
    <p:sldId id="454" r:id="rId5"/>
    <p:sldId id="431" r:id="rId6"/>
    <p:sldId id="456" r:id="rId7"/>
    <p:sldId id="457" r:id="rId8"/>
    <p:sldId id="462" r:id="rId9"/>
    <p:sldId id="459" r:id="rId10"/>
    <p:sldId id="458" r:id="rId11"/>
    <p:sldId id="461" r:id="rId12"/>
    <p:sldId id="439" r:id="rId13"/>
    <p:sldId id="460" r:id="rId14"/>
    <p:sldId id="427" r:id="rId15"/>
    <p:sldId id="445" r:id="rId16"/>
    <p:sldId id="448" r:id="rId17"/>
    <p:sldId id="449"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375" autoAdjust="0"/>
  </p:normalViewPr>
  <p:slideViewPr>
    <p:cSldViewPr snapToGrid="0">
      <p:cViewPr varScale="1">
        <p:scale>
          <a:sx n="55" d="100"/>
          <a:sy n="55" d="100"/>
        </p:scale>
        <p:origin x="109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1261572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p>
          <a:p>
            <a:pPr lvl="0"/>
            <a:r>
              <a:rPr lang="en-US" sz="1200" b="1" kern="1200" dirty="0">
                <a:solidFill>
                  <a:schemeClr val="tx1"/>
                </a:solidFill>
                <a:latin typeface="+mn-lt"/>
                <a:ea typeface="+mn-ea"/>
                <a:cs typeface="+mn-cs"/>
              </a:rPr>
              <a:t>Difficulty level:</a:t>
            </a:r>
            <a:r>
              <a:rPr lang="en-US" sz="1200" b="1" kern="1200" baseline="0" dirty="0">
                <a:solidFill>
                  <a:schemeClr val="tx1"/>
                </a:solidFill>
                <a:latin typeface="+mn-lt"/>
                <a:ea typeface="+mn-ea"/>
                <a:cs typeface="+mn-cs"/>
              </a:rPr>
              <a:t>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239202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9760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391089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a:t>
            </a:r>
            <a:r>
              <a:rPr lang="en-US" sz="1200" b="1" kern="1200" dirty="0">
                <a:solidFill>
                  <a:schemeClr val="tx1"/>
                </a:solidFill>
                <a:latin typeface="+mn-lt"/>
                <a:ea typeface="+mn-ea"/>
                <a:cs typeface="+mn-cs"/>
              </a:rPr>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73613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p>
          <a:p>
            <a:pPr lvl="0"/>
            <a:r>
              <a:rPr lang="en-US" sz="1200" b="1" kern="1200" dirty="0">
                <a:solidFill>
                  <a:schemeClr val="tx1"/>
                </a:solidFill>
                <a:latin typeface="+mn-lt"/>
                <a:ea typeface="+mn-ea"/>
                <a:cs typeface="+mn-cs"/>
              </a:rPr>
              <a:t>Difficulty level: Moderate</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1071571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p>
          <a:p>
            <a:pPr lvl="0"/>
            <a:r>
              <a:rPr lang="en-US" sz="1200" b="1" kern="1200" dirty="0">
                <a:solidFill>
                  <a:schemeClr val="tx1"/>
                </a:solidFill>
                <a:latin typeface="+mn-lt"/>
                <a:ea typeface="+mn-ea"/>
                <a:cs typeface="+mn-cs"/>
              </a:rPr>
              <a:t>Difficulty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191833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306361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244333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a:t>
            </a:r>
            <a:r>
              <a:rPr lang="en-US" sz="1200" b="1" kern="1200" dirty="0">
                <a:solidFill>
                  <a:schemeClr val="tx1"/>
                </a:solidFill>
                <a:latin typeface="+mn-lt"/>
                <a:ea typeface="+mn-ea"/>
                <a:cs typeface="+mn-cs"/>
              </a:rPr>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217713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37413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41068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198483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 option B</a:t>
            </a:r>
          </a:p>
          <a:p>
            <a:pPr lvl="0"/>
            <a:r>
              <a:rPr lang="en-US" sz="1200" b="1" kern="1200" dirty="0">
                <a:solidFill>
                  <a:schemeClr val="tx1"/>
                </a:solidFill>
                <a:latin typeface="+mn-lt"/>
                <a:ea typeface="+mn-ea"/>
                <a:cs typeface="+mn-cs"/>
              </a:rPr>
              <a:t>Difficulty level: Easy</a:t>
            </a:r>
            <a:r>
              <a:rPr lang="en-US" sz="1200" b="1" kern="1200" baseline="0" dirty="0">
                <a:solidFill>
                  <a:schemeClr val="tx1"/>
                </a:solidFill>
                <a:latin typeface="+mn-lt"/>
                <a:ea typeface="+mn-ea"/>
                <a:cs typeface="+mn-cs"/>
              </a:rPr>
              <a:t>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2715679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288742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8/12/2021</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8/12/2021</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5132" y="2544680"/>
            <a:ext cx="11229474" cy="1082842"/>
          </a:xfrm>
        </p:spPr>
        <p:txBody>
          <a:bodyPr>
            <a:normAutofit/>
          </a:bodyPr>
          <a:lstStyle/>
          <a:p>
            <a:r>
              <a:rPr lang="en-US" sz="6600" b="1" dirty="0">
                <a:solidFill>
                  <a:schemeClr val="bg2">
                    <a:lumMod val="50000"/>
                  </a:schemeClr>
                </a:solidFill>
                <a:effectLst/>
              </a:rPr>
              <a:t>PROBLEM</a:t>
            </a:r>
            <a:r>
              <a:rPr lang="en-US" sz="6600" b="1" dirty="0">
                <a:solidFill>
                  <a:srgbClr val="C00000"/>
                </a:solidFill>
                <a:effectLst/>
              </a:rPr>
              <a:t> ON </a:t>
            </a:r>
            <a:r>
              <a:rPr lang="en-US" sz="6600" b="1" dirty="0">
                <a:solidFill>
                  <a:schemeClr val="accent5">
                    <a:lumMod val="40000"/>
                    <a:lumOff val="60000"/>
                  </a:schemeClr>
                </a:solidFill>
                <a:effectLst/>
              </a:rPr>
              <a:t>AGES</a:t>
            </a:r>
            <a:endParaRPr lang="en-US" sz="6600" dirty="0">
              <a:solidFill>
                <a:schemeClr val="accent5">
                  <a:lumMod val="40000"/>
                  <a:lumOff val="60000"/>
                </a:schemeClr>
              </a:solidFill>
              <a:effectLst/>
            </a:endParaRPr>
          </a:p>
        </p:txBody>
      </p:sp>
      <p:pic>
        <p:nvPicPr>
          <p:cNvPr id="3" name="Picture 2">
            <a:extLst>
              <a:ext uri="{FF2B5EF4-FFF2-40B4-BE49-F238E27FC236}">
                <a16:creationId xmlns:a16="http://schemas.microsoft.com/office/drawing/2014/main" id="{D34FD608-FF37-46A5-81EE-9E859DCC8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7.</a:t>
            </a:r>
            <a:r>
              <a:rPr lang="en-US" sz="2400" dirty="0"/>
              <a:t> The age of father 10 years ago was thrice the age of his son. Ten years hence, father’s age will be twice that of his son. The ratio of their present ages is: </a:t>
            </a:r>
          </a:p>
          <a:p>
            <a:pPr lvl="0"/>
            <a:endParaRPr lang="en-US" sz="2400" dirty="0"/>
          </a:p>
          <a:p>
            <a:r>
              <a:rPr lang="en-US" sz="2400" dirty="0"/>
              <a:t>A. 5 : 2		B. 7 : 3			C. 9 : 2			D. 13 : 4</a:t>
            </a:r>
          </a:p>
          <a:p>
            <a:pPr lvl="0"/>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id="{EAC52815-8C7C-43DD-A8C6-DFAB5377CF7B}"/>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61B61885-0613-485C-BCAF-0F6E4DFAB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91808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91173"/>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8.</a:t>
            </a:r>
            <a:r>
              <a:rPr lang="en-US" sz="2400" dirty="0"/>
              <a:t> 16 years ago, my Uncle was 8 times older than me. After 8 years from today, my uncle will be thrice as old as I will be at that time. Eight years ago, what was the ratio of my age and my uncle‘s age? </a:t>
            </a:r>
          </a:p>
          <a:p>
            <a:pPr lvl="0"/>
            <a:endParaRPr lang="en-US" sz="2400" dirty="0"/>
          </a:p>
          <a:p>
            <a:pPr lvl="0"/>
            <a:r>
              <a:rPr lang="en-US" sz="2400" dirty="0"/>
              <a:t>A. 11:53		</a:t>
            </a:r>
            <a:r>
              <a:rPr lang="it-IT" sz="2400" dirty="0"/>
              <a:t>B. 13:45 		C. 8:29 		D. 5:32 		</a:t>
            </a:r>
            <a:endParaRPr lang="en-US" sz="2400" dirty="0">
              <a:latin typeface="Times New Roman" pitchFamily="18" charset="0"/>
              <a:cs typeface="Times New Roman" pitchFamily="18" charset="0"/>
            </a:endParaRPr>
          </a:p>
        </p:txBody>
      </p:sp>
      <p:sp>
        <p:nvSpPr>
          <p:cNvPr id="4" name="Rounded Rectangle 3"/>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DF74722B-F6A7-433F-824E-0C8E01295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53955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9.</a:t>
            </a:r>
            <a:r>
              <a:rPr lang="en-US" sz="2400" dirty="0"/>
              <a:t> A person‘s present age is two-ninth of the age of his mother. After 10 years, he will be four-eleventh of the age of his mother. How old is the mother after 15 years? </a:t>
            </a:r>
          </a:p>
          <a:p>
            <a:pPr lvl="0"/>
            <a:endParaRPr lang="en-US" sz="2400" dirty="0"/>
          </a:p>
          <a:p>
            <a:pPr lvl="0"/>
            <a:r>
              <a:rPr lang="en-US" sz="2400" dirty="0"/>
              <a:t>A. 48yrs 		B. 60yrs 		C. 55yrs 		D. 53yrs 	</a:t>
            </a:r>
            <a:br>
              <a:rPr lang="en-US" sz="2400" dirty="0"/>
            </a:br>
            <a:r>
              <a:rPr lang="en-US" sz="2400" dirty="0"/>
              <a:t> </a:t>
            </a:r>
            <a:endParaRPr lang="en-US" sz="2400" dirty="0">
              <a:latin typeface="Times New Roman" pitchFamily="18" charset="0"/>
              <a:cs typeface="Times New Roman" pitchFamily="18" charset="0"/>
            </a:endParaRPr>
          </a:p>
        </p:txBody>
      </p:sp>
      <p:sp>
        <p:nvSpPr>
          <p:cNvPr id="4" name="Rounded Rectangle 3"/>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DE674226-72AD-4F56-9035-6F1610B76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78095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8" y="811223"/>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10.</a:t>
            </a:r>
            <a:r>
              <a:rPr lang="en-US" sz="2400" dirty="0"/>
              <a:t> </a:t>
            </a:r>
            <a:r>
              <a:rPr lang="en-US" sz="2400" dirty="0" err="1"/>
              <a:t>Meena</a:t>
            </a:r>
            <a:r>
              <a:rPr lang="en-US" sz="2400" dirty="0"/>
              <a:t> married 10 years ago. Today her age is 7/5 times her age at the time of her marriage. Her daughter age is 1/5 of her age. What is the ratio of </a:t>
            </a:r>
            <a:r>
              <a:rPr lang="en-US" sz="2400" dirty="0" err="1"/>
              <a:t>Meena‘s</a:t>
            </a:r>
            <a:r>
              <a:rPr lang="en-US" sz="2400" dirty="0"/>
              <a:t> age to her daughter age after 5 years?</a:t>
            </a:r>
          </a:p>
          <a:p>
            <a:pPr lvl="0"/>
            <a:r>
              <a:rPr lang="en-US" sz="2400" dirty="0"/>
              <a:t> </a:t>
            </a:r>
          </a:p>
          <a:p>
            <a:pPr lvl="0"/>
            <a:r>
              <a:rPr lang="en-US" sz="2400" dirty="0"/>
              <a:t>A. 10:3 		B. 13:10		C. 11:8	 	D. 9:5		</a:t>
            </a:r>
            <a:endParaRPr lang="en-US" sz="2400" dirty="0">
              <a:latin typeface="Times New Roman" pitchFamily="18" charset="0"/>
              <a:cs typeface="Times New Roman" pitchFamily="18" charset="0"/>
            </a:endParaRPr>
          </a:p>
        </p:txBody>
      </p:sp>
      <p:sp>
        <p:nvSpPr>
          <p:cNvPr id="4" name="Rounded Rectangle 3">
            <a:extLst>
              <a:ext uri="{FF2B5EF4-FFF2-40B4-BE49-F238E27FC236}">
                <a16:creationId xmlns:a16="http://schemas.microsoft.com/office/drawing/2014/main"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B6099651-7BFD-44A1-B1A2-32C2AEA5D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74476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33" y="811223"/>
            <a:ext cx="11085094" cy="1569660"/>
          </a:xfrm>
          <a:prstGeom prst="rect">
            <a:avLst/>
          </a:prstGeom>
        </p:spPr>
        <p:txBody>
          <a:bodyPr wrap="square">
            <a:spAutoFit/>
          </a:bodyPr>
          <a:lstStyle/>
          <a:p>
            <a:pPr lvl="0"/>
            <a:r>
              <a:rPr lang="en-US" sz="2400" dirty="0">
                <a:latin typeface="Times New Roman" pitchFamily="18" charset="0"/>
                <a:cs typeface="Times New Roman" pitchFamily="18" charset="0"/>
              </a:rPr>
              <a:t>11.</a:t>
            </a:r>
            <a:r>
              <a:rPr lang="en-US" sz="2400" dirty="0"/>
              <a:t> A is two years older than B who is twice as old as C. If the total of the ages of A, B and C be 27, than how old is B?</a:t>
            </a:r>
          </a:p>
          <a:p>
            <a:pPr lvl="0"/>
            <a:endParaRPr lang="en-US" sz="2400" dirty="0"/>
          </a:p>
          <a:p>
            <a:r>
              <a:rPr lang="en-US" sz="2400" dirty="0"/>
              <a:t>A. 7 years		B. 8 years		C. 9 years		D. 10 years</a:t>
            </a:r>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id="{29F0ACDE-5D99-4987-8354-E80F7B10E0C5}"/>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6727965-DF23-4596-B99C-E1E462C61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2677656"/>
          </a:xfrm>
          <a:prstGeom prst="rect">
            <a:avLst/>
          </a:prstGeom>
        </p:spPr>
        <p:txBody>
          <a:bodyPr wrap="square">
            <a:spAutoFit/>
          </a:bodyPr>
          <a:lstStyle/>
          <a:p>
            <a:pPr lvl="0"/>
            <a:r>
              <a:rPr lang="en-US" sz="2400" dirty="0">
                <a:latin typeface="Times New Roman" pitchFamily="18" charset="0"/>
                <a:cs typeface="Times New Roman" pitchFamily="18" charset="0"/>
              </a:rPr>
              <a:t>12.</a:t>
            </a:r>
            <a:r>
              <a:rPr lang="en-US" sz="2400" dirty="0"/>
              <a:t> Thomas‘s present age is three times his son‘s present age and half of his father‘s present age. The average of the present ages of all of them is 33 1/3 years. What is the difference between the Thomas‘s son‘s present age and Thomas‘s father‘s present age(in years)? </a:t>
            </a:r>
          </a:p>
          <a:p>
            <a:pPr lvl="0"/>
            <a:endParaRPr lang="en-US" sz="2400" dirty="0"/>
          </a:p>
          <a:p>
            <a:pPr lvl="0"/>
            <a:r>
              <a:rPr lang="en-US" sz="2400" dirty="0"/>
              <a:t>A. 45 			B. 55 			C. 50 			D. 40 			</a:t>
            </a:r>
            <a:endParaRPr lang="en-US" sz="2400" dirty="0">
              <a:latin typeface="Times New Roman" pitchFamily="18" charset="0"/>
              <a:cs typeface="Times New Roman" pitchFamily="18" charset="0"/>
            </a:endParaRPr>
          </a:p>
        </p:txBody>
      </p:sp>
      <p:sp>
        <p:nvSpPr>
          <p:cNvPr id="4" name="Rounded Rectangle 3">
            <a:extLst>
              <a:ext uri="{FF2B5EF4-FFF2-40B4-BE49-F238E27FC236}">
                <a16:creationId xmlns:a16="http://schemas.microsoft.com/office/drawing/2014/main"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97D5ACC8-063A-418F-AA6E-CE5C92B5B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76278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13.</a:t>
            </a:r>
            <a:r>
              <a:rPr lang="en-US" sz="2400" dirty="0"/>
              <a:t> </a:t>
            </a:r>
            <a:r>
              <a:rPr lang="en-US" sz="2400" dirty="0" err="1"/>
              <a:t>Shyam‘s</a:t>
            </a:r>
            <a:r>
              <a:rPr lang="en-US" sz="2400" dirty="0"/>
              <a:t> present age is 3/10 of his father‘s present age. </a:t>
            </a:r>
            <a:r>
              <a:rPr lang="en-US" sz="2400" dirty="0" err="1"/>
              <a:t>Shyam‘s</a:t>
            </a:r>
            <a:r>
              <a:rPr lang="en-US" sz="2400" dirty="0"/>
              <a:t> brother is 4 years older than him. The ratio between the present age of </a:t>
            </a:r>
            <a:r>
              <a:rPr lang="en-US" sz="2400" dirty="0" err="1"/>
              <a:t>Shyam‘s</a:t>
            </a:r>
            <a:r>
              <a:rPr lang="en-US" sz="2400" dirty="0"/>
              <a:t> father and </a:t>
            </a:r>
            <a:r>
              <a:rPr lang="en-US" sz="2400" dirty="0" err="1"/>
              <a:t>Shyam‘s</a:t>
            </a:r>
            <a:r>
              <a:rPr lang="en-US" sz="2400" dirty="0"/>
              <a:t> brother is 5:2. What is </a:t>
            </a:r>
            <a:r>
              <a:rPr lang="en-US" sz="2400" dirty="0" err="1"/>
              <a:t>Shyam‘s</a:t>
            </a:r>
            <a:r>
              <a:rPr lang="en-US" sz="2400" dirty="0"/>
              <a:t> present age? </a:t>
            </a:r>
          </a:p>
          <a:p>
            <a:pPr lvl="0"/>
            <a:endParaRPr lang="en-US" sz="2400" dirty="0"/>
          </a:p>
          <a:p>
            <a:pPr lvl="0"/>
            <a:r>
              <a:rPr lang="en-US" sz="2400" dirty="0"/>
              <a:t>A. 6 years 		B. 12 years 		C. 15 years 		D. 16 years 	</a:t>
            </a:r>
            <a:br>
              <a:rPr lang="en-US" sz="2400" dirty="0"/>
            </a:br>
            <a:r>
              <a:rPr lang="en-US" sz="2400" dirty="0"/>
              <a:t> </a:t>
            </a:r>
            <a:endParaRPr lang="en-US" sz="2400" dirty="0">
              <a:latin typeface="Times New Roman" pitchFamily="18" charset="0"/>
              <a:cs typeface="Times New Roman" pitchFamily="18" charset="0"/>
            </a:endParaRPr>
          </a:p>
        </p:txBody>
      </p:sp>
      <p:sp>
        <p:nvSpPr>
          <p:cNvPr id="4" name="Rounded Rectangle 3">
            <a:extLst>
              <a:ext uri="{FF2B5EF4-FFF2-40B4-BE49-F238E27FC236}">
                <a16:creationId xmlns:a16="http://schemas.microsoft.com/office/drawing/2014/main"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73505CC2-45BA-47F9-9EC4-790F88F15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621905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14.</a:t>
            </a:r>
            <a:r>
              <a:rPr lang="en-US" sz="2400" dirty="0"/>
              <a:t> The respective ratio between the present age of A and B is 5 : x. A is 2 years younger than C. C‘s age after 8 years will be 30 years. The difference between A‘s and B‘s age is same as the present age of C. What is the value of x? </a:t>
            </a:r>
          </a:p>
          <a:p>
            <a:pPr lvl="0"/>
            <a:endParaRPr lang="en-US" sz="2400" dirty="0"/>
          </a:p>
          <a:p>
            <a:pPr lvl="0"/>
            <a:r>
              <a:rPr lang="en-US" sz="2400" dirty="0"/>
              <a:t>A. 8 			B. 6.5 			C. 12 			D. 10.5 		</a:t>
            </a:r>
            <a:endParaRPr lang="en-US" sz="2400" dirty="0">
              <a:latin typeface="Times New Roman" pitchFamily="18" charset="0"/>
              <a:cs typeface="Times New Roman" pitchFamily="18" charset="0"/>
            </a:endParaRPr>
          </a:p>
        </p:txBody>
      </p:sp>
      <p:sp>
        <p:nvSpPr>
          <p:cNvPr id="4" name="Rounded Rectangle 3">
            <a:extLst>
              <a:ext uri="{FF2B5EF4-FFF2-40B4-BE49-F238E27FC236}">
                <a16:creationId xmlns:a16="http://schemas.microsoft.com/office/drawing/2014/main"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EE7126EC-D68D-44C4-8C49-84FAFB2F3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10202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18</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id="{8499893C-A01A-4648-8C53-2F2AD9BE5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76186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3A8B9F-41BC-4CAB-B2F3-16E3C5692AC9}"/>
              </a:ext>
            </a:extLst>
          </p:cNvPr>
          <p:cNvGrpSpPr/>
          <p:nvPr/>
        </p:nvGrpSpPr>
        <p:grpSpPr>
          <a:xfrm>
            <a:off x="435980" y="1297529"/>
            <a:ext cx="10972800" cy="767520"/>
            <a:chOff x="0" y="4089"/>
            <a:chExt cx="10972800" cy="767520"/>
          </a:xfrm>
        </p:grpSpPr>
        <p:sp>
          <p:nvSpPr>
            <p:cNvPr id="7" name="Rectangle: Rounded Corners 6">
              <a:extLst>
                <a:ext uri="{FF2B5EF4-FFF2-40B4-BE49-F238E27FC236}">
                  <a16:creationId xmlns:a16="http://schemas.microsoft.com/office/drawing/2014/main" id="{C30DEBA6-7F1B-454A-A507-C64AD475DA4B}"/>
                </a:ext>
              </a:extLst>
            </p:cNvPr>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8B15DC2D-EA5A-44EF-8F5E-B08AE1565D91}"/>
                </a:ext>
              </a:extLst>
            </p:cNvPr>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Problem on Ages </a:t>
              </a:r>
            </a:p>
          </p:txBody>
        </p:sp>
      </p:grpSp>
      <p:grpSp>
        <p:nvGrpSpPr>
          <p:cNvPr id="4" name="Group 3">
            <a:extLst>
              <a:ext uri="{FF2B5EF4-FFF2-40B4-BE49-F238E27FC236}">
                <a16:creationId xmlns:a16="http://schemas.microsoft.com/office/drawing/2014/main" id="{192A5C0D-079C-464C-80B8-2D5EC837CE55}"/>
              </a:ext>
            </a:extLst>
          </p:cNvPr>
          <p:cNvGrpSpPr/>
          <p:nvPr/>
        </p:nvGrpSpPr>
        <p:grpSpPr>
          <a:xfrm>
            <a:off x="435979" y="2065048"/>
            <a:ext cx="10972801" cy="1592551"/>
            <a:chOff x="-1" y="771609"/>
            <a:chExt cx="10972801" cy="1018440"/>
          </a:xfrm>
        </p:grpSpPr>
        <p:sp>
          <p:nvSpPr>
            <p:cNvPr id="5" name="Rectangle 4">
              <a:extLst>
                <a:ext uri="{FF2B5EF4-FFF2-40B4-BE49-F238E27FC236}">
                  <a16:creationId xmlns:a16="http://schemas.microsoft.com/office/drawing/2014/main" id="{62D9A4E2-6428-41FF-9EE0-162709F2EE7B}"/>
                </a:ext>
              </a:extLst>
            </p:cNvPr>
            <p:cNvSpPr/>
            <p:nvPr/>
          </p:nvSpPr>
          <p:spPr>
            <a:xfrm>
              <a:off x="0" y="771609"/>
              <a:ext cx="10972800" cy="101844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D40F6B73-954F-4EAE-9517-402436374485}"/>
                </a:ext>
              </a:extLst>
            </p:cNvPr>
            <p:cNvSpPr txBox="1"/>
            <p:nvPr/>
          </p:nvSpPr>
          <p:spPr>
            <a:xfrm>
              <a:off x="-1" y="771609"/>
              <a:ext cx="10972801" cy="10184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Different types of problems on Ages using concept of linear equations &amp; practice from PPT</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Different types of problems on Ages using concept of ratio &amp;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practise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from PPT</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Data Sufficiency Questions</a:t>
              </a:r>
              <a:r>
                <a:rPr lang="en-IN"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15867694-DA05-4C3E-A886-B9C9931A5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93857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5" name="Rectangle 4"/>
          <p:cNvSpPr/>
          <p:nvPr/>
        </p:nvSpPr>
        <p:spPr>
          <a:xfrm>
            <a:off x="878958" y="1573918"/>
            <a:ext cx="8605283" cy="3046988"/>
          </a:xfrm>
          <a:prstGeom prst="rect">
            <a:avLst/>
          </a:prstGeom>
        </p:spPr>
        <p:txBody>
          <a:bodyPr wrap="square">
            <a:spAutoFit/>
          </a:bodyPr>
          <a:lstStyle/>
          <a:p>
            <a:r>
              <a:rPr lang="en-US" sz="2400" b="1" dirty="0">
                <a:cs typeface="Arial" panose="020B0604020202020204" pitchFamily="34" charset="0"/>
              </a:rPr>
              <a:t>Important Statements and Equations for "Problems based on Ages":</a:t>
            </a:r>
            <a:endParaRPr lang="en-US" sz="2400" dirty="0">
              <a:cs typeface="Arial" panose="020B0604020202020204" pitchFamily="34" charset="0"/>
            </a:endParaRPr>
          </a:p>
          <a:p>
            <a:r>
              <a:rPr lang="en-US" sz="2400" dirty="0">
                <a:cs typeface="Arial" panose="020B0604020202020204" pitchFamily="34" charset="0"/>
              </a:rPr>
              <a:t>1. If the present age is y, then n times the present age = </a:t>
            </a:r>
            <a:r>
              <a:rPr lang="en-US" sz="2400" dirty="0" err="1">
                <a:cs typeface="Arial" panose="020B0604020202020204" pitchFamily="34" charset="0"/>
              </a:rPr>
              <a:t>ny</a:t>
            </a:r>
            <a:endParaRPr lang="en-US" sz="2400" dirty="0">
              <a:cs typeface="Arial" panose="020B0604020202020204" pitchFamily="34" charset="0"/>
            </a:endParaRPr>
          </a:p>
          <a:p>
            <a:r>
              <a:rPr lang="en-US" sz="2400" dirty="0">
                <a:cs typeface="Arial" panose="020B0604020202020204" pitchFamily="34" charset="0"/>
              </a:rPr>
              <a:t>2. If the present age is x, then age n years later/hence = x + n</a:t>
            </a:r>
          </a:p>
          <a:p>
            <a:r>
              <a:rPr lang="en-US" sz="2400" dirty="0">
                <a:cs typeface="Arial" panose="020B0604020202020204" pitchFamily="34" charset="0"/>
              </a:rPr>
              <a:t>3. If the present age is x, then age n years ago = x – n</a:t>
            </a:r>
          </a:p>
          <a:p>
            <a:r>
              <a:rPr lang="en-US" sz="2400" dirty="0">
                <a:cs typeface="Arial" panose="020B0604020202020204" pitchFamily="34" charset="0"/>
              </a:rPr>
              <a:t>4. The ages in a ratio a: b will be ax and </a:t>
            </a:r>
            <a:r>
              <a:rPr lang="en-US" sz="2400" dirty="0" err="1">
                <a:cs typeface="Arial" panose="020B0604020202020204" pitchFamily="34" charset="0"/>
              </a:rPr>
              <a:t>bx</a:t>
            </a:r>
            <a:endParaRPr lang="en-US" sz="2400" dirty="0">
              <a:cs typeface="Arial" panose="020B0604020202020204" pitchFamily="34" charset="0"/>
            </a:endParaRPr>
          </a:p>
          <a:p>
            <a:r>
              <a:rPr lang="en-US" sz="2400" dirty="0">
                <a:cs typeface="Arial" panose="020B0604020202020204" pitchFamily="34" charset="0"/>
              </a:rPr>
              <a:t>5. If the current age is y, then 1/n of the age is y/n</a:t>
            </a:r>
          </a:p>
          <a:p>
            <a:pPr>
              <a:buFont typeface="Arial" panose="020B0604020202020204" pitchFamily="34" charset="0"/>
              <a:buChar char="•"/>
            </a:pPr>
            <a:endParaRPr lang="en-US" sz="2400" b="0" i="0" dirty="0">
              <a:effectLst/>
              <a:cs typeface="Arial" panose="020B0604020202020204" pitchFamily="34" charset="0"/>
            </a:endParaRPr>
          </a:p>
        </p:txBody>
      </p:sp>
      <p:pic>
        <p:nvPicPr>
          <p:cNvPr id="6" name="Picture 5">
            <a:extLst>
              <a:ext uri="{FF2B5EF4-FFF2-40B4-BE49-F238E27FC236}">
                <a16:creationId xmlns:a16="http://schemas.microsoft.com/office/drawing/2014/main" id="{7D3A7BDB-B02E-4AA4-9F21-8FF44B547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041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1569660"/>
          </a:xfrm>
          <a:prstGeom prst="rect">
            <a:avLst/>
          </a:prstGeom>
        </p:spPr>
        <p:txBody>
          <a:bodyPr wrap="square">
            <a:spAutoFit/>
          </a:bodyPr>
          <a:lstStyle/>
          <a:p>
            <a:r>
              <a:rPr lang="en-US" sz="2400" b="1" dirty="0"/>
              <a:t>1 .  </a:t>
            </a:r>
            <a:r>
              <a:rPr lang="en-US" sz="2400" dirty="0"/>
              <a:t>A man said to his son, "I was one-third of your present age when you were born". If the present age of the man is 48 years, find the present age of the son?</a:t>
            </a:r>
          </a:p>
          <a:p>
            <a:endParaRPr lang="en-US" sz="2400" dirty="0"/>
          </a:p>
          <a:p>
            <a:r>
              <a:rPr lang="en-US" sz="2400" dirty="0"/>
              <a:t>A. 25.7 years		B. 28 years		C. 29.3 years			D. 36 years</a:t>
            </a:r>
          </a:p>
        </p:txBody>
      </p:sp>
      <p:sp>
        <p:nvSpPr>
          <p:cNvPr id="4" name="Rounded Rectangle 3"/>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66DE17D2-A39B-4912-AC0D-B4C483556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2336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2.</a:t>
            </a:r>
            <a:r>
              <a:rPr lang="en-US" sz="2400" dirty="0"/>
              <a:t> The ages of Ram and </a:t>
            </a:r>
            <a:r>
              <a:rPr lang="en-US" sz="2400" dirty="0" err="1"/>
              <a:t>Shyam</a:t>
            </a:r>
            <a:r>
              <a:rPr lang="en-US" sz="2400" dirty="0"/>
              <a:t> differ by 16 years. 6 years ago, </a:t>
            </a:r>
            <a:r>
              <a:rPr lang="en-US" sz="2400" dirty="0" err="1"/>
              <a:t>Shyam’s</a:t>
            </a:r>
            <a:r>
              <a:rPr lang="en-US" sz="2400" dirty="0"/>
              <a:t> age was thrice as that of Ram’s. Find their present ages?</a:t>
            </a:r>
          </a:p>
          <a:p>
            <a:pPr lvl="0"/>
            <a:endParaRPr lang="en-US" sz="2400" dirty="0"/>
          </a:p>
          <a:p>
            <a:r>
              <a:rPr lang="en-US" sz="2400" dirty="0"/>
              <a:t>A. 14 years, 30 years			B. 12 years, 28 years		</a:t>
            </a:r>
            <a:br>
              <a:rPr lang="en-US" sz="2400" dirty="0"/>
            </a:br>
            <a:r>
              <a:rPr lang="en-US" sz="2400" dirty="0"/>
              <a:t>C. 16 years, 34 years 		D. 18 years, 38 years</a:t>
            </a:r>
          </a:p>
          <a:p>
            <a:pPr lvl="0"/>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id="{3D4E6164-F4D8-4693-8EF3-12D813397662}"/>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14AE70B0-5EFF-4AF9-84D0-C373DF6AD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3.</a:t>
            </a:r>
            <a:r>
              <a:rPr lang="en-US" sz="2400" dirty="0"/>
              <a:t> A says, ―If you reverse my own age, the figures represent my Brother‘s age. He is, of course, senior to me and the difference between our ages is one-eleventh of their sum. Then A‘s brother‘s age is ? </a:t>
            </a:r>
          </a:p>
          <a:p>
            <a:pPr lvl="0"/>
            <a:endParaRPr lang="en-US" sz="2400" dirty="0"/>
          </a:p>
          <a:p>
            <a:pPr lvl="0"/>
            <a:r>
              <a:rPr lang="en-US" sz="2400" dirty="0"/>
              <a:t>A. 45 			B. 54 			C. 25 			D. 52 		 </a:t>
            </a:r>
            <a:endParaRPr lang="en-US" sz="2400" dirty="0">
              <a:latin typeface="Times New Roman" pitchFamily="18" charset="0"/>
              <a:cs typeface="Times New Roman" pitchFamily="18" charset="0"/>
            </a:endParaRPr>
          </a:p>
        </p:txBody>
      </p:sp>
      <p:sp>
        <p:nvSpPr>
          <p:cNvPr id="4" name="Rounded Rectangle 3"/>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E9E94309-2E20-41D6-849A-7AAC1C330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96338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4.</a:t>
            </a:r>
            <a:r>
              <a:rPr lang="en-US" sz="2400" dirty="0"/>
              <a:t> The ratio of ages of a father and son is 17 : 7 respectively. 6 years ago the ratio of their ages was 3 : 1 respectively. What is the father’s present age( in years)?</a:t>
            </a:r>
          </a:p>
          <a:p>
            <a:pPr lvl="0"/>
            <a:endParaRPr lang="en-US" sz="2400" dirty="0"/>
          </a:p>
          <a:p>
            <a:r>
              <a:rPr lang="en-US" sz="2400" dirty="0"/>
              <a:t>A. 64			B. 51			C. 48			D. 54</a:t>
            </a:r>
          </a:p>
          <a:p>
            <a:pPr lvl="0"/>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id="{8B00BF3F-FC93-4010-827F-B4791F5FE296}"/>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CF78A3F2-96EE-4ACD-9162-C651773E1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73466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17" y="811223"/>
            <a:ext cx="11085094" cy="1938992"/>
          </a:xfrm>
          <a:prstGeom prst="rect">
            <a:avLst/>
          </a:prstGeom>
        </p:spPr>
        <p:txBody>
          <a:bodyPr wrap="square">
            <a:spAutoFit/>
          </a:bodyPr>
          <a:lstStyle/>
          <a:p>
            <a:r>
              <a:rPr lang="en-US" sz="2400" b="1" dirty="0"/>
              <a:t>5. </a:t>
            </a:r>
            <a:r>
              <a:rPr lang="en-US" sz="2400" dirty="0"/>
              <a:t>Father is four times the age of his daughter. If after 5 years, he would be three times of daughter’s age, then further after 5 years, how many times he would be of his daughter’s age?</a:t>
            </a:r>
          </a:p>
          <a:p>
            <a:endParaRPr lang="en-US" sz="2400" dirty="0"/>
          </a:p>
          <a:p>
            <a:r>
              <a:rPr lang="en-US" sz="2400" dirty="0"/>
              <a:t>A. 1.5 times		B. 2 times		C. 2.5 times		D. 3 times</a:t>
            </a:r>
          </a:p>
        </p:txBody>
      </p:sp>
      <p:sp>
        <p:nvSpPr>
          <p:cNvPr id="4" name="Rounded Rectangle 3"/>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42C0DEF-0B6C-4441-BD78-6EB3BEE14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82574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11223"/>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6.</a:t>
            </a:r>
            <a:r>
              <a:rPr lang="en-US" sz="2400" dirty="0"/>
              <a:t> The ratio of the present ages of Anju and Sandhya is 13 : 17. Four years ago, the ratio of their ages was 11 : 15. What will be the ratio of their ages 6 years hence?</a:t>
            </a:r>
          </a:p>
          <a:p>
            <a:pPr lvl="0"/>
            <a:endParaRPr lang="en-US" sz="2400" dirty="0"/>
          </a:p>
          <a:p>
            <a:r>
              <a:rPr lang="en-US" sz="2400" dirty="0"/>
              <a:t>A. 3 : 4		B. 7 : 8			C. 5 : 4			D. None of these</a:t>
            </a:r>
          </a:p>
          <a:p>
            <a:pPr lvl="0"/>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2A7881D2-765E-4F70-A9D5-38E2FD9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220520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1889</TotalTime>
  <Words>1348</Words>
  <Application>Microsoft Office PowerPoint</Application>
  <PresentationFormat>Widescreen</PresentationFormat>
  <Paragraphs>116</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Courier New</vt:lpstr>
      <vt:lpstr>Palatino Linotype</vt:lpstr>
      <vt:lpstr>Times New Roman</vt:lpstr>
      <vt:lpstr>Executive</vt:lpstr>
      <vt:lpstr>PROBLEM ON 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Vishal Garg</cp:lastModifiedBy>
  <cp:revision>378</cp:revision>
  <dcterms:created xsi:type="dcterms:W3CDTF">2017-07-13T07:57:18Z</dcterms:created>
  <dcterms:modified xsi:type="dcterms:W3CDTF">2021-08-12T06:22:13Z</dcterms:modified>
</cp:coreProperties>
</file>