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380" r:id="rId2"/>
    <p:sldId id="497" r:id="rId3"/>
    <p:sldId id="477" r:id="rId4"/>
    <p:sldId id="478" r:id="rId5"/>
    <p:sldId id="479" r:id="rId6"/>
    <p:sldId id="480" r:id="rId7"/>
    <p:sldId id="481" r:id="rId8"/>
    <p:sldId id="474" r:id="rId9"/>
    <p:sldId id="482" r:id="rId10"/>
    <p:sldId id="483" r:id="rId11"/>
    <p:sldId id="484" r:id="rId12"/>
    <p:sldId id="485" r:id="rId13"/>
    <p:sldId id="486" r:id="rId14"/>
    <p:sldId id="475" r:id="rId15"/>
    <p:sldId id="487" r:id="rId16"/>
    <p:sldId id="488" r:id="rId17"/>
    <p:sldId id="489" r:id="rId18"/>
    <p:sldId id="490" r:id="rId19"/>
    <p:sldId id="491" r:id="rId20"/>
    <p:sldId id="492" r:id="rId21"/>
    <p:sldId id="493" r:id="rId22"/>
    <p:sldId id="494" r:id="rId23"/>
    <p:sldId id="495" r:id="rId24"/>
    <p:sldId id="496" r:id="rId25"/>
    <p:sldId id="476" r:id="rId26"/>
    <p:sldId id="471" r:id="rId27"/>
    <p:sldId id="472" r:id="rId28"/>
    <p:sldId id="473" r:id="rId29"/>
    <p:sldId id="466" r:id="rId30"/>
    <p:sldId id="467" r:id="rId31"/>
    <p:sldId id="470" r:id="rId32"/>
    <p:sldId id="33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333" autoAdjust="0"/>
  </p:normalViewPr>
  <p:slideViewPr>
    <p:cSldViewPr snapToGrid="0">
      <p:cViewPr varScale="1">
        <p:scale>
          <a:sx n="56" d="100"/>
          <a:sy n="56" d="100"/>
        </p:scale>
        <p:origin x="10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Seating Arrangement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800" b="0" i="0" u="none">
              <a:latin typeface="Times New Roman" panose="02020603050405020304" pitchFamily="18" charset="0"/>
              <a:cs typeface="Times New Roman" panose="02020603050405020304" pitchFamily="18" charset="0"/>
            </a:rPr>
            <a:t>Linear arrangement &amp; Practice from PPT</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2BD09150-262D-4FC5-A719-23B0FC95DC15}">
      <dgm:prSet custT="1"/>
      <dgm:spPr/>
      <dgm:t>
        <a:bodyPr/>
        <a:lstStyle/>
        <a:p>
          <a:r>
            <a:rPr lang="en-US" sz="1800" b="0" i="0" u="none">
              <a:latin typeface="Times New Roman" panose="02020603050405020304" pitchFamily="18" charset="0"/>
              <a:cs typeface="Times New Roman" panose="02020603050405020304" pitchFamily="18" charset="0"/>
            </a:rPr>
            <a:t>Circular Arrangement &amp; Practice from PPT</a:t>
          </a:r>
          <a:endParaRPr lang="en-US" sz="1800">
            <a:latin typeface="Times New Roman" panose="02020603050405020304" pitchFamily="18" charset="0"/>
            <a:cs typeface="Times New Roman" panose="02020603050405020304" pitchFamily="18" charset="0"/>
          </a:endParaRPr>
        </a:p>
      </dgm:t>
    </dgm:pt>
    <dgm:pt modelId="{EBAFD9AD-5CAD-4930-B289-DD29FFF55726}" type="parTrans" cxnId="{F2BFEAD0-B141-4A32-9552-E0B52C1ECDDF}">
      <dgm:prSet/>
      <dgm:spPr/>
      <dgm:t>
        <a:bodyPr/>
        <a:lstStyle/>
        <a:p>
          <a:endParaRPr lang="en-IN"/>
        </a:p>
      </dgm:t>
    </dgm:pt>
    <dgm:pt modelId="{56270808-26CD-4F8F-8621-3870A35D8E08}" type="sibTrans" cxnId="{F2BFEAD0-B141-4A32-9552-E0B52C1ECDDF}">
      <dgm:prSet/>
      <dgm:spPr/>
      <dgm:t>
        <a:bodyPr/>
        <a:lstStyle/>
        <a:p>
          <a:endParaRPr lang="en-IN"/>
        </a:p>
      </dgm:t>
    </dgm:pt>
    <dgm:pt modelId="{E098E60E-3587-4DF8-BDC6-C98809E5E807}">
      <dgm:prSet custT="1"/>
      <dgm:spPr/>
      <dgm:t>
        <a:bodyPr/>
        <a:lstStyle/>
        <a:p>
          <a:r>
            <a:rPr lang="en-US" sz="1800" b="0" i="0" u="none" dirty="0">
              <a:latin typeface="Times New Roman" panose="02020603050405020304" pitchFamily="18" charset="0"/>
              <a:cs typeface="Times New Roman" panose="02020603050405020304" pitchFamily="18" charset="0"/>
            </a:rPr>
            <a:t>Square table arrangement &amp; Practice from PPT</a:t>
          </a:r>
          <a:endParaRPr lang="en-US" sz="1800" dirty="0">
            <a:latin typeface="Times New Roman" panose="02020603050405020304" pitchFamily="18" charset="0"/>
            <a:cs typeface="Times New Roman" panose="02020603050405020304" pitchFamily="18" charset="0"/>
          </a:endParaRPr>
        </a:p>
      </dgm:t>
    </dgm:pt>
    <dgm:pt modelId="{0D5D6E79-B5FA-47D9-8697-9F53DF524397}" type="parTrans" cxnId="{55371FEB-1DF9-4D06-964D-2927C96D6702}">
      <dgm:prSet/>
      <dgm:spPr/>
      <dgm:t>
        <a:bodyPr/>
        <a:lstStyle/>
        <a:p>
          <a:endParaRPr lang="en-IN"/>
        </a:p>
      </dgm:t>
    </dgm:pt>
    <dgm:pt modelId="{F90E6ACB-0857-45E3-B761-8F1E95C532EA}" type="sibTrans" cxnId="{55371FEB-1DF9-4D06-964D-2927C96D6702}">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1" custScaleY="49081">
        <dgm:presLayoutVars>
          <dgm:chMax val="0"/>
          <dgm:bulletEnabled val="1"/>
        </dgm:presLayoutVars>
      </dgm:prSet>
      <dgm:spPr/>
    </dgm:pt>
    <dgm:pt modelId="{38C68B03-0334-457A-8587-2A4C6D020BB0}" type="pres">
      <dgm:prSet presAssocID="{60B09164-3635-4F57-BDFF-F431FDAAB3E9}" presName="childText" presStyleLbl="revTx" presStyleIdx="0" presStyleCnt="1" custScaleY="155720">
        <dgm:presLayoutVars>
          <dgm:bulletEnabled val="1"/>
        </dgm:presLayoutVars>
      </dgm:prSet>
      <dgm:spPr/>
    </dgm:pt>
  </dgm:ptLst>
  <dgm:cxnLst>
    <dgm:cxn modelId="{8321E136-D863-4D9B-A826-8D5516F8FB01}" type="presOf" srcId="{FAF7CFB3-57C5-4795-B005-90CD8A960588}" destId="{38C68B03-0334-457A-8587-2A4C6D020BB0}" srcOrd="0" destOrd="0" presId="urn:microsoft.com/office/officeart/2005/8/layout/vList2"/>
    <dgm:cxn modelId="{3CA7663D-E73F-475D-B14A-0F204A721EA3}" type="presOf" srcId="{E098E60E-3587-4DF8-BDC6-C98809E5E807}" destId="{38C68B03-0334-457A-8587-2A4C6D020BB0}" srcOrd="0" destOrd="2"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612F73BD-9AA8-4BE7-8A26-180D0F8709C5}" srcId="{57E4DC8A-0269-4B0F-8D7C-B3EBE05B75BF}" destId="{60B09164-3635-4F57-BDFF-F431FDAAB3E9}" srcOrd="0" destOrd="0" parTransId="{833CA28A-3165-410C-BF45-14916C23568F}" sibTransId="{360FEAA3-D3E1-417D-A2A2-9AE39EF02038}"/>
    <dgm:cxn modelId="{72721ABE-A17E-4259-83BB-F07EBD01721F}" type="presOf" srcId="{57E4DC8A-0269-4B0F-8D7C-B3EBE05B75BF}" destId="{9003AC3B-56CD-448D-A2D6-CA9F9F7F936C}" srcOrd="0" destOrd="0" presId="urn:microsoft.com/office/officeart/2005/8/layout/vList2"/>
    <dgm:cxn modelId="{F2BFEAD0-B141-4A32-9552-E0B52C1ECDDF}" srcId="{60B09164-3635-4F57-BDFF-F431FDAAB3E9}" destId="{2BD09150-262D-4FC5-A719-23B0FC95DC15}" srcOrd="1" destOrd="0" parTransId="{EBAFD9AD-5CAD-4930-B289-DD29FFF55726}" sibTransId="{56270808-26CD-4F8F-8621-3870A35D8E08}"/>
    <dgm:cxn modelId="{DD1C4AD1-7CAA-43B8-B145-E60EE974D17A}" type="presOf" srcId="{2BD09150-262D-4FC5-A719-23B0FC95DC15}" destId="{38C68B03-0334-457A-8587-2A4C6D020BB0}" srcOrd="0" destOrd="1" presId="urn:microsoft.com/office/officeart/2005/8/layout/vList2"/>
    <dgm:cxn modelId="{55371FEB-1DF9-4D06-964D-2927C96D6702}" srcId="{60B09164-3635-4F57-BDFF-F431FDAAB3E9}" destId="{E098E60E-3587-4DF8-BDC6-C98809E5E807}" srcOrd="2" destOrd="0" parTransId="{0D5D6E79-B5FA-47D9-8697-9F53DF524397}" sibTransId="{F90E6ACB-0857-45E3-B761-8F1E95C532EA}"/>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868680"/>
          <a:ext cx="10972800" cy="597217"/>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Seating Arrangement </a:t>
          </a:r>
        </a:p>
      </dsp:txBody>
      <dsp:txXfrm>
        <a:off x="29154" y="897834"/>
        <a:ext cx="10914492" cy="538909"/>
      </dsp:txXfrm>
    </dsp:sp>
    <dsp:sp modelId="{38C68B03-0334-457A-8587-2A4C6D020BB0}">
      <dsp:nvSpPr>
        <dsp:cNvPr id="0" name=""/>
        <dsp:cNvSpPr/>
      </dsp:nvSpPr>
      <dsp:spPr>
        <a:xfrm>
          <a:off x="0" y="1465897"/>
          <a:ext cx="10972800" cy="1676170"/>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Linear arrangement &amp; Practice from PPT</a:t>
          </a:r>
          <a:endParaRPr lang="en-US" sz="1800" b="1" kern="1200" dirty="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Circular Arrangement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dirty="0">
              <a:latin typeface="Times New Roman" panose="02020603050405020304" pitchFamily="18" charset="0"/>
              <a:cs typeface="Times New Roman" panose="02020603050405020304" pitchFamily="18" charset="0"/>
            </a:rPr>
            <a:t>Square table arrangement &amp; Practice from PPT</a:t>
          </a:r>
          <a:endParaRPr lang="en-US" sz="1800" kern="1200" dirty="0">
            <a:latin typeface="Times New Roman" panose="02020603050405020304" pitchFamily="18" charset="0"/>
            <a:cs typeface="Times New Roman" panose="02020603050405020304" pitchFamily="18" charset="0"/>
          </a:endParaRPr>
        </a:p>
      </dsp:txBody>
      <dsp:txXfrm>
        <a:off x="0" y="1465897"/>
        <a:ext cx="10972800" cy="16761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397216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29645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4579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300160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183798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167759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394196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B</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313689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A</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318197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2301175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294656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617680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4117972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258197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3218680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29322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3010380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1821629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1634216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17249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552451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a:t>: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97880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baseline="0" dirty="0"/>
              <a:t> A</a:t>
            </a:r>
          </a:p>
          <a:p>
            <a:r>
              <a:rPr lang="en-US" baseline="0" dirty="0"/>
              <a:t>Difficulty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323829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baseline="0" dirty="0"/>
              <a:t> B</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55006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1010512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227486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418354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a:t>: 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a:t>
            </a:r>
            <a:r>
              <a:rPr lang="en-US" baseline="0"/>
              <a:t>: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160086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a:t>: 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a:t>
            </a:r>
            <a:r>
              <a:rPr lang="en-US" baseline="0"/>
              <a:t>: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139631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8/12/2021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072056"/>
            <a:ext cx="11229474" cy="3216166"/>
          </a:xfrm>
        </p:spPr>
        <p:txBody>
          <a:bodyPr>
            <a:normAutofit/>
          </a:bodyPr>
          <a:lstStyle/>
          <a:p>
            <a:r>
              <a:rPr lang="en-US" sz="8000" b="1" dirty="0">
                <a:solidFill>
                  <a:schemeClr val="accent5">
                    <a:lumMod val="60000"/>
                    <a:lumOff val="40000"/>
                  </a:schemeClr>
                </a:solidFill>
              </a:rPr>
              <a:t>Seating</a:t>
            </a:r>
            <a:r>
              <a:rPr lang="en-US" sz="8000" b="1" dirty="0">
                <a:solidFill>
                  <a:srgbClr val="C00000"/>
                </a:solidFill>
              </a:rPr>
              <a:t> </a:t>
            </a:r>
            <a:r>
              <a:rPr lang="en-US" sz="8000" b="1" dirty="0">
                <a:solidFill>
                  <a:schemeClr val="tx2">
                    <a:lumMod val="40000"/>
                    <a:lumOff val="60000"/>
                  </a:schemeClr>
                </a:solidFill>
              </a:rPr>
              <a:t>Arrangements</a:t>
            </a:r>
            <a:br>
              <a:rPr lang="en-US" sz="8000" b="1" dirty="0">
                <a:solidFill>
                  <a:srgbClr val="C00000"/>
                </a:solidFill>
                <a:effectLst/>
                <a:cs typeface="Times New Roman" pitchFamily="18" charset="0"/>
              </a:rPr>
            </a:br>
            <a:endParaRPr lang="en-US" sz="8000" b="1" dirty="0">
              <a:solidFill>
                <a:srgbClr val="C00000"/>
              </a:solidFill>
              <a:effectLst/>
              <a:cs typeface="Times New Roman" pitchFamily="18" charset="0"/>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15168"/>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6. Who among the following sit at the corner?</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F</a:t>
            </a:r>
          </a:p>
          <a:p>
            <a:pPr marL="457200" indent="-457200">
              <a:buAutoNum type="alphaUcPeriod"/>
            </a:pPr>
            <a:r>
              <a:rPr lang="en-US" sz="2200" dirty="0">
                <a:latin typeface="Times New Roman" panose="02020603050405020304" pitchFamily="18" charset="0"/>
                <a:cs typeface="Times New Roman" panose="02020603050405020304" pitchFamily="18" charset="0"/>
              </a:rPr>
              <a:t>L</a:t>
            </a:r>
          </a:p>
          <a:p>
            <a:pPr marL="457200" indent="-457200">
              <a:buAutoNum type="alphaUcPeriod"/>
            </a:pPr>
            <a:r>
              <a:rPr lang="en-US" sz="2200" dirty="0">
                <a:latin typeface="Times New Roman" panose="02020603050405020304" pitchFamily="18" charset="0"/>
                <a:cs typeface="Times New Roman" panose="02020603050405020304" pitchFamily="18" charset="0"/>
              </a:rPr>
              <a:t>Both A &amp; B</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3A6D01-5664-4000-A143-9E3E35F02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0000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6863417"/>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7. Who is sitting between I and J?</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K</a:t>
            </a:r>
          </a:p>
          <a:p>
            <a:pPr marL="457200" indent="-457200">
              <a:buAutoNum type="alphaUcPeriod"/>
            </a:pPr>
            <a:r>
              <a:rPr lang="en-US" sz="2200" dirty="0">
                <a:latin typeface="Times New Roman" panose="02020603050405020304" pitchFamily="18" charset="0"/>
                <a:cs typeface="Times New Roman" panose="02020603050405020304" pitchFamily="18" charset="0"/>
              </a:rPr>
              <a:t>M</a:t>
            </a:r>
          </a:p>
          <a:p>
            <a:pPr marL="457200" indent="-457200">
              <a:buAutoNum type="alphaUcPeriod"/>
            </a:pPr>
            <a:r>
              <a:rPr lang="en-US" sz="2200" dirty="0">
                <a:latin typeface="Times New Roman" panose="02020603050405020304" pitchFamily="18" charset="0"/>
                <a:cs typeface="Times New Roman" panose="02020603050405020304" pitchFamily="18" charset="0"/>
              </a:rPr>
              <a:t>E</a:t>
            </a:r>
          </a:p>
          <a:p>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E70AF0-6F89-4C07-96C1-4F24B64A8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79727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18790"/>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8. Who is sitting next to G on the right side?</a:t>
            </a:r>
          </a:p>
          <a:p>
            <a:pPr marL="457200" indent="-457200">
              <a:buAutoNum type="alphaUcPeriod"/>
            </a:pPr>
            <a:r>
              <a:rPr lang="en-US" sz="2200" dirty="0">
                <a:latin typeface="Times New Roman" panose="02020603050405020304" pitchFamily="18" charset="0"/>
                <a:cs typeface="Times New Roman" panose="02020603050405020304" pitchFamily="18" charset="0"/>
              </a:rPr>
              <a:t>F</a:t>
            </a:r>
          </a:p>
          <a:p>
            <a:pPr marL="457200" indent="-457200">
              <a:buAutoNum type="alphaUcPeriod"/>
            </a:pPr>
            <a:r>
              <a:rPr lang="en-US" sz="2200" dirty="0">
                <a:latin typeface="Times New Roman" panose="02020603050405020304" pitchFamily="18" charset="0"/>
                <a:cs typeface="Times New Roman" panose="02020603050405020304" pitchFamily="18" charset="0"/>
              </a:rPr>
              <a:t>M</a:t>
            </a:r>
          </a:p>
          <a:p>
            <a:pPr marL="457200" indent="-457200">
              <a:buAutoNum type="alphaUcPeriod"/>
            </a:pPr>
            <a:r>
              <a:rPr lang="en-US" sz="2200" dirty="0">
                <a:latin typeface="Times New Roman" panose="02020603050405020304" pitchFamily="18" charset="0"/>
                <a:cs typeface="Times New Roman" panose="02020603050405020304" pitchFamily="18" charset="0"/>
              </a:rPr>
              <a:t>L</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1CF222-1259-4009-B105-EBF6B69B0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63779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6863417"/>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9. Who is opposite to F?</a:t>
            </a:r>
          </a:p>
          <a:p>
            <a:pPr marL="457200" indent="-457200">
              <a:buAutoNum type="alphaUcPeriod"/>
            </a:pPr>
            <a:r>
              <a:rPr lang="en-US" sz="2200" dirty="0">
                <a:latin typeface="Times New Roman" panose="02020603050405020304" pitchFamily="18" charset="0"/>
                <a:cs typeface="Times New Roman" panose="02020603050405020304" pitchFamily="18" charset="0"/>
              </a:rPr>
              <a:t>J</a:t>
            </a:r>
          </a:p>
          <a:p>
            <a:pPr marL="457200" indent="-457200">
              <a:buAutoNum type="alphaUcPeriod"/>
            </a:pPr>
            <a:r>
              <a:rPr lang="en-US" sz="2200" dirty="0">
                <a:latin typeface="Times New Roman" panose="02020603050405020304" pitchFamily="18" charset="0"/>
                <a:cs typeface="Times New Roman" panose="02020603050405020304" pitchFamily="18" charset="0"/>
              </a:rPr>
              <a:t>E</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K</a:t>
            </a:r>
          </a:p>
          <a:p>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70FB037-E47B-4EAC-8475-EA789AEE8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04780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Circular arrangement: </a:t>
            </a:r>
            <a:r>
              <a:rPr lang="en-US" sz="2000" dirty="0">
                <a:latin typeface="Times New Roman" panose="02020603050405020304" pitchFamily="18" charset="0"/>
                <a:cs typeface="Times New Roman" panose="02020603050405020304" pitchFamily="18" charset="0"/>
              </a:rPr>
              <a:t>In the circular seating arrangement questions, you have to arrange the persons around a circular table etc. fulfilling certain conditions.</a:t>
            </a:r>
          </a:p>
        </p:txBody>
      </p:sp>
      <p:pic>
        <p:nvPicPr>
          <p:cNvPr id="2050" name="Picture 2" descr="Series Alphabet Reas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151" y="3036951"/>
            <a:ext cx="2391682" cy="2356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ries Alphabet Reas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96" y="3036951"/>
            <a:ext cx="2261053" cy="22814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546BA52-E448-49AA-BAB7-BF2ABD122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6821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8" name="Rectangle 7"/>
          <p:cNvSpPr/>
          <p:nvPr/>
        </p:nvSpPr>
        <p:spPr>
          <a:xfrm>
            <a:off x="0" y="725214"/>
            <a:ext cx="1171378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endParaRPr lang="en-US" sz="2400" dirty="0">
              <a:latin typeface="Times New Roman" pitchFamily="18" charset="0"/>
              <a:cs typeface="Times New Roman" pitchFamily="18" charset="0"/>
            </a:endParaRPr>
          </a:p>
          <a:p>
            <a:pPr fontAlgn="b"/>
            <a:r>
              <a:rPr lang="en-US" sz="2400" b="1" dirty="0"/>
              <a:t>10. Who is exactly at left of S ?</a:t>
            </a:r>
            <a:endParaRPr lang="en-US" sz="2400" dirty="0"/>
          </a:p>
          <a:p>
            <a:pPr fontAlgn="b"/>
            <a:r>
              <a:rPr lang="en-US" sz="2400" dirty="0"/>
              <a:t>A. Q</a:t>
            </a:r>
          </a:p>
          <a:p>
            <a:pPr fontAlgn="b"/>
            <a:r>
              <a:rPr lang="en-US" sz="2400" dirty="0"/>
              <a:t>B. P</a:t>
            </a:r>
          </a:p>
          <a:p>
            <a:pPr fontAlgn="b"/>
            <a:r>
              <a:rPr lang="en-US" sz="2400" dirty="0"/>
              <a:t>C. U</a:t>
            </a:r>
          </a:p>
          <a:p>
            <a:pPr fontAlgn="b"/>
            <a:r>
              <a:rPr lang="en-US" sz="2400" dirty="0"/>
              <a:t>D. V</a:t>
            </a:r>
          </a:p>
          <a:p>
            <a:endParaRPr lang="en-US"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340CC71-2111-4EF5-9DBE-4D10B2AE6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12750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45310"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11. Who is second to right of T ?</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R</a:t>
            </a:r>
          </a:p>
          <a:p>
            <a:pPr fontAlgn="b"/>
            <a:r>
              <a:rPr lang="en-US" sz="2400" dirty="0">
                <a:latin typeface="Times New Roman" pitchFamily="18" charset="0"/>
                <a:cs typeface="Times New Roman" pitchFamily="18" charset="0"/>
              </a:rPr>
              <a:t>B. P</a:t>
            </a:r>
          </a:p>
          <a:p>
            <a:pPr fontAlgn="b"/>
            <a:r>
              <a:rPr lang="en-US" sz="2400" dirty="0">
                <a:latin typeface="Times New Roman" pitchFamily="18" charset="0"/>
                <a:cs typeface="Times New Roman" pitchFamily="18" charset="0"/>
              </a:rPr>
              <a:t>C. W</a:t>
            </a:r>
          </a:p>
          <a:p>
            <a:pPr fontAlgn="b"/>
            <a:r>
              <a:rPr lang="en-US" sz="2400" dirty="0">
                <a:latin typeface="Times New Roman" pitchFamily="18" charset="0"/>
                <a:cs typeface="Times New Roman" pitchFamily="18" charset="0"/>
              </a:rPr>
              <a:t>D. V</a:t>
            </a:r>
          </a:p>
        </p:txBody>
      </p:sp>
      <p:pic>
        <p:nvPicPr>
          <p:cNvPr id="6" name="Picture 5">
            <a:extLst>
              <a:ext uri="{FF2B5EF4-FFF2-40B4-BE49-F238E27FC236}">
                <a16:creationId xmlns:a16="http://schemas.microsoft.com/office/drawing/2014/main" id="{AEC0AD3A-97B6-412F-B049-2E2A42D62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4536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09448"/>
            <a:ext cx="11698014"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12. In which of the following pairs first person sits exactly at right of second person?</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UT</a:t>
            </a:r>
          </a:p>
          <a:p>
            <a:pPr fontAlgn="b"/>
            <a:r>
              <a:rPr lang="en-US" sz="2400" dirty="0">
                <a:latin typeface="Times New Roman" pitchFamily="18" charset="0"/>
                <a:cs typeface="Times New Roman" pitchFamily="18" charset="0"/>
              </a:rPr>
              <a:t>B. WR</a:t>
            </a:r>
          </a:p>
          <a:p>
            <a:pPr fontAlgn="b"/>
            <a:r>
              <a:rPr lang="en-US" sz="2400" dirty="0">
                <a:latin typeface="Times New Roman" pitchFamily="18" charset="0"/>
                <a:cs typeface="Times New Roman" pitchFamily="18" charset="0"/>
              </a:rPr>
              <a:t>C. WT</a:t>
            </a:r>
          </a:p>
          <a:p>
            <a:pPr fontAlgn="b"/>
            <a:r>
              <a:rPr lang="en-US" sz="2400" dirty="0">
                <a:latin typeface="Times New Roman" pitchFamily="18" charset="0"/>
                <a:cs typeface="Times New Roman" pitchFamily="18" charset="0"/>
              </a:rPr>
              <a:t>D. VT</a:t>
            </a:r>
          </a:p>
        </p:txBody>
      </p:sp>
      <p:pic>
        <p:nvPicPr>
          <p:cNvPr id="6" name="Picture 5">
            <a:extLst>
              <a:ext uri="{FF2B5EF4-FFF2-40B4-BE49-F238E27FC236}">
                <a16:creationId xmlns:a16="http://schemas.microsoft.com/office/drawing/2014/main" id="{5FCB7D42-2F3F-4DA9-BBEE-6E6F6764C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30958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29545"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13. What is the exact position of W?</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Just left of V</a:t>
            </a:r>
          </a:p>
          <a:p>
            <a:pPr fontAlgn="b"/>
            <a:r>
              <a:rPr lang="en-US" sz="2400" dirty="0">
                <a:latin typeface="Times New Roman" pitchFamily="18" charset="0"/>
                <a:cs typeface="Times New Roman" pitchFamily="18" charset="0"/>
              </a:rPr>
              <a:t>B. Just right of V</a:t>
            </a:r>
          </a:p>
          <a:p>
            <a:pPr fontAlgn="b"/>
            <a:r>
              <a:rPr lang="en-US" sz="2400" dirty="0">
                <a:latin typeface="Times New Roman" pitchFamily="18" charset="0"/>
                <a:cs typeface="Times New Roman" pitchFamily="18" charset="0"/>
              </a:rPr>
              <a:t>C. In between U and V</a:t>
            </a:r>
          </a:p>
          <a:p>
            <a:pPr fontAlgn="b"/>
            <a:r>
              <a:rPr lang="en-US" sz="2400" dirty="0">
                <a:latin typeface="Times New Roman" pitchFamily="18" charset="0"/>
                <a:cs typeface="Times New Roman" pitchFamily="18" charset="0"/>
              </a:rPr>
              <a:t>D. Immediate right to R</a:t>
            </a:r>
          </a:p>
        </p:txBody>
      </p:sp>
      <p:pic>
        <p:nvPicPr>
          <p:cNvPr id="6" name="Picture 5">
            <a:extLst>
              <a:ext uri="{FF2B5EF4-FFF2-40B4-BE49-F238E27FC236}">
                <a16:creationId xmlns:a16="http://schemas.microsoft.com/office/drawing/2014/main" id="{E989DA71-E51C-4D7D-B2EE-CC5787538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57956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6" name="Rectangle 5"/>
          <p:cNvSpPr/>
          <p:nvPr/>
        </p:nvSpPr>
        <p:spPr>
          <a:xfrm>
            <a:off x="-39977" y="693119"/>
            <a:ext cx="11761076"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14. Who is second at right of S?</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U</a:t>
            </a:r>
          </a:p>
          <a:p>
            <a:pPr fontAlgn="b"/>
            <a:r>
              <a:rPr lang="en-US" sz="2400" dirty="0">
                <a:latin typeface="Times New Roman" pitchFamily="18" charset="0"/>
                <a:cs typeface="Times New Roman" pitchFamily="18" charset="0"/>
              </a:rPr>
              <a:t>B. R</a:t>
            </a:r>
          </a:p>
          <a:p>
            <a:pPr fontAlgn="b"/>
            <a:r>
              <a:rPr lang="en-US" sz="2400" dirty="0">
                <a:latin typeface="Times New Roman" pitchFamily="18" charset="0"/>
                <a:cs typeface="Times New Roman" pitchFamily="18" charset="0"/>
              </a:rPr>
              <a:t>C. T</a:t>
            </a:r>
          </a:p>
          <a:p>
            <a:pPr fontAlgn="b"/>
            <a:r>
              <a:rPr lang="en-US" sz="2400" dirty="0">
                <a:latin typeface="Times New Roman" pitchFamily="18" charset="0"/>
                <a:cs typeface="Times New Roman" pitchFamily="18" charset="0"/>
              </a:rPr>
              <a:t>D. P</a:t>
            </a:r>
          </a:p>
        </p:txBody>
      </p:sp>
      <p:pic>
        <p:nvPicPr>
          <p:cNvPr id="5" name="Picture 4">
            <a:extLst>
              <a:ext uri="{FF2B5EF4-FFF2-40B4-BE49-F238E27FC236}">
                <a16:creationId xmlns:a16="http://schemas.microsoft.com/office/drawing/2014/main" id="{AF98F76B-21C7-4405-8CA5-4F9CD46B2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9304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9876D2-ECE2-4629-A63A-098C9F89C3CD}"/>
              </a:ext>
            </a:extLst>
          </p:cNvPr>
          <p:cNvGraphicFramePr/>
          <p:nvPr>
            <p:extLst>
              <p:ext uri="{D42A27DB-BD31-4B8C-83A1-F6EECF244321}">
                <p14:modId xmlns:p14="http://schemas.microsoft.com/office/powerpoint/2010/main" val="2498021220"/>
              </p:ext>
            </p:extLst>
          </p:nvPr>
        </p:nvGraphicFramePr>
        <p:xfrm>
          <a:off x="609600" y="811530"/>
          <a:ext cx="10972800" cy="4010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FDEDC2E-2ED7-4807-A9AC-C3F993D2E0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7814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15642"/>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center.</a:t>
            </a:r>
          </a:p>
        </p:txBody>
      </p:sp>
      <p:sp>
        <p:nvSpPr>
          <p:cNvPr id="6" name="Rectangle 5"/>
          <p:cNvSpPr/>
          <p:nvPr/>
        </p:nvSpPr>
        <p:spPr>
          <a:xfrm>
            <a:off x="0" y="4521803"/>
            <a:ext cx="10925780" cy="1938992"/>
          </a:xfrm>
          <a:prstGeom prst="rect">
            <a:avLst/>
          </a:prstGeom>
        </p:spPr>
        <p:txBody>
          <a:bodyPr wrap="square">
            <a:spAutoFit/>
          </a:bodyPr>
          <a:lstStyle/>
          <a:p>
            <a:pPr fontAlgn="b"/>
            <a:r>
              <a:rPr lang="en-US" sz="2400" b="1" dirty="0">
                <a:latin typeface="Times New Roman" pitchFamily="18" charset="0"/>
                <a:cs typeface="Times New Roman" pitchFamily="18" charset="0"/>
              </a:rPr>
              <a:t>15. How many persons sit between F and G when counted from the right of G?</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2</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6</a:t>
            </a:r>
          </a:p>
        </p:txBody>
      </p:sp>
      <p:pic>
        <p:nvPicPr>
          <p:cNvPr id="7" name="Picture 6">
            <a:extLst>
              <a:ext uri="{FF2B5EF4-FFF2-40B4-BE49-F238E27FC236}">
                <a16:creationId xmlns:a16="http://schemas.microsoft.com/office/drawing/2014/main" id="{4413849E-8AD5-4083-A810-11CD9DCD8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88298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334403"/>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16. What is the difference between the persons who face towards the centre and the persons who do not face towards centre?</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1</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4</a:t>
            </a:r>
          </a:p>
          <a:p>
            <a:pPr marL="457200" indent="-457200" fontAlgn="b">
              <a:buAutoNum type="alphaUcPeriod"/>
            </a:pPr>
            <a:r>
              <a:rPr lang="en-US" sz="2400" dirty="0">
                <a:latin typeface="Times New Roman" pitchFamily="18" charset="0"/>
                <a:cs typeface="Times New Roman" pitchFamily="18" charset="0"/>
              </a:rPr>
              <a:t>0</a:t>
            </a:r>
          </a:p>
        </p:txBody>
      </p:sp>
      <p:pic>
        <p:nvPicPr>
          <p:cNvPr id="7" name="Picture 6">
            <a:extLst>
              <a:ext uri="{FF2B5EF4-FFF2-40B4-BE49-F238E27FC236}">
                <a16:creationId xmlns:a16="http://schemas.microsoft.com/office/drawing/2014/main" id="{FF9F7E49-B645-4DC3-9EE5-D9028FD08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65518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17. Find the odd one out?</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A</a:t>
            </a:r>
          </a:p>
          <a:p>
            <a:pPr marL="457200" indent="-457200" fontAlgn="b">
              <a:buAutoNum type="alphaUcPeriod"/>
            </a:pPr>
            <a:r>
              <a:rPr lang="en-US" sz="2400" dirty="0">
                <a:latin typeface="Times New Roman" pitchFamily="18" charset="0"/>
                <a:cs typeface="Times New Roman" pitchFamily="18" charset="0"/>
              </a:rPr>
              <a:t>H</a:t>
            </a:r>
          </a:p>
          <a:p>
            <a:pPr marL="457200" indent="-457200" fontAlgn="b">
              <a:buAutoNum type="alphaUcPeriod"/>
            </a:pPr>
            <a:r>
              <a:rPr lang="en-US" sz="2400" dirty="0">
                <a:latin typeface="Times New Roman" pitchFamily="18" charset="0"/>
                <a:cs typeface="Times New Roman" pitchFamily="18" charset="0"/>
              </a:rPr>
              <a:t>C</a:t>
            </a:r>
          </a:p>
          <a:p>
            <a:pPr marL="457200" indent="-457200" fontAlgn="b">
              <a:buAutoNum type="alphaUcPeriod"/>
            </a:pPr>
            <a:r>
              <a:rPr lang="en-US" sz="2400" dirty="0">
                <a:latin typeface="Times New Roman" pitchFamily="18" charset="0"/>
                <a:cs typeface="Times New Roman" pitchFamily="18" charset="0"/>
              </a:rPr>
              <a:t>G</a:t>
            </a:r>
          </a:p>
          <a:p>
            <a:pPr fontAlgn="b"/>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14A8519-93DA-489C-A363-0458DAE66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23020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18. Who sits second to the left of G?</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E</a:t>
            </a:r>
          </a:p>
          <a:p>
            <a:pPr marL="457200" indent="-457200" fontAlgn="b">
              <a:buAutoNum type="alphaUcPeriod"/>
            </a:pPr>
            <a:r>
              <a:rPr lang="en-US" sz="2400" dirty="0">
                <a:latin typeface="Times New Roman" pitchFamily="18" charset="0"/>
                <a:cs typeface="Times New Roman" pitchFamily="18" charset="0"/>
              </a:rPr>
              <a:t>D</a:t>
            </a:r>
          </a:p>
          <a:p>
            <a:pPr marL="457200" indent="-457200" fontAlgn="b">
              <a:buAutoNum type="alphaUcPeriod"/>
            </a:pPr>
            <a:r>
              <a:rPr lang="en-US" sz="2400" dirty="0">
                <a:latin typeface="Times New Roman" pitchFamily="18" charset="0"/>
                <a:cs typeface="Times New Roman" pitchFamily="18" charset="0"/>
              </a:rPr>
              <a:t>C</a:t>
            </a:r>
          </a:p>
          <a:p>
            <a:pPr marL="457200" indent="-457200" fontAlgn="b">
              <a:buAutoNum type="alphaUcPeriod"/>
            </a:pPr>
            <a:r>
              <a:rPr lang="en-US" sz="2400" dirty="0">
                <a:latin typeface="Times New Roman" pitchFamily="18" charset="0"/>
                <a:cs typeface="Times New Roman" pitchFamily="18" charset="0"/>
              </a:rPr>
              <a:t>H</a:t>
            </a:r>
          </a:p>
          <a:p>
            <a:pPr fontAlgn="b"/>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065E3110-ECF4-40D5-B538-112B2D91F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7892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1938992"/>
          </a:xfrm>
          <a:prstGeom prst="rect">
            <a:avLst/>
          </a:prstGeom>
        </p:spPr>
        <p:txBody>
          <a:bodyPr wrap="square">
            <a:spAutoFit/>
          </a:bodyPr>
          <a:lstStyle/>
          <a:p>
            <a:pPr fontAlgn="b"/>
            <a:r>
              <a:rPr lang="en-US" sz="2400" b="1" dirty="0">
                <a:latin typeface="Times New Roman" pitchFamily="18" charset="0"/>
                <a:cs typeface="Times New Roman" pitchFamily="18" charset="0"/>
              </a:rPr>
              <a:t>19. How many persons sit between A and D, when counted from left of A?</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2</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6</a:t>
            </a:r>
          </a:p>
        </p:txBody>
      </p:sp>
      <p:pic>
        <p:nvPicPr>
          <p:cNvPr id="7" name="Picture 6">
            <a:extLst>
              <a:ext uri="{FF2B5EF4-FFF2-40B4-BE49-F238E27FC236}">
                <a16:creationId xmlns:a16="http://schemas.microsoft.com/office/drawing/2014/main" id="{1BE1A251-518A-46D7-8AEA-F2D161DC5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710605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Rectangular/Square arrangement:</a:t>
            </a:r>
            <a:r>
              <a:rPr lang="en-US" sz="2000" dirty="0">
                <a:latin typeface="Times New Roman" panose="02020603050405020304" pitchFamily="18" charset="0"/>
                <a:cs typeface="Times New Roman" panose="02020603050405020304" pitchFamily="18" charset="0"/>
              </a:rPr>
              <a:t> These arrangements are almost similar to the circular arrangements; the only difference is that the persons are sitting around a rectangular table.</a:t>
            </a:r>
            <a:endParaRPr lang="en-US" sz="2000" b="0" i="0" dirty="0">
              <a:effectLst/>
              <a:latin typeface="Times New Roman" panose="02020603050405020304" pitchFamily="18" charset="0"/>
              <a:cs typeface="Times New Roman" panose="02020603050405020304" pitchFamily="18" charset="0"/>
            </a:endParaRPr>
          </a:p>
        </p:txBody>
      </p:sp>
      <p:sp>
        <p:nvSpPr>
          <p:cNvPr id="6" name="AutoShape 2" descr="Square Seating Arrangement - Verbal Reasoning - Shortcut Tri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quare Seating Arrangement - Verbal Reasoning - Shortcut Tri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265" y="2899935"/>
            <a:ext cx="24003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27A4DF3-7237-4F32-B8A2-63C61B0D8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36738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149724"/>
            <a:ext cx="10925780" cy="2308324"/>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20. Who among the following sits to the immediate right of P? </a:t>
            </a:r>
          </a:p>
          <a:p>
            <a:pPr fontAlgn="b"/>
            <a:r>
              <a:rPr lang="en-US" sz="2400" dirty="0">
                <a:latin typeface="Times New Roman" panose="02020603050405020304" pitchFamily="18" charset="0"/>
                <a:cs typeface="Times New Roman" panose="02020603050405020304" pitchFamily="18" charset="0"/>
              </a:rPr>
              <a:t>A. The one, who has 2 phones </a:t>
            </a:r>
          </a:p>
          <a:p>
            <a:pPr fontAlgn="b"/>
            <a:r>
              <a:rPr lang="en-US" sz="2400" dirty="0">
                <a:latin typeface="Times New Roman" panose="02020603050405020304" pitchFamily="18" charset="0"/>
                <a:cs typeface="Times New Roman" panose="02020603050405020304" pitchFamily="18" charset="0"/>
              </a:rPr>
              <a:t>B. b. The one, who has 5 phones </a:t>
            </a:r>
          </a:p>
          <a:p>
            <a:pPr fontAlgn="b"/>
            <a:r>
              <a:rPr lang="en-US" sz="2400" dirty="0">
                <a:latin typeface="Times New Roman" panose="02020603050405020304" pitchFamily="18" charset="0"/>
                <a:cs typeface="Times New Roman" panose="02020603050405020304" pitchFamily="18" charset="0"/>
              </a:rPr>
              <a:t>C. S </a:t>
            </a:r>
          </a:p>
          <a:p>
            <a:pPr fontAlgn="b"/>
            <a:r>
              <a:rPr lang="en-US" sz="2400" dirty="0">
                <a:latin typeface="Times New Roman" panose="02020603050405020304" pitchFamily="18" charset="0"/>
                <a:cs typeface="Times New Roman" panose="02020603050405020304" pitchFamily="18" charset="0"/>
              </a:rPr>
              <a:t>D. W </a:t>
            </a:r>
          </a:p>
          <a:p>
            <a:pPr fontAlgn="b"/>
            <a:r>
              <a:rPr lang="en-US" sz="2400" dirty="0">
                <a:latin typeface="Times New Roman" panose="02020603050405020304" pitchFamily="18" charset="0"/>
                <a:cs typeface="Times New Roman" panose="02020603050405020304" pitchFamily="18" charset="0"/>
              </a:rPr>
              <a:t>E. None of these </a:t>
            </a:r>
          </a:p>
        </p:txBody>
      </p:sp>
      <p:pic>
        <p:nvPicPr>
          <p:cNvPr id="7" name="Picture 6">
            <a:extLst>
              <a:ext uri="{FF2B5EF4-FFF2-40B4-BE49-F238E27FC236}">
                <a16:creationId xmlns:a16="http://schemas.microsoft.com/office/drawing/2014/main" id="{27958DC3-541C-4498-9F77-4375574B4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43263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294466"/>
            <a:ext cx="10925780" cy="1938992"/>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21. Who sits opposite to one, who has 8 phones?</a:t>
            </a:r>
          </a:p>
          <a:p>
            <a:pPr marL="457200" indent="-457200" fontAlgn="b">
              <a:buAutoNum type="alphaUcPeriod"/>
            </a:pPr>
            <a:r>
              <a:rPr lang="en-US" sz="2400" dirty="0">
                <a:latin typeface="Times New Roman" pitchFamily="18" charset="0"/>
                <a:cs typeface="Times New Roman" pitchFamily="18" charset="0"/>
              </a:rPr>
              <a:t>Q</a:t>
            </a:r>
          </a:p>
          <a:p>
            <a:pPr marL="457200" indent="-457200" fontAlgn="b">
              <a:buAutoNum type="alphaUcPeriod"/>
            </a:pPr>
            <a:r>
              <a:rPr lang="en-US" sz="2400" dirty="0">
                <a:latin typeface="Times New Roman" pitchFamily="18" charset="0"/>
                <a:cs typeface="Times New Roman" pitchFamily="18" charset="0"/>
              </a:rPr>
              <a:t>R</a:t>
            </a:r>
          </a:p>
          <a:p>
            <a:pPr marL="457200" indent="-457200" fontAlgn="b">
              <a:buAutoNum type="alphaUcPeriod"/>
            </a:pPr>
            <a:r>
              <a:rPr lang="en-US" sz="2400" dirty="0">
                <a:latin typeface="Times New Roman" pitchFamily="18" charset="0"/>
                <a:cs typeface="Times New Roman" pitchFamily="18" charset="0"/>
              </a:rPr>
              <a:t>V</a:t>
            </a:r>
          </a:p>
          <a:p>
            <a:pPr marL="457200" indent="-457200" fontAlgn="b">
              <a:buAutoNum type="alphaUcPeriod"/>
            </a:pPr>
            <a:r>
              <a:rPr lang="en-US" sz="2400" dirty="0">
                <a:latin typeface="Times New Roman" pitchFamily="18" charset="0"/>
                <a:cs typeface="Times New Roman" pitchFamily="18" charset="0"/>
              </a:rPr>
              <a:t>P</a:t>
            </a:r>
          </a:p>
        </p:txBody>
      </p:sp>
      <p:pic>
        <p:nvPicPr>
          <p:cNvPr id="7" name="Picture 6">
            <a:extLst>
              <a:ext uri="{FF2B5EF4-FFF2-40B4-BE49-F238E27FC236}">
                <a16:creationId xmlns:a16="http://schemas.microsoft.com/office/drawing/2014/main" id="{AA912811-6BEA-4CF6-8AAF-D871B035E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66799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286276"/>
            <a:ext cx="10925780" cy="1938992"/>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22. How many phones does Q have?</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7</a:t>
            </a:r>
          </a:p>
          <a:p>
            <a:pPr marL="457200" indent="-457200" fontAlgn="b">
              <a:buAutoNum type="alphaUcPeriod"/>
            </a:pPr>
            <a:r>
              <a:rPr lang="en-US" sz="2400" dirty="0">
                <a:latin typeface="Times New Roman" pitchFamily="18" charset="0"/>
                <a:cs typeface="Times New Roman" pitchFamily="18" charset="0"/>
              </a:rPr>
              <a:t>1</a:t>
            </a:r>
          </a:p>
        </p:txBody>
      </p:sp>
      <p:pic>
        <p:nvPicPr>
          <p:cNvPr id="7" name="Picture 6">
            <a:extLst>
              <a:ext uri="{FF2B5EF4-FFF2-40B4-BE49-F238E27FC236}">
                <a16:creationId xmlns:a16="http://schemas.microsoft.com/office/drawing/2014/main" id="{A5978BCA-2FFF-435F-B87E-B2B61E68D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3465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2"/>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0925780" cy="830997"/>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23. Who among the following like vanilla ice-cream?</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Andrew	B. Bill		C. Charles		D. David</a:t>
            </a:r>
          </a:p>
        </p:txBody>
      </p:sp>
      <p:pic>
        <p:nvPicPr>
          <p:cNvPr id="7" name="Picture 6">
            <a:extLst>
              <a:ext uri="{FF2B5EF4-FFF2-40B4-BE49-F238E27FC236}">
                <a16:creationId xmlns:a16="http://schemas.microsoft.com/office/drawing/2014/main" id="{5996E836-37A9-4405-A3B7-A2E738CAB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6135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Linear Arrangement:</a:t>
            </a:r>
            <a:r>
              <a:rPr lang="en-US" sz="2000" dirty="0">
                <a:latin typeface="Times New Roman" panose="02020603050405020304" pitchFamily="18" charset="0"/>
                <a:cs typeface="Times New Roman" panose="02020603050405020304" pitchFamily="18" charset="0"/>
              </a:rPr>
              <a:t> Here the arrangement of the persons is linear i.e. you have to arrange them in a line. Here generally a single row of arrangement is formed.</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1026" name="Picture 2" descr="Series Alphabet Reas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636" y="2991407"/>
            <a:ext cx="51435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ries Alphabet Reas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636" y="4341681"/>
            <a:ext cx="51435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EDD99EA-8135-4DD5-BF88-E8272C47B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924565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21160" y="725213"/>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1984559" cy="1200329"/>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24. Four of the following five are alike in a certain way and so form a group. Find the one who does not belong to that group?</a:t>
            </a:r>
          </a:p>
          <a:p>
            <a:pPr fontAlgn="b"/>
            <a:r>
              <a:rPr lang="en-US" sz="2400" dirty="0">
                <a:latin typeface="Times New Roman" panose="02020603050405020304" pitchFamily="18" charset="0"/>
                <a:cs typeface="Times New Roman" panose="02020603050405020304" pitchFamily="18" charset="0"/>
              </a:rPr>
              <a:t>A. Andrew		B. Henry		C. Emma		D. David	   E. Charles</a:t>
            </a:r>
          </a:p>
        </p:txBody>
      </p:sp>
      <p:pic>
        <p:nvPicPr>
          <p:cNvPr id="7" name="Picture 6">
            <a:extLst>
              <a:ext uri="{FF2B5EF4-FFF2-40B4-BE49-F238E27FC236}">
                <a16:creationId xmlns:a16="http://schemas.microsoft.com/office/drawing/2014/main" id="{AF48E627-771D-4A5E-B7DF-64737578E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178967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0925780" cy="830997"/>
          </a:xfrm>
          <a:prstGeom prst="rect">
            <a:avLst/>
          </a:prstGeom>
        </p:spPr>
        <p:txBody>
          <a:bodyPr wrap="square">
            <a:spAutoFit/>
          </a:bodyPr>
          <a:lstStyle/>
          <a:p>
            <a:pPr fontAlgn="b"/>
            <a:r>
              <a:rPr lang="en-US" sz="2400" b="1" dirty="0">
                <a:latin typeface="Times New Roman" pitchFamily="18" charset="0"/>
                <a:cs typeface="Times New Roman" pitchFamily="18" charset="0"/>
              </a:rPr>
              <a:t>25. Who among the following sits exactly between George and Bill?</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Andrew		B. Bill		C. Charles		D. Henry</a:t>
            </a:r>
          </a:p>
        </p:txBody>
      </p:sp>
      <p:pic>
        <p:nvPicPr>
          <p:cNvPr id="7" name="Picture 6">
            <a:extLst>
              <a:ext uri="{FF2B5EF4-FFF2-40B4-BE49-F238E27FC236}">
                <a16:creationId xmlns:a16="http://schemas.microsoft.com/office/drawing/2014/main" id="{731CAFBC-B667-4619-88DB-B7531D5C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569776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32</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5705DBAB-C4B7-4DEE-9B9E-EB82875DE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6370975"/>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r>
              <a:rPr lang="en-US" sz="2400" dirty="0">
                <a:latin typeface="Times New Roman" pitchFamily="18" charset="0"/>
                <a:cs typeface="Times New Roman" pitchFamily="18" charset="0"/>
              </a:rPr>
              <a:t>1) 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neighbour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1. What is the position of A ? </a:t>
            </a:r>
          </a:p>
          <a:p>
            <a:r>
              <a:rPr lang="en-US" sz="2400" dirty="0">
                <a:latin typeface="Times New Roman" pitchFamily="18" charset="0"/>
                <a:cs typeface="Times New Roman" pitchFamily="18" charset="0"/>
              </a:rPr>
              <a:t>A. Between E and D </a:t>
            </a:r>
          </a:p>
          <a:p>
            <a:r>
              <a:rPr lang="en-US" sz="2400" dirty="0">
                <a:latin typeface="Times New Roman" pitchFamily="18" charset="0"/>
                <a:cs typeface="Times New Roman" pitchFamily="18" charset="0"/>
              </a:rPr>
              <a:t>B. Extreme left </a:t>
            </a:r>
          </a:p>
          <a:p>
            <a:r>
              <a:rPr lang="en-US" sz="2400" dirty="0">
                <a:latin typeface="Times New Roman" pitchFamily="18" charset="0"/>
                <a:cs typeface="Times New Roman" pitchFamily="18" charset="0"/>
              </a:rPr>
              <a:t>C. Centre </a:t>
            </a:r>
          </a:p>
          <a:p>
            <a:r>
              <a:rPr lang="en-US" sz="2400" dirty="0">
                <a:latin typeface="Times New Roman" pitchFamily="18" charset="0"/>
                <a:cs typeface="Times New Roman" pitchFamily="18" charset="0"/>
              </a:rPr>
              <a:t>D. Extreme right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DB5B361-3BB2-4D37-860C-389847B5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7934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r>
              <a:rPr lang="en-US" sz="2400" dirty="0">
                <a:latin typeface="Times New Roman" pitchFamily="18" charset="0"/>
                <a:cs typeface="Times New Roman" pitchFamily="18" charset="0"/>
              </a:rPr>
              <a:t>1) 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2.Which of the following statement is not true? </a:t>
            </a:r>
          </a:p>
          <a:p>
            <a:r>
              <a:rPr lang="en-US" sz="2400" dirty="0">
                <a:latin typeface="Times New Roman" pitchFamily="18" charset="0"/>
                <a:cs typeface="Times New Roman" pitchFamily="18" charset="0"/>
              </a:rPr>
              <a:t>A. E is to the immediate left of D </a:t>
            </a:r>
          </a:p>
          <a:p>
            <a:r>
              <a:rPr lang="en-US" sz="2400" dirty="0">
                <a:latin typeface="Times New Roman" pitchFamily="18" charset="0"/>
                <a:cs typeface="Times New Roman" pitchFamily="18" charset="0"/>
              </a:rPr>
              <a:t>B. A is at one of the ends </a:t>
            </a:r>
          </a:p>
          <a:p>
            <a:r>
              <a:rPr lang="en-US" sz="2400" dirty="0">
                <a:latin typeface="Times New Roman" pitchFamily="18" charset="0"/>
                <a:cs typeface="Times New Roman" pitchFamily="18" charset="0"/>
              </a:rPr>
              <a:t>C. G is to the immediate left of B </a:t>
            </a:r>
          </a:p>
          <a:p>
            <a:r>
              <a:rPr lang="en-US" sz="2400" dirty="0">
                <a:latin typeface="Times New Roman" pitchFamily="18" charset="0"/>
                <a:cs typeface="Times New Roman" pitchFamily="18" charset="0"/>
              </a:rPr>
              <a:t>D. F is second to the right of D</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DD14F43-2B8C-465E-8E28-3F9D9801F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7209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61076"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pPr marL="457200" indent="-457200">
              <a:buAutoNum type="arabicParenR"/>
            </a:pPr>
            <a:r>
              <a:rPr lang="en-US" sz="2400" dirty="0">
                <a:latin typeface="Times New Roman" pitchFamily="18" charset="0"/>
                <a:cs typeface="Times New Roman" pitchFamily="18" charset="0"/>
              </a:rPr>
              <a:t>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3. Who are the neighbours of B ?</a:t>
            </a:r>
          </a:p>
          <a:p>
            <a:r>
              <a:rPr lang="en-US" sz="2400" dirty="0">
                <a:latin typeface="Times New Roman" pitchFamily="18" charset="0"/>
                <a:cs typeface="Times New Roman" pitchFamily="18" charset="0"/>
              </a:rPr>
              <a:t>A. C and D </a:t>
            </a:r>
          </a:p>
          <a:p>
            <a:r>
              <a:rPr lang="en-US" sz="2400" dirty="0">
                <a:latin typeface="Times New Roman" pitchFamily="18" charset="0"/>
                <a:cs typeface="Times New Roman" pitchFamily="18" charset="0"/>
              </a:rPr>
              <a:t>B. C and G </a:t>
            </a:r>
          </a:p>
          <a:p>
            <a:r>
              <a:rPr lang="en-US" sz="2400" dirty="0">
                <a:latin typeface="Times New Roman" pitchFamily="18" charset="0"/>
                <a:cs typeface="Times New Roman" pitchFamily="18" charset="0"/>
              </a:rPr>
              <a:t>C. G and F </a:t>
            </a:r>
          </a:p>
          <a:p>
            <a:r>
              <a:rPr lang="en-US" sz="2400" dirty="0">
                <a:latin typeface="Times New Roman" pitchFamily="18" charset="0"/>
                <a:cs typeface="Times New Roman" pitchFamily="18" charset="0"/>
              </a:rPr>
              <a:t>D. C and 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7135097-8AD0-4099-971E-FD771542C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64204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pPr marL="457200" indent="-457200">
              <a:buAutoNum type="arabicParenR"/>
            </a:pPr>
            <a:r>
              <a:rPr lang="en-US" sz="2400" dirty="0">
                <a:latin typeface="Times New Roman" pitchFamily="18" charset="0"/>
                <a:cs typeface="Times New Roman" pitchFamily="18" charset="0"/>
              </a:rPr>
              <a:t>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4.Who are to the left of C ? </a:t>
            </a:r>
          </a:p>
          <a:p>
            <a:r>
              <a:rPr lang="en-US" sz="2400" dirty="0">
                <a:latin typeface="Times New Roman" pitchFamily="18" charset="0"/>
                <a:cs typeface="Times New Roman" pitchFamily="18" charset="0"/>
              </a:rPr>
              <a:t>A. Only B </a:t>
            </a:r>
          </a:p>
          <a:p>
            <a:r>
              <a:rPr lang="en-US" sz="2400" dirty="0">
                <a:latin typeface="Times New Roman" pitchFamily="18" charset="0"/>
                <a:cs typeface="Times New Roman" pitchFamily="18" charset="0"/>
              </a:rPr>
              <a:t>B. G, B and D </a:t>
            </a:r>
          </a:p>
          <a:p>
            <a:r>
              <a:rPr lang="en-US" sz="2400" dirty="0">
                <a:latin typeface="Times New Roman" pitchFamily="18" charset="0"/>
                <a:cs typeface="Times New Roman" pitchFamily="18" charset="0"/>
              </a:rPr>
              <a:t>C. G and B </a:t>
            </a:r>
          </a:p>
          <a:p>
            <a:r>
              <a:rPr lang="en-US" sz="2400" dirty="0">
                <a:latin typeface="Times New Roman" pitchFamily="18" charset="0"/>
                <a:cs typeface="Times New Roman" pitchFamily="18" charset="0"/>
              </a:rPr>
              <a:t>D. D, E, F and A</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3392AF76-BB3F-45F7-81BE-1E9D2F389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9992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Double row arrangement:</a:t>
            </a:r>
            <a:r>
              <a:rPr lang="en-US" sz="2000" dirty="0">
                <a:latin typeface="Times New Roman" panose="02020603050405020304" pitchFamily="18" charset="0"/>
                <a:cs typeface="Times New Roman" panose="02020603050405020304" pitchFamily="18" charset="0"/>
              </a:rPr>
              <a:t> In these questions, there will be two groups of persons. You have to arrange one group in one row and the other group in other row. The persons in these rows normally face each other.</a:t>
            </a:r>
          </a:p>
        </p:txBody>
      </p:sp>
      <p:pic>
        <p:nvPicPr>
          <p:cNvPr id="6" name="Picture 5">
            <a:extLst>
              <a:ext uri="{FF2B5EF4-FFF2-40B4-BE49-F238E27FC236}">
                <a16:creationId xmlns:a16="http://schemas.microsoft.com/office/drawing/2014/main" id="{1CC0E392-43B9-42A8-A8E8-E51F8556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11610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25214"/>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5. Who among the following in pairs sit opposite each other?</a:t>
            </a:r>
          </a:p>
          <a:p>
            <a:pPr marL="457200" indent="-457200">
              <a:buAutoNum type="alphaUcPeriod"/>
            </a:pPr>
            <a:r>
              <a:rPr lang="en-US" sz="2200" dirty="0">
                <a:latin typeface="Times New Roman" panose="02020603050405020304" pitchFamily="18" charset="0"/>
                <a:cs typeface="Times New Roman" panose="02020603050405020304" pitchFamily="18" charset="0"/>
              </a:rPr>
              <a:t>E, L</a:t>
            </a:r>
          </a:p>
          <a:p>
            <a:pPr marL="457200" indent="-457200">
              <a:buAutoNum type="alphaUcPeriod"/>
            </a:pPr>
            <a:r>
              <a:rPr lang="en-US" sz="2200" dirty="0">
                <a:latin typeface="Times New Roman" panose="02020603050405020304" pitchFamily="18" charset="0"/>
                <a:cs typeface="Times New Roman" panose="02020603050405020304" pitchFamily="18" charset="0"/>
              </a:rPr>
              <a:t>H, M</a:t>
            </a:r>
          </a:p>
          <a:p>
            <a:pPr marL="457200" indent="-457200">
              <a:buAutoNum type="alphaUcPeriod"/>
            </a:pPr>
            <a:r>
              <a:rPr lang="en-US" sz="2200" dirty="0">
                <a:latin typeface="Times New Roman" panose="02020603050405020304" pitchFamily="18" charset="0"/>
                <a:cs typeface="Times New Roman" panose="02020603050405020304" pitchFamily="18" charset="0"/>
              </a:rPr>
              <a:t>D, J</a:t>
            </a:r>
          </a:p>
          <a:p>
            <a:pPr marL="457200" indent="-457200">
              <a:buAutoNum type="alphaUcPeriod"/>
            </a:pPr>
            <a:r>
              <a:rPr lang="en-US" sz="2200" dirty="0">
                <a:latin typeface="Times New Roman" panose="02020603050405020304" pitchFamily="18" charset="0"/>
                <a:cs typeface="Times New Roman" panose="02020603050405020304" pitchFamily="18" charset="0"/>
              </a:rPr>
              <a:t>G, I</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A222F0-A8FF-4AAB-9E1B-CF1A47DF5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31703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1857</TotalTime>
  <Words>4650</Words>
  <Application>Microsoft Office PowerPoint</Application>
  <PresentationFormat>Widescreen</PresentationFormat>
  <Paragraphs>354</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Courier New</vt:lpstr>
      <vt:lpstr>Palatino Linotype</vt:lpstr>
      <vt:lpstr>Times New Roman</vt:lpstr>
      <vt:lpstr>Executive</vt:lpstr>
      <vt:lpstr>Seating Arrangements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Vishal Garg</cp:lastModifiedBy>
  <cp:revision>517</cp:revision>
  <dcterms:created xsi:type="dcterms:W3CDTF">2017-07-13T07:57:18Z</dcterms:created>
  <dcterms:modified xsi:type="dcterms:W3CDTF">2021-08-12T06:23:35Z</dcterms:modified>
</cp:coreProperties>
</file>