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380" r:id="rId3"/>
    <p:sldId id="453" r:id="rId4"/>
    <p:sldId id="447" r:id="rId5"/>
    <p:sldId id="455" r:id="rId7"/>
    <p:sldId id="448" r:id="rId8"/>
    <p:sldId id="449" r:id="rId9"/>
    <p:sldId id="450" r:id="rId10"/>
    <p:sldId id="452" r:id="rId11"/>
    <p:sldId id="451" r:id="rId12"/>
    <p:sldId id="462" r:id="rId13"/>
    <p:sldId id="446" r:id="rId14"/>
    <p:sldId id="444" r:id="rId15"/>
    <p:sldId id="454" r:id="rId16"/>
    <p:sldId id="443" r:id="rId17"/>
    <p:sldId id="445" r:id="rId18"/>
    <p:sldId id="468" r:id="rId19"/>
    <p:sldId id="438" r:id="rId20"/>
    <p:sldId id="466" r:id="rId21"/>
    <p:sldId id="469" r:id="rId22"/>
    <p:sldId id="441" r:id="rId23"/>
    <p:sldId id="467" r:id="rId24"/>
    <p:sldId id="460" r:id="rId25"/>
    <p:sldId id="459" r:id="rId26"/>
    <p:sldId id="458" r:id="rId27"/>
    <p:sldId id="457" r:id="rId28"/>
    <p:sldId id="456" r:id="rId29"/>
    <p:sldId id="465" r:id="rId30"/>
    <p:sldId id="464" r:id="rId31"/>
    <p:sldId id="471" r:id="rId32"/>
    <p:sldId id="470" r:id="rId33"/>
    <p:sldId id="434" r:id="rId34"/>
    <p:sldId id="436" r:id="rId35"/>
    <p:sldId id="33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71" autoAdjust="0"/>
    <p:restoredTop sz="84276" autoAdjust="0"/>
  </p:normalViewPr>
  <p:slideViewPr>
    <p:cSldViewPr snapToGrid="0">
      <p:cViewPr varScale="1">
        <p:scale>
          <a:sx n="50" d="100"/>
          <a:sy n="50" d="100"/>
        </p:scale>
        <p:origin x="62" y="5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46A4F-F976-47AD-9E0B-DEB8B87FF1C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E5F1C-18F0-46A8-B179-598C90B80A1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A</a:t>
            </a:r>
            <a:endParaRPr lang="en-US" dirty="0"/>
          </a:p>
          <a:p>
            <a:r>
              <a:rPr lang="en-US" dirty="0" smtClean="0"/>
              <a:t>Easy </a:t>
            </a:r>
            <a:endParaRPr lang="en-US" dirty="0" smtClean="0"/>
          </a:p>
          <a:p>
            <a:pPr marL="0" marR="0" indent="0" algn="l" defTabSz="914400" rtl="0" eaLnBrk="1" fontAlgn="auto" latinLnBrk="0" hangingPunct="1">
              <a:lnSpc>
                <a:spcPct val="100000"/>
              </a:lnSpc>
              <a:spcBef>
                <a:spcPts val="0"/>
              </a:spcBef>
              <a:spcAft>
                <a:spcPts val="0"/>
              </a:spcAft>
              <a:buClrTx/>
              <a:buSzTx/>
              <a:buFontTx/>
              <a:buNone/>
              <a:defRPr/>
            </a:pPr>
            <a:r>
              <a:rPr lang="en-US" dirty="0" smtClean="0"/>
              <a:t>Compulsory </a:t>
            </a:r>
            <a:endParaRPr lang="en-US" dirty="0" smtClean="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A</a:t>
            </a:r>
            <a:endParaRPr lang="en-US" dirty="0"/>
          </a:p>
          <a:p>
            <a:r>
              <a:rPr lang="en-US" dirty="0"/>
              <a:t>Easy </a:t>
            </a:r>
            <a:endParaRPr lang="en-US" dirty="0" smtClean="0"/>
          </a:p>
          <a:p>
            <a:pPr marL="0" marR="0" indent="0" algn="l" defTabSz="914400" rtl="0" eaLnBrk="1" fontAlgn="auto" latinLnBrk="0" hangingPunct="1">
              <a:lnSpc>
                <a:spcPct val="100000"/>
              </a:lnSpc>
              <a:spcBef>
                <a:spcPts val="0"/>
              </a:spcBef>
              <a:spcAft>
                <a:spcPts val="0"/>
              </a:spcAft>
              <a:buClrTx/>
              <a:buSzTx/>
              <a:buFontTx/>
              <a:buNone/>
              <a:defRPr/>
            </a:pPr>
            <a:r>
              <a:rPr lang="en-US" dirty="0" smtClean="0"/>
              <a:t>Compulsory </a:t>
            </a:r>
            <a:endParaRPr lang="en-US" dirty="0" smtClean="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endParaRPr lang="en-US" dirty="0"/>
          </a:p>
          <a:p>
            <a:r>
              <a:rPr lang="en-US" dirty="0"/>
              <a:t>Easy </a:t>
            </a:r>
            <a:endParaRPr lang="en-US" dirty="0" smtClean="0"/>
          </a:p>
          <a:p>
            <a:pPr marL="0" marR="0" indent="0" algn="l" defTabSz="914400" rtl="0" eaLnBrk="1" fontAlgn="auto" latinLnBrk="0" hangingPunct="1">
              <a:lnSpc>
                <a:spcPct val="100000"/>
              </a:lnSpc>
              <a:spcBef>
                <a:spcPts val="0"/>
              </a:spcBef>
              <a:spcAft>
                <a:spcPts val="0"/>
              </a:spcAft>
              <a:buClrTx/>
              <a:buSzTx/>
              <a:buFontTx/>
              <a:buNone/>
              <a:defRPr/>
            </a:pPr>
            <a:r>
              <a:rPr lang="en-US" dirty="0" smtClean="0"/>
              <a:t>Compulsory </a:t>
            </a:r>
            <a:endParaRPr lang="en-US" dirty="0" smtClean="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b</a:t>
            </a:r>
            <a:endParaRPr lang="en-US" dirty="0"/>
          </a:p>
          <a:p>
            <a:r>
              <a:rPr lang="en-US" dirty="0"/>
              <a:t>Easy </a:t>
            </a:r>
            <a:endParaRPr lang="en-US" dirty="0" smtClean="0"/>
          </a:p>
          <a:p>
            <a:pPr marL="0" marR="0" indent="0" algn="l" defTabSz="914400" rtl="0" eaLnBrk="1" fontAlgn="auto" latinLnBrk="0" hangingPunct="1">
              <a:lnSpc>
                <a:spcPct val="100000"/>
              </a:lnSpc>
              <a:spcBef>
                <a:spcPts val="0"/>
              </a:spcBef>
              <a:spcAft>
                <a:spcPts val="0"/>
              </a:spcAft>
              <a:buClrTx/>
              <a:buSzTx/>
              <a:buFontTx/>
              <a:buNone/>
              <a:defRPr/>
            </a:pPr>
            <a:r>
              <a:rPr lang="en-US" dirty="0" smtClean="0"/>
              <a:t>Compulsory </a:t>
            </a:r>
            <a:endParaRPr lang="en-US" dirty="0" smtClean="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endParaRPr lang="en-US" dirty="0"/>
          </a:p>
          <a:p>
            <a:r>
              <a:rPr lang="en-US" dirty="0"/>
              <a:t>Easy </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0" i="0" dirty="0">
                <a:solidFill>
                  <a:srgbClr val="212529"/>
                </a:solidFill>
                <a:effectLst/>
                <a:latin typeface="-apple-system"/>
              </a:rPr>
              <a:t>Option: C</a:t>
            </a:r>
            <a:endParaRPr lang="en-IN" b="1" i="0" dirty="0">
              <a:solidFill>
                <a:srgbClr val="212529"/>
              </a:solidFill>
              <a:effectLst/>
              <a:latin typeface="-apple-system"/>
            </a:endParaRPr>
          </a:p>
          <a:p>
            <a:r>
              <a:rPr lang="en-IN" b="1" i="0" dirty="0" smtClean="0">
                <a:solidFill>
                  <a:srgbClr val="212529"/>
                </a:solidFill>
                <a:effectLst/>
                <a:latin typeface="-apple-system"/>
              </a:rPr>
              <a:t>Easy</a:t>
            </a:r>
            <a:endParaRPr lang="en-IN" b="1" i="0" dirty="0" smtClean="0">
              <a:solidFill>
                <a:srgbClr val="212529"/>
              </a:solidFill>
              <a:effectLst/>
              <a:latin typeface="-apple-system"/>
            </a:endParaRPr>
          </a:p>
          <a:p>
            <a:r>
              <a:rPr lang="en-IN" b="1" i="0" dirty="0" smtClean="0">
                <a:solidFill>
                  <a:srgbClr val="212529"/>
                </a:solidFill>
                <a:effectLst/>
                <a:latin typeface="-apple-system"/>
              </a:rPr>
              <a:t> </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0" i="0" dirty="0">
                <a:solidFill>
                  <a:srgbClr val="212529"/>
                </a:solidFill>
                <a:effectLst/>
                <a:latin typeface="-apple-system"/>
              </a:rPr>
              <a:t>Option: A</a:t>
            </a:r>
            <a:endParaRPr lang="en-IN" b="1" i="0" dirty="0">
              <a:solidFill>
                <a:srgbClr val="212529"/>
              </a:solidFill>
              <a:effectLst/>
              <a:latin typeface="-apple-system"/>
            </a:endParaRPr>
          </a:p>
          <a:p>
            <a:r>
              <a:rPr lang="en-IN" b="1" i="0" dirty="0">
                <a:solidFill>
                  <a:srgbClr val="212529"/>
                </a:solidFill>
                <a:effectLst/>
                <a:latin typeface="-apple-system"/>
              </a:rPr>
              <a:t>Easy </a:t>
            </a:r>
            <a:endParaRPr lang="en-IN" b="1" i="0" dirty="0" smtClean="0">
              <a:solidFill>
                <a:srgbClr val="212529"/>
              </a:solidFill>
              <a:effectLst/>
              <a:latin typeface="-apple-system"/>
            </a:endParaRPr>
          </a:p>
          <a:p>
            <a:pPr marL="0" marR="0" indent="0" algn="l" defTabSz="914400" rtl="0" eaLnBrk="1" fontAlgn="auto" latinLnBrk="0" hangingPunct="1">
              <a:lnSpc>
                <a:spcPct val="100000"/>
              </a:lnSpc>
              <a:spcBef>
                <a:spcPts val="0"/>
              </a:spcBef>
              <a:spcAft>
                <a:spcPts val="0"/>
              </a:spcAft>
              <a:buClrTx/>
              <a:buSzTx/>
              <a:buFontTx/>
              <a:buNone/>
              <a:defRPr/>
            </a:pPr>
            <a:r>
              <a:rPr lang="en-US" dirty="0" smtClean="0"/>
              <a:t>Compulsory </a:t>
            </a:r>
            <a:endParaRPr lang="en-US" dirty="0" smtClean="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0" i="0" dirty="0">
                <a:solidFill>
                  <a:srgbClr val="212529"/>
                </a:solidFill>
                <a:effectLst/>
                <a:latin typeface="-apple-system"/>
              </a:rPr>
              <a:t>Option: D</a:t>
            </a:r>
            <a:endParaRPr lang="en-IN" b="1" i="0" dirty="0">
              <a:solidFill>
                <a:srgbClr val="212529"/>
              </a:solidFill>
              <a:effectLst/>
              <a:latin typeface="-apple-system"/>
            </a:endParaRPr>
          </a:p>
          <a:p>
            <a:r>
              <a:rPr lang="en-IN" b="1" i="0" dirty="0">
                <a:solidFill>
                  <a:srgbClr val="212529"/>
                </a:solidFill>
                <a:effectLst/>
                <a:latin typeface="-apple-system"/>
              </a:rPr>
              <a:t>Easy </a:t>
            </a:r>
            <a:endParaRPr lang="en-IN" b="1" i="0" dirty="0" smtClean="0">
              <a:solidFill>
                <a:srgbClr val="212529"/>
              </a:solidFill>
              <a:effectLst/>
              <a:latin typeface="-apple-system"/>
            </a:endParaRPr>
          </a:p>
          <a:p>
            <a:pPr marL="0" marR="0" indent="0" algn="l" defTabSz="914400" rtl="0" eaLnBrk="1" fontAlgn="auto" latinLnBrk="0" hangingPunct="1">
              <a:lnSpc>
                <a:spcPct val="100000"/>
              </a:lnSpc>
              <a:spcBef>
                <a:spcPts val="0"/>
              </a:spcBef>
              <a:spcAft>
                <a:spcPts val="0"/>
              </a:spcAft>
              <a:buClrTx/>
              <a:buSzTx/>
              <a:buFontTx/>
              <a:buNone/>
              <a:defRPr/>
            </a:pPr>
            <a:r>
              <a:rPr lang="en-US" dirty="0" smtClean="0"/>
              <a:t>Compulsory </a:t>
            </a:r>
            <a:endParaRPr lang="en-US" dirty="0" smtClean="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b="0" i="0" dirty="0">
                <a:solidFill>
                  <a:srgbClr val="4A4A4A"/>
                </a:solidFill>
                <a:effectLst/>
                <a:latin typeface="Lato"/>
              </a:rPr>
              <a:t>Option D</a:t>
            </a:r>
            <a:endParaRPr lang="en-US" b="0" i="0" dirty="0">
              <a:solidFill>
                <a:srgbClr val="4A4A4A"/>
              </a:solidFill>
              <a:effectLst/>
              <a:latin typeface="Lato"/>
            </a:endParaRPr>
          </a:p>
          <a:p>
            <a:pPr algn="l"/>
            <a:r>
              <a:rPr lang="en-US" b="0" i="0" dirty="0">
                <a:solidFill>
                  <a:srgbClr val="4A4A4A"/>
                </a:solidFill>
                <a:effectLst/>
                <a:latin typeface="Lato"/>
              </a:rPr>
              <a:t>Moderate </a:t>
            </a:r>
            <a:endParaRPr lang="en-US" b="0" i="0" dirty="0" smtClean="0">
              <a:solidFill>
                <a:srgbClr val="4A4A4A"/>
              </a:solidFill>
              <a:effectLst/>
              <a:latin typeface="Lato"/>
            </a:endParaRPr>
          </a:p>
          <a:p>
            <a:pPr marL="0" marR="0" indent="0" algn="l" defTabSz="914400" rtl="0" eaLnBrk="1" fontAlgn="auto" latinLnBrk="0" hangingPunct="1">
              <a:lnSpc>
                <a:spcPct val="100000"/>
              </a:lnSpc>
              <a:spcBef>
                <a:spcPts val="0"/>
              </a:spcBef>
              <a:spcAft>
                <a:spcPts val="0"/>
              </a:spcAft>
              <a:buClrTx/>
              <a:buSzTx/>
              <a:buFontTx/>
              <a:buNone/>
              <a:defRPr/>
            </a:pPr>
            <a:r>
              <a:rPr lang="en-US" dirty="0" smtClean="0"/>
              <a:t>Compulsory </a:t>
            </a:r>
            <a:endParaRPr lang="en-US" dirty="0" smtClean="0"/>
          </a:p>
          <a:p>
            <a:pPr algn="l"/>
            <a:endParaRPr lang="en-US" b="0" i="0" dirty="0">
              <a:solidFill>
                <a:srgbClr val="4A4A4A"/>
              </a:solidFill>
              <a:effectLst/>
              <a:latin typeface="Lato"/>
            </a:endParaRPr>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b="0" i="0" dirty="0">
                <a:solidFill>
                  <a:srgbClr val="4A4A4A"/>
                </a:solidFill>
                <a:effectLst/>
                <a:latin typeface="Lato"/>
              </a:rPr>
              <a:t>Option C</a:t>
            </a:r>
            <a:endParaRPr lang="en-US" b="0" i="0" dirty="0">
              <a:solidFill>
                <a:srgbClr val="4A4A4A"/>
              </a:solidFill>
              <a:effectLst/>
              <a:latin typeface="Lato"/>
            </a:endParaRPr>
          </a:p>
          <a:p>
            <a:pPr algn="l"/>
            <a:r>
              <a:rPr lang="en-US" b="0" i="0" dirty="0">
                <a:solidFill>
                  <a:srgbClr val="4A4A4A"/>
                </a:solidFill>
                <a:effectLst/>
                <a:latin typeface="Lato"/>
              </a:rPr>
              <a:t>Moderate </a:t>
            </a:r>
            <a:endParaRPr lang="en-US" b="0" i="0" dirty="0" smtClean="0">
              <a:solidFill>
                <a:srgbClr val="4A4A4A"/>
              </a:solidFill>
              <a:effectLst/>
              <a:latin typeface="Lato"/>
            </a:endParaRPr>
          </a:p>
          <a:p>
            <a:pPr marL="0" marR="0" indent="0" algn="l" defTabSz="914400" rtl="0" eaLnBrk="1" fontAlgn="auto" latinLnBrk="0" hangingPunct="1">
              <a:lnSpc>
                <a:spcPct val="100000"/>
              </a:lnSpc>
              <a:spcBef>
                <a:spcPts val="0"/>
              </a:spcBef>
              <a:spcAft>
                <a:spcPts val="0"/>
              </a:spcAft>
              <a:buClrTx/>
              <a:buSzTx/>
              <a:buFontTx/>
              <a:buNone/>
              <a:defRPr/>
            </a:pPr>
            <a:r>
              <a:rPr lang="en-US" dirty="0" smtClean="0"/>
              <a:t>Compulsory </a:t>
            </a:r>
            <a:endParaRPr lang="en-US" dirty="0" smtClean="0"/>
          </a:p>
          <a:p>
            <a:pPr algn="l"/>
            <a:endParaRPr lang="en-US" b="0" i="0" dirty="0">
              <a:solidFill>
                <a:srgbClr val="4A4A4A"/>
              </a:solidFill>
              <a:effectLst/>
              <a:latin typeface="Lato"/>
            </a:endParaRPr>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dirty="0">
                <a:solidFill>
                  <a:srgbClr val="333333"/>
                </a:solidFill>
                <a:effectLst/>
                <a:latin typeface="Tahoma" panose="020B0604030504040204" pitchFamily="34" charset="0"/>
              </a:rPr>
              <a:t>Option: A</a:t>
            </a:r>
            <a:endParaRPr lang="en-US" b="0" i="0" dirty="0">
              <a:solidFill>
                <a:srgbClr val="333333"/>
              </a:solidFill>
              <a:effectLst/>
              <a:latin typeface="Tahoma" panose="020B0604030504040204" pitchFamily="34" charset="0"/>
            </a:endParaRPr>
          </a:p>
          <a:p>
            <a:r>
              <a:rPr lang="en-US" b="0" i="0" dirty="0" smtClean="0">
                <a:solidFill>
                  <a:srgbClr val="333333"/>
                </a:solidFill>
                <a:effectLst/>
                <a:latin typeface="Tahoma" panose="020B0604030504040204" pitchFamily="34" charset="0"/>
              </a:rPr>
              <a:t>Moderate </a:t>
            </a:r>
            <a:endParaRPr lang="en-US" b="0" i="0" dirty="0" smtClean="0">
              <a:solidFill>
                <a:srgbClr val="333333"/>
              </a:solidFill>
              <a:effectLst/>
              <a:latin typeface="Tahoma" panose="020B060403050404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dirty="0" smtClean="0"/>
              <a:t>Compulsory </a:t>
            </a:r>
            <a:endParaRPr lang="en-US" dirty="0" smtClean="0"/>
          </a:p>
          <a:p>
            <a:endParaRPr lang="en-US" b="0" i="0" dirty="0">
              <a:solidFill>
                <a:srgbClr val="333333"/>
              </a:solidFill>
              <a:effectLst/>
              <a:latin typeface="Tahoma" panose="020B0604030504040204" pitchFamily="34" charset="0"/>
            </a:endParaRPr>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dirty="0">
                <a:solidFill>
                  <a:srgbClr val="333333"/>
                </a:solidFill>
                <a:effectLst/>
                <a:latin typeface="Tahoma" panose="020B0604030504040204" pitchFamily="34" charset="0"/>
              </a:rPr>
              <a:t>Option: A</a:t>
            </a:r>
            <a:endParaRPr lang="en-US" b="0" i="0" dirty="0">
              <a:solidFill>
                <a:srgbClr val="333333"/>
              </a:solidFill>
              <a:effectLst/>
              <a:latin typeface="Tahoma" panose="020B0604030504040204" pitchFamily="34" charset="0"/>
            </a:endParaRPr>
          </a:p>
          <a:p>
            <a:r>
              <a:rPr lang="en-US" b="0" i="0" dirty="0">
                <a:solidFill>
                  <a:srgbClr val="333333"/>
                </a:solidFill>
                <a:effectLst/>
                <a:latin typeface="Tahoma" panose="020B0604030504040204" pitchFamily="34" charset="0"/>
              </a:rPr>
              <a:t>Moderate </a:t>
            </a:r>
            <a:endParaRPr lang="en-US" b="0" i="0" dirty="0">
              <a:solidFill>
                <a:srgbClr val="333333"/>
              </a:solidFill>
              <a:effectLst/>
              <a:latin typeface="Tahoma" panose="020B0604030504040204" pitchFamily="34" charset="0"/>
            </a:endParaRPr>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dirty="0">
                <a:solidFill>
                  <a:srgbClr val="333333"/>
                </a:solidFill>
                <a:effectLst/>
                <a:latin typeface="Tahoma" panose="020B0604030504040204" pitchFamily="34" charset="0"/>
              </a:rPr>
              <a:t>Option: B</a:t>
            </a:r>
            <a:endParaRPr lang="en-US" b="0" i="0" dirty="0">
              <a:solidFill>
                <a:srgbClr val="333333"/>
              </a:solidFill>
              <a:effectLst/>
              <a:latin typeface="Tahoma" panose="020B0604030504040204" pitchFamily="34" charset="0"/>
            </a:endParaRPr>
          </a:p>
          <a:p>
            <a:r>
              <a:rPr lang="en-US" b="0" i="0" dirty="0">
                <a:solidFill>
                  <a:srgbClr val="333333"/>
                </a:solidFill>
                <a:effectLst/>
                <a:latin typeface="Tahoma" panose="020B0604030504040204" pitchFamily="34" charset="0"/>
              </a:rPr>
              <a:t>Moderate </a:t>
            </a:r>
            <a:endParaRPr lang="en-US" b="0" i="0" dirty="0">
              <a:solidFill>
                <a:srgbClr val="333333"/>
              </a:solidFill>
              <a:effectLst/>
              <a:latin typeface="Tahoma" panose="020B0604030504040204" pitchFamily="34" charset="0"/>
            </a:endParaRPr>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dirty="0">
                <a:solidFill>
                  <a:srgbClr val="333333"/>
                </a:solidFill>
                <a:effectLst/>
                <a:latin typeface="Tahoma" panose="020B0604030504040204" pitchFamily="34" charset="0"/>
              </a:rPr>
              <a:t>Option: C</a:t>
            </a:r>
            <a:endParaRPr lang="en-US" b="0" i="0" dirty="0">
              <a:solidFill>
                <a:srgbClr val="333333"/>
              </a:solidFill>
              <a:effectLst/>
              <a:latin typeface="Tahoma" panose="020B0604030504040204" pitchFamily="34" charset="0"/>
            </a:endParaRPr>
          </a:p>
          <a:p>
            <a:r>
              <a:rPr lang="en-US" b="0" i="0" dirty="0">
                <a:solidFill>
                  <a:srgbClr val="333333"/>
                </a:solidFill>
                <a:effectLst/>
                <a:latin typeface="Tahoma" panose="020B0604030504040204" pitchFamily="34" charset="0"/>
              </a:rPr>
              <a:t>Moderate </a:t>
            </a:r>
            <a:endParaRPr lang="en-US" b="0" i="0" dirty="0" smtClean="0">
              <a:solidFill>
                <a:srgbClr val="333333"/>
              </a:solidFill>
              <a:effectLst/>
              <a:latin typeface="Tahoma" panose="020B0604030504040204" pitchFamily="34" charset="0"/>
            </a:endParaRPr>
          </a:p>
          <a:p>
            <a:endParaRPr lang="en-US" b="0" i="0" dirty="0">
              <a:solidFill>
                <a:srgbClr val="333333"/>
              </a:solidFill>
              <a:effectLst/>
              <a:latin typeface="Tahoma" panose="020B0604030504040204" pitchFamily="34" charset="0"/>
            </a:endParaRPr>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dirty="0">
                <a:solidFill>
                  <a:srgbClr val="333333"/>
                </a:solidFill>
                <a:effectLst/>
                <a:latin typeface="Tahoma" panose="020B0604030504040204" pitchFamily="34" charset="0"/>
              </a:rPr>
              <a:t>Option: C</a:t>
            </a:r>
            <a:endParaRPr lang="en-US" b="0" i="0" dirty="0">
              <a:solidFill>
                <a:srgbClr val="333333"/>
              </a:solidFill>
              <a:effectLst/>
              <a:latin typeface="Tahoma" panose="020B0604030504040204" pitchFamily="34" charset="0"/>
            </a:endParaRPr>
          </a:p>
          <a:p>
            <a:r>
              <a:rPr lang="en-US" b="0" i="0" dirty="0">
                <a:solidFill>
                  <a:srgbClr val="333333"/>
                </a:solidFill>
                <a:effectLst/>
                <a:latin typeface="Tahoma" panose="020B0604030504040204" pitchFamily="34" charset="0"/>
              </a:rPr>
              <a:t>Moderate </a:t>
            </a:r>
            <a:endParaRPr lang="en-US" b="0" i="0" dirty="0" smtClean="0">
              <a:solidFill>
                <a:srgbClr val="333333"/>
              </a:solidFill>
              <a:effectLst/>
              <a:latin typeface="Tahoma" panose="020B060403050404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dirty="0" smtClean="0"/>
              <a:t>Compulsory </a:t>
            </a:r>
            <a:endParaRPr lang="en-US" dirty="0" smtClean="0"/>
          </a:p>
          <a:p>
            <a:endParaRPr lang="en-US" b="0" i="0" dirty="0">
              <a:solidFill>
                <a:srgbClr val="333333"/>
              </a:solidFill>
              <a:effectLst/>
              <a:latin typeface="Tahoma" panose="020B0604030504040204" pitchFamily="34" charset="0"/>
            </a:endParaRPr>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dirty="0">
                <a:solidFill>
                  <a:srgbClr val="333333"/>
                </a:solidFill>
                <a:effectLst/>
                <a:latin typeface="Tahoma" panose="020B0604030504040204" pitchFamily="34" charset="0"/>
              </a:rPr>
              <a:t>Option: B</a:t>
            </a:r>
            <a:endParaRPr lang="en-US" b="0" i="0" dirty="0">
              <a:solidFill>
                <a:srgbClr val="333333"/>
              </a:solidFill>
              <a:effectLst/>
              <a:latin typeface="Tahoma" panose="020B0604030504040204" pitchFamily="34" charset="0"/>
            </a:endParaRPr>
          </a:p>
          <a:p>
            <a:r>
              <a:rPr lang="en-US" b="0" i="0" dirty="0" smtClean="0">
                <a:solidFill>
                  <a:srgbClr val="333333"/>
                </a:solidFill>
                <a:effectLst/>
                <a:latin typeface="Tahoma" panose="020B0604030504040204" pitchFamily="34" charset="0"/>
              </a:rPr>
              <a:t>Difficult </a:t>
            </a:r>
            <a:endParaRPr lang="en-US" b="0" i="0" dirty="0" smtClean="0">
              <a:solidFill>
                <a:srgbClr val="333333"/>
              </a:solidFill>
              <a:effectLst/>
              <a:latin typeface="Tahoma" panose="020B060403050404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dirty="0" smtClean="0"/>
              <a:t>Compulsory </a:t>
            </a:r>
            <a:endParaRPr lang="en-US" dirty="0" smtClean="0"/>
          </a:p>
          <a:p>
            <a:endParaRPr lang="en-US" b="0" i="0" dirty="0">
              <a:solidFill>
                <a:srgbClr val="333333"/>
              </a:solidFill>
              <a:effectLst/>
              <a:latin typeface="Tahoma" panose="020B0604030504040204" pitchFamily="34" charset="0"/>
            </a:endParaRPr>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dirty="0">
                <a:solidFill>
                  <a:srgbClr val="333333"/>
                </a:solidFill>
                <a:effectLst/>
                <a:latin typeface="Tahoma" panose="020B0604030504040204" pitchFamily="34" charset="0"/>
              </a:rPr>
              <a:t>Option: A</a:t>
            </a:r>
            <a:endParaRPr lang="en-US" b="0" i="0" dirty="0">
              <a:solidFill>
                <a:srgbClr val="333333"/>
              </a:solidFill>
              <a:effectLst/>
              <a:latin typeface="Tahoma" panose="020B0604030504040204" pitchFamily="34" charset="0"/>
            </a:endParaRPr>
          </a:p>
          <a:p>
            <a:r>
              <a:rPr lang="en-US" b="0" i="0" dirty="0">
                <a:solidFill>
                  <a:srgbClr val="333333"/>
                </a:solidFill>
                <a:effectLst/>
                <a:latin typeface="Tahoma" panose="020B0604030504040204" pitchFamily="34" charset="0"/>
              </a:rPr>
              <a:t>Difficult </a:t>
            </a:r>
            <a:endParaRPr lang="en-US" b="0" i="0" dirty="0">
              <a:solidFill>
                <a:srgbClr val="333333"/>
              </a:solidFill>
              <a:effectLst/>
              <a:latin typeface="Tahoma" panose="020B0604030504040204" pitchFamily="34" charset="0"/>
            </a:endParaRPr>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dirty="0">
                <a:solidFill>
                  <a:srgbClr val="333333"/>
                </a:solidFill>
                <a:effectLst/>
                <a:latin typeface="Tahoma" panose="020B0604030504040204" pitchFamily="34" charset="0"/>
              </a:rPr>
              <a:t>Option: C</a:t>
            </a:r>
            <a:endParaRPr lang="en-US" b="0" i="0" dirty="0">
              <a:solidFill>
                <a:srgbClr val="333333"/>
              </a:solidFill>
              <a:effectLst/>
              <a:latin typeface="Tahoma" panose="020B0604030504040204" pitchFamily="34" charset="0"/>
            </a:endParaRPr>
          </a:p>
          <a:p>
            <a:r>
              <a:rPr lang="en-US" b="0" i="0" dirty="0">
                <a:solidFill>
                  <a:srgbClr val="333333"/>
                </a:solidFill>
                <a:effectLst/>
                <a:latin typeface="Tahoma" panose="020B0604030504040204" pitchFamily="34" charset="0"/>
              </a:rPr>
              <a:t>Difficult</a:t>
            </a:r>
            <a:endParaRPr lang="en-US" b="0" i="0" dirty="0">
              <a:solidFill>
                <a:srgbClr val="333333"/>
              </a:solidFill>
              <a:effectLst/>
              <a:latin typeface="Tahoma" panose="020B0604030504040204" pitchFamily="34" charset="0"/>
            </a:endParaRPr>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dirty="0">
                <a:solidFill>
                  <a:srgbClr val="333333"/>
                </a:solidFill>
                <a:effectLst/>
                <a:latin typeface="Tahoma" panose="020B0604030504040204" pitchFamily="34" charset="0"/>
              </a:rPr>
              <a:t>Option: B</a:t>
            </a:r>
            <a:endParaRPr lang="en-US" b="0" i="0" dirty="0">
              <a:solidFill>
                <a:srgbClr val="333333"/>
              </a:solidFill>
              <a:effectLst/>
              <a:latin typeface="Tahoma" panose="020B0604030504040204" pitchFamily="34" charset="0"/>
            </a:endParaRPr>
          </a:p>
          <a:p>
            <a:r>
              <a:rPr lang="en-US" b="0" i="0" dirty="0">
                <a:solidFill>
                  <a:srgbClr val="333333"/>
                </a:solidFill>
                <a:effectLst/>
                <a:latin typeface="Tahoma" panose="020B0604030504040204" pitchFamily="34" charset="0"/>
              </a:rPr>
              <a:t>Difficult</a:t>
            </a:r>
            <a:endParaRPr lang="en-US" b="0" i="0" dirty="0">
              <a:solidFill>
                <a:srgbClr val="333333"/>
              </a:solidFill>
              <a:effectLst/>
              <a:latin typeface="Tahoma" panose="020B0604030504040204" pitchFamily="34" charset="0"/>
            </a:endParaRPr>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Easy </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Option </a:t>
            </a:r>
            <a:r>
              <a:rPr lang="en-US" sz="18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
            </a:r>
            <a:endParaRPr lang="en-US" sz="18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800" dirty="0" smtClean="0"/>
              <a:t>Compulsory </a:t>
            </a:r>
            <a:endParaRPr lang="en-US" sz="1800"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15000"/>
              </a:lnSpc>
              <a:spcAft>
                <a:spcPts val="10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Moderate</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Answer 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dirty="0" smtClean="0"/>
              <a:t>Compulsory </a:t>
            </a:r>
            <a:endParaRPr lang="en-US" dirty="0" smtClean="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B</a:t>
            </a:r>
            <a:endParaRPr lang="en-US" dirty="0"/>
          </a:p>
          <a:p>
            <a:r>
              <a:rPr lang="en-US" dirty="0" smtClean="0"/>
              <a:t>Easy</a:t>
            </a:r>
            <a:endParaRPr lang="en-US" dirty="0" smtClean="0"/>
          </a:p>
          <a:p>
            <a:r>
              <a:rPr lang="en-US" dirty="0" smtClean="0"/>
              <a:t>Compulsory </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endParaRPr lang="en-US" dirty="0"/>
          </a:p>
          <a:p>
            <a:r>
              <a:rPr lang="en-US" dirty="0"/>
              <a:t>Easy </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C7B6E1B-5CD6-457E-B12E-40DB70920123}" type="datetimeFigureOut">
              <a:rPr lang="en-US" smtClean="0"/>
            </a:fld>
            <a:endParaRPr lang="en-US"/>
          </a:p>
        </p:txBody>
      </p:sp>
      <p:sp>
        <p:nvSpPr>
          <p:cNvPr id="8" name="Slide Number Placeholder 7"/>
          <p:cNvSpPr>
            <a:spLocks noGrp="1"/>
          </p:cNvSpPr>
          <p:nvPr>
            <p:ph type="sldNum" sz="quarter" idx="11"/>
          </p:nvPr>
        </p:nvSpPr>
        <p:spPr/>
        <p:txBody>
          <a:bodyPr/>
          <a:lstStyle/>
          <a:p>
            <a:fld id="{4E6FD98F-884B-4231-90DD-78567DD4FAEB}" type="slidenum">
              <a:rPr lang="en-US" smtClean="0"/>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C7B6E1B-5CD6-457E-B12E-40DB7092012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C7B6E1B-5CD6-457E-B12E-40DB7092012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anose="020B0604020202020204" pitchFamily="34" charset="0"/>
              <a:buChar cha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C7B6E1B-5CD6-457E-B12E-40DB7092012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C7B6E1B-5CD6-457E-B12E-40DB7092012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C7B6E1B-5CD6-457E-B12E-40DB7092012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9C7B6E1B-5CD6-457E-B12E-40DB7092012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FD98F-884B-4231-90DD-78567DD4FAEB}" type="slidenum">
              <a:rPr lang="en-US" smtClean="0"/>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7B6E1B-5CD6-457E-B12E-40DB7092012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FD98F-884B-4231-90DD-78567DD4FAE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B6E1B-5CD6-457E-B12E-40DB7092012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FD98F-884B-4231-90DD-78567DD4FAE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C7B6E1B-5CD6-457E-B12E-40DB7092012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C7B6E1B-5CD6-457E-B12E-40DB7092012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anose="020B0502020202020204" pitchFamily="34" charset="0"/>
              </a:defRPr>
            </a:lvl1pPr>
          </a:lstStyle>
          <a:p>
            <a:fld id="{9C7B6E1B-5CD6-457E-B12E-40DB70920123}" type="datetimeFigureOut">
              <a:rPr lang="en-US" smtClean="0"/>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anose="020B0502020202020204"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anose="020B0502020202020204" pitchFamily="34" charset="0"/>
              </a:defRPr>
            </a:lvl1pPr>
          </a:lstStyle>
          <a:p>
            <a:fld id="{4E6FD98F-884B-4231-90DD-78567DD4FAEB}" type="slidenum">
              <a:rPr lang="en-US" smtClean="0"/>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WhatsApp Image 2019-04-08 at 17.27.06.jpeg"/>
          <p:cNvPicPr/>
          <p:nvPr userDrawn="1"/>
        </p:nvPicPr>
        <p:blipFill>
          <a:blip r:embed="rId12" cstate="print">
            <a:clrChange>
              <a:clrFrom>
                <a:srgbClr val="FFFFFF"/>
              </a:clrFrom>
              <a:clrTo>
                <a:srgbClr val="FFFFFF">
                  <a:alpha val="0"/>
                </a:srgbClr>
              </a:clrTo>
            </a:clrChange>
          </a:blip>
          <a:srcRect l="2564" t="9548" r="1603" b="9045"/>
          <a:stretch>
            <a:fillRect/>
          </a:stretch>
        </p:blipFill>
        <p:spPr>
          <a:xfrm>
            <a:off x="144379" y="0"/>
            <a:ext cx="1981200" cy="6096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81263" y="1153893"/>
            <a:ext cx="11229474" cy="2412993"/>
          </a:xfrm>
        </p:spPr>
        <p:txBody>
          <a:bodyPr>
            <a:normAutofit/>
          </a:bodyPr>
          <a:lstStyle/>
          <a:p>
            <a:r>
              <a:rPr lang="en-US" b="1" dirty="0">
                <a:solidFill>
                  <a:srgbClr val="C00000"/>
                </a:solidFill>
                <a:effectLst/>
              </a:rPr>
              <a:t>SET THEORY</a:t>
            </a:r>
            <a:endParaRPr lang="en-US" b="1" dirty="0">
              <a:solidFill>
                <a:srgbClr val="C00000"/>
              </a:solidFill>
              <a:effectLst/>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31165" cy="1938992"/>
          </a:xfrm>
          <a:prstGeom prst="rect">
            <a:avLst/>
          </a:prstGeom>
        </p:spPr>
        <p:txBody>
          <a:bodyPr wrap="square">
            <a:spAutoFit/>
          </a:bodyPr>
          <a:lstStyle/>
          <a:p>
            <a:pPr marL="457200" indent="-457200">
              <a:buAutoNum type="arabicPeriod"/>
            </a:pPr>
            <a:r>
              <a:rPr lang="en-US" sz="2400" dirty="0"/>
              <a:t>Which of the following set(s) are empty ?</a:t>
            </a:r>
            <a:endParaRPr lang="en-US" sz="2400" dirty="0"/>
          </a:p>
          <a:p>
            <a:r>
              <a:rPr lang="en-US" sz="2400" dirty="0"/>
              <a:t> </a:t>
            </a:r>
            <a:r>
              <a:rPr lang="en-IN" sz="2400" dirty="0"/>
              <a:t>(a) {x : x is a real number and x^2 – 1 = 0}</a:t>
            </a:r>
            <a:endParaRPr lang="en-IN" sz="2400" dirty="0"/>
          </a:p>
          <a:p>
            <a:r>
              <a:rPr lang="en-IN" sz="2400" dirty="0"/>
              <a:t>(b) {x : x  is a real number and x^2 + 1 = 0}</a:t>
            </a:r>
            <a:endParaRPr lang="en-IN" sz="2400" dirty="0"/>
          </a:p>
          <a:p>
            <a:r>
              <a:rPr lang="en-IN" sz="2400" dirty="0"/>
              <a:t>(c) {x: x is a real number and x^2 – 9 = 0</a:t>
            </a:r>
            <a:endParaRPr lang="en-IN" sz="2400" dirty="0"/>
          </a:p>
          <a:p>
            <a:r>
              <a:rPr lang="en-IN" sz="2400" dirty="0"/>
              <a:t>(d) {x : x is a real number and x^2 = x + 2</a:t>
            </a:r>
            <a:endParaRPr lang="en-US" dirty="0"/>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endParaRPr lang="en-US" sz="2800" b="1" dirty="0">
              <a:solidFill>
                <a:schemeClr val="bg1"/>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31165" cy="2585323"/>
          </a:xfrm>
          <a:prstGeom prst="rect">
            <a:avLst/>
          </a:prstGeom>
        </p:spPr>
        <p:txBody>
          <a:bodyPr wrap="square">
            <a:spAutoFit/>
          </a:bodyPr>
          <a:lstStyle/>
          <a:p>
            <a:r>
              <a:rPr lang="en-US" sz="2400" dirty="0"/>
              <a:t>2. Which of the following set(s) are empty ?</a:t>
            </a:r>
            <a:endParaRPr lang="en-US" sz="2400" dirty="0"/>
          </a:p>
          <a:p>
            <a:endParaRPr lang="en-US" sz="2400" dirty="0"/>
          </a:p>
          <a:p>
            <a:r>
              <a:rPr lang="en-US" sz="2400" dirty="0"/>
              <a:t> A. {x: x is set of all prime numbers divisible by 2} </a:t>
            </a:r>
            <a:endParaRPr lang="en-US" sz="2400" dirty="0"/>
          </a:p>
          <a:p>
            <a:pPr marL="457200" indent="-457200"/>
            <a:r>
              <a:rPr lang="en-US" sz="2400" dirty="0"/>
              <a:t>B.  {x: x is square root of 441} </a:t>
            </a:r>
            <a:endParaRPr lang="en-US" sz="2400" dirty="0"/>
          </a:p>
          <a:p>
            <a:pPr marL="457200" indent="-457200"/>
            <a:r>
              <a:rPr lang="en-US" sz="2400" dirty="0"/>
              <a:t>C. {x: x is a prime number, 63 &lt; x &lt; 66} </a:t>
            </a:r>
            <a:endParaRPr lang="en-US" sz="2400" dirty="0"/>
          </a:p>
          <a:p>
            <a:pPr marL="457200" indent="-457200"/>
            <a:r>
              <a:rPr lang="en-US" sz="2400" dirty="0"/>
              <a:t>D. {x: x is even natural numbers divisible by 5} </a:t>
            </a:r>
            <a:br>
              <a:rPr lang="en-US" dirty="0"/>
            </a:br>
            <a:endParaRPr lang="en-US" dirty="0"/>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endParaRPr lang="en-US" sz="2800" b="1" dirty="0">
              <a:solidFill>
                <a:schemeClr val="bg1"/>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17531" y="301259"/>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endParaRPr lang="en-US" sz="2800" b="1" dirty="0">
              <a:solidFill>
                <a:schemeClr val="bg1"/>
              </a:solidFill>
            </a:endParaRPr>
          </a:p>
        </p:txBody>
      </p:sp>
      <p:sp>
        <p:nvSpPr>
          <p:cNvPr id="5" name="Rectangle 4"/>
          <p:cNvSpPr/>
          <p:nvPr/>
        </p:nvSpPr>
        <p:spPr>
          <a:xfrm>
            <a:off x="0" y="725214"/>
            <a:ext cx="11031165" cy="2862322"/>
          </a:xfrm>
          <a:prstGeom prst="rect">
            <a:avLst/>
          </a:prstGeom>
        </p:spPr>
        <p:txBody>
          <a:bodyPr wrap="square">
            <a:spAutoFit/>
          </a:bodyPr>
          <a:lstStyle/>
          <a:p>
            <a:pPr marL="457200" indent="-457200"/>
            <a:r>
              <a:rPr lang="en-US" sz="2400" dirty="0"/>
              <a:t>3. Let S={0,1,2,6,a,d}. Then the total number of subsets of S is:</a:t>
            </a:r>
            <a:endParaRPr lang="en-US" sz="2400" dirty="0"/>
          </a:p>
          <a:p>
            <a:pPr marL="457200" indent="-457200"/>
            <a:endParaRPr lang="en-US" sz="2400" dirty="0"/>
          </a:p>
          <a:p>
            <a:pPr marL="457200" indent="-457200"/>
            <a:r>
              <a:rPr lang="en-US" sz="2400" dirty="0"/>
              <a:t>A) 64</a:t>
            </a:r>
            <a:endParaRPr lang="en-US" sz="2400" dirty="0"/>
          </a:p>
          <a:p>
            <a:r>
              <a:rPr lang="en-US" sz="2400" dirty="0"/>
              <a:t>B) 32</a:t>
            </a:r>
            <a:endParaRPr lang="en-US" sz="2400" dirty="0"/>
          </a:p>
          <a:p>
            <a:r>
              <a:rPr lang="en-US" sz="2400" dirty="0"/>
              <a:t>C) 40</a:t>
            </a:r>
            <a:endParaRPr lang="en-US" sz="2400" dirty="0"/>
          </a:p>
          <a:p>
            <a:r>
              <a:rPr lang="en-US" sz="2400" dirty="0"/>
              <a:t>D) 20</a:t>
            </a:r>
            <a:endParaRPr lang="en-US" sz="2400" dirty="0"/>
          </a:p>
          <a:p>
            <a:br>
              <a:rPr lang="en-US" dirty="0"/>
            </a:b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endParaRPr lang="en-US" sz="2800" b="1" dirty="0">
              <a:solidFill>
                <a:schemeClr val="bg1"/>
              </a:solidFill>
            </a:endParaRPr>
          </a:p>
        </p:txBody>
      </p:sp>
      <p:sp>
        <p:nvSpPr>
          <p:cNvPr id="4" name="Rectangle 3"/>
          <p:cNvSpPr/>
          <p:nvPr/>
        </p:nvSpPr>
        <p:spPr>
          <a:xfrm>
            <a:off x="22093" y="725214"/>
            <a:ext cx="11031165" cy="2308324"/>
          </a:xfrm>
          <a:prstGeom prst="rect">
            <a:avLst/>
          </a:prstGeom>
        </p:spPr>
        <p:txBody>
          <a:bodyPr wrap="square">
            <a:spAutoFit/>
          </a:bodyPr>
          <a:lstStyle/>
          <a:p>
            <a:r>
              <a:rPr lang="en-US" sz="2400" dirty="0"/>
              <a:t>4. </a:t>
            </a:r>
            <a:r>
              <a:rPr lang="en-IN" sz="2400" dirty="0"/>
              <a:t>If U = {1, 2, 3, 4, 5, 6, 7, 8, 9, 10} and A = {1, 3, 5, 7, 9}. Find A′.</a:t>
            </a:r>
            <a:endParaRPr lang="en-IN" sz="2400" dirty="0"/>
          </a:p>
          <a:p>
            <a:r>
              <a:rPr lang="en-US" sz="2400" dirty="0"/>
              <a:t> </a:t>
            </a:r>
            <a:endParaRPr lang="en-US" sz="2400" dirty="0"/>
          </a:p>
          <a:p>
            <a:r>
              <a:rPr lang="en-US" sz="2400" dirty="0"/>
              <a:t>A) { 2, 4, 6, 8,10 }</a:t>
            </a:r>
            <a:endParaRPr lang="en-US" sz="2400" dirty="0"/>
          </a:p>
          <a:p>
            <a:r>
              <a:rPr lang="en-US" sz="2400" dirty="0"/>
              <a:t>B) </a:t>
            </a:r>
            <a:r>
              <a:rPr lang="en-IN" sz="2400" b="0" i="0" dirty="0">
                <a:solidFill>
                  <a:srgbClr val="333333"/>
                </a:solidFill>
                <a:effectLst/>
              </a:rPr>
              <a:t>{ 1, </a:t>
            </a:r>
            <a:r>
              <a:rPr lang="en-IN" sz="2400" dirty="0">
                <a:solidFill>
                  <a:srgbClr val="333333"/>
                </a:solidFill>
              </a:rPr>
              <a:t>3</a:t>
            </a:r>
            <a:r>
              <a:rPr lang="en-IN" sz="2400" b="0" i="0" dirty="0">
                <a:solidFill>
                  <a:srgbClr val="333333"/>
                </a:solidFill>
                <a:effectLst/>
              </a:rPr>
              <a:t>, 6, 8,10 }</a:t>
            </a:r>
            <a:endParaRPr lang="en-US" sz="2400" dirty="0"/>
          </a:p>
          <a:p>
            <a:r>
              <a:rPr lang="en-US" sz="2400" dirty="0"/>
              <a:t>C) </a:t>
            </a:r>
            <a:r>
              <a:rPr lang="en-IN" sz="2400" b="0" i="0" dirty="0">
                <a:solidFill>
                  <a:srgbClr val="333333"/>
                </a:solidFill>
                <a:effectLst/>
              </a:rPr>
              <a:t>{ 3, 7, 6, 8,10 }</a:t>
            </a:r>
            <a:endParaRPr lang="en-IN" sz="2400" b="0" i="0" dirty="0">
              <a:solidFill>
                <a:srgbClr val="333333"/>
              </a:solidFill>
              <a:effectLst/>
            </a:endParaRPr>
          </a:p>
          <a:p>
            <a:r>
              <a:rPr lang="en-IN" sz="2400" dirty="0">
                <a:solidFill>
                  <a:srgbClr val="333333"/>
                </a:solidFill>
              </a:rPr>
              <a:t>D) </a:t>
            </a:r>
            <a:r>
              <a:rPr lang="en-IN" sz="2400" b="0" i="0" dirty="0">
                <a:solidFill>
                  <a:srgbClr val="333333"/>
                </a:solidFill>
                <a:effectLst/>
              </a:rPr>
              <a:t>{ 3, </a:t>
            </a:r>
            <a:r>
              <a:rPr lang="en-IN" sz="2400" dirty="0">
                <a:solidFill>
                  <a:srgbClr val="333333"/>
                </a:solidFill>
              </a:rPr>
              <a:t>7</a:t>
            </a:r>
            <a:r>
              <a:rPr lang="en-IN" sz="2400" b="0" i="0" dirty="0">
                <a:solidFill>
                  <a:srgbClr val="333333"/>
                </a:solidFill>
                <a:effectLst/>
              </a:rPr>
              <a:t>, 6, 5,10 }</a:t>
            </a:r>
            <a:endParaRPr lang="en-US" sz="24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endParaRPr lang="en-US" sz="2800" b="1" dirty="0">
              <a:solidFill>
                <a:schemeClr val="bg1"/>
              </a:solidFill>
            </a:endParaRPr>
          </a:p>
        </p:txBody>
      </p:sp>
      <p:sp>
        <p:nvSpPr>
          <p:cNvPr id="4" name="Rectangle 3"/>
          <p:cNvSpPr/>
          <p:nvPr/>
        </p:nvSpPr>
        <p:spPr>
          <a:xfrm>
            <a:off x="22093" y="725214"/>
            <a:ext cx="11031165" cy="4062651"/>
          </a:xfrm>
          <a:prstGeom prst="rect">
            <a:avLst/>
          </a:prstGeom>
        </p:spPr>
        <p:txBody>
          <a:bodyPr wrap="square">
            <a:spAutoFit/>
          </a:bodyPr>
          <a:lstStyle/>
          <a:p>
            <a:r>
              <a:rPr lang="en-US" sz="2400" dirty="0"/>
              <a:t>5. Consider the following statements;</a:t>
            </a:r>
            <a:endParaRPr lang="en-US" sz="2400" dirty="0"/>
          </a:p>
          <a:p>
            <a:pPr marL="457200" indent="-457200">
              <a:buAutoNum type="arabicParenR"/>
            </a:pPr>
            <a:r>
              <a:rPr lang="en-US" sz="2400" dirty="0"/>
              <a:t>The null set is subset of every set.</a:t>
            </a:r>
            <a:endParaRPr lang="en-US" sz="2400" dirty="0"/>
          </a:p>
          <a:p>
            <a:pPr marL="457200" indent="-457200">
              <a:buAutoNum type="arabicParenR"/>
            </a:pPr>
            <a:r>
              <a:rPr lang="en-US" sz="2400" dirty="0"/>
              <a:t>Every set is a subset of itself.</a:t>
            </a:r>
            <a:endParaRPr lang="en-US" sz="2400" dirty="0"/>
          </a:p>
          <a:p>
            <a:pPr marL="457200" indent="-457200">
              <a:buAutoNum type="arabicParenR"/>
            </a:pPr>
            <a:r>
              <a:rPr lang="en-US" sz="2400" dirty="0"/>
              <a:t>If a set has 10 elements, then its powerset will have 1024 elements.</a:t>
            </a:r>
            <a:endParaRPr lang="en-US" sz="2400" dirty="0"/>
          </a:p>
          <a:p>
            <a:r>
              <a:rPr lang="en-US" sz="2400" dirty="0"/>
              <a:t>Which of the above statements are correct?</a:t>
            </a:r>
            <a:endParaRPr lang="en-US" sz="2400" dirty="0"/>
          </a:p>
          <a:p>
            <a:endParaRPr lang="en-US" sz="2400" dirty="0"/>
          </a:p>
          <a:p>
            <a:r>
              <a:rPr lang="en-US" sz="2400" dirty="0"/>
              <a:t>A)1 and 2 only</a:t>
            </a:r>
            <a:endParaRPr lang="en-US" sz="2400" dirty="0"/>
          </a:p>
          <a:p>
            <a:r>
              <a:rPr lang="en-US" sz="2400" dirty="0"/>
              <a:t>B) 2 and 3 only</a:t>
            </a:r>
            <a:endParaRPr lang="en-US" sz="2400" dirty="0"/>
          </a:p>
          <a:p>
            <a:r>
              <a:rPr lang="en-US" sz="2400" dirty="0"/>
              <a:t>C) 1 and 3 only</a:t>
            </a:r>
            <a:endParaRPr lang="en-US" sz="2400" dirty="0"/>
          </a:p>
          <a:p>
            <a:r>
              <a:rPr lang="en-US" sz="2400" dirty="0"/>
              <a:t>D) All three </a:t>
            </a:r>
            <a:br>
              <a:rPr lang="en-US" dirty="0"/>
            </a:br>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endParaRPr lang="en-US" sz="2800" b="1" dirty="0">
              <a:solidFill>
                <a:schemeClr val="bg1"/>
              </a:solidFill>
            </a:endParaRPr>
          </a:p>
        </p:txBody>
      </p:sp>
      <p:sp>
        <p:nvSpPr>
          <p:cNvPr id="4" name="Rectangle 3"/>
          <p:cNvSpPr/>
          <p:nvPr/>
        </p:nvSpPr>
        <p:spPr>
          <a:xfrm>
            <a:off x="0" y="725214"/>
            <a:ext cx="11031165" cy="2585323"/>
          </a:xfrm>
          <a:prstGeom prst="rect">
            <a:avLst/>
          </a:prstGeom>
        </p:spPr>
        <p:txBody>
          <a:bodyPr wrap="square">
            <a:spAutoFit/>
          </a:bodyPr>
          <a:lstStyle/>
          <a:p>
            <a:r>
              <a:rPr lang="en-US" sz="2400" dirty="0"/>
              <a:t>6. </a:t>
            </a:r>
            <a:r>
              <a:rPr lang="en-IN" sz="2400" dirty="0"/>
              <a:t>If A = {1, 2, 4}, B = {2, 4, 5}, C = {2, 5}, then (A – B) x (B – C) is</a:t>
            </a:r>
            <a:endParaRPr lang="en-IN" sz="2400" dirty="0"/>
          </a:p>
          <a:p>
            <a:endParaRPr lang="en-US" sz="2400" dirty="0"/>
          </a:p>
          <a:p>
            <a:r>
              <a:rPr lang="en-US" sz="2400" dirty="0"/>
              <a:t>(a)</a:t>
            </a:r>
            <a:r>
              <a:rPr lang="en-IN" sz="2400" dirty="0"/>
              <a:t> {(1, 2), (1, 5), (2, 5)}</a:t>
            </a:r>
            <a:endParaRPr lang="en-IN" sz="2400" dirty="0"/>
          </a:p>
          <a:p>
            <a:r>
              <a:rPr lang="en-IN" sz="2400" dirty="0"/>
              <a:t>(b) {(1, 4)}</a:t>
            </a:r>
            <a:endParaRPr lang="en-IN" sz="2400" dirty="0"/>
          </a:p>
          <a:p>
            <a:r>
              <a:rPr lang="en-IN" sz="2400" dirty="0"/>
              <a:t>(c) (1, 4)</a:t>
            </a:r>
            <a:endParaRPr lang="en-IN" sz="2400" dirty="0"/>
          </a:p>
          <a:p>
            <a:r>
              <a:rPr lang="en-IN" sz="2400" dirty="0"/>
              <a:t>(d) None of these</a:t>
            </a:r>
            <a:br>
              <a:rPr lang="en-US" dirty="0"/>
            </a:br>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endParaRPr lang="en-US" sz="2800" b="1" dirty="0">
              <a:solidFill>
                <a:schemeClr val="bg1"/>
              </a:solidFill>
            </a:endParaRPr>
          </a:p>
        </p:txBody>
      </p:sp>
      <p:sp>
        <p:nvSpPr>
          <p:cNvPr id="4" name="Rectangle 3"/>
          <p:cNvSpPr/>
          <p:nvPr/>
        </p:nvSpPr>
        <p:spPr>
          <a:xfrm>
            <a:off x="0" y="725214"/>
            <a:ext cx="11031165" cy="2862322"/>
          </a:xfrm>
          <a:prstGeom prst="rect">
            <a:avLst/>
          </a:prstGeom>
        </p:spPr>
        <p:txBody>
          <a:bodyPr wrap="square">
            <a:spAutoFit/>
          </a:bodyPr>
          <a:lstStyle/>
          <a:p>
            <a:r>
              <a:rPr lang="en-US" sz="2400" dirty="0"/>
              <a:t>7. </a:t>
            </a:r>
            <a:r>
              <a:rPr lang="en-IN" sz="2400" dirty="0"/>
              <a:t>If A = {3, 5, 7, 9, 11}, B = {7, 9, 11, 13}, C = {11, 13, 15}. Find A ∩ (B ∪ C).</a:t>
            </a:r>
            <a:endParaRPr lang="en-IN" sz="2400" dirty="0"/>
          </a:p>
          <a:p>
            <a:endParaRPr lang="en-US" sz="2400" dirty="0"/>
          </a:p>
          <a:p>
            <a:r>
              <a:rPr lang="en-US" sz="2400" dirty="0"/>
              <a:t>A) { 5,7,9}</a:t>
            </a:r>
            <a:endParaRPr lang="en-US" sz="2400" dirty="0"/>
          </a:p>
          <a:p>
            <a:r>
              <a:rPr lang="en-US" sz="2400" dirty="0"/>
              <a:t>B) {9,11,13}</a:t>
            </a:r>
            <a:endParaRPr lang="en-US" sz="2400" dirty="0"/>
          </a:p>
          <a:p>
            <a:r>
              <a:rPr lang="en-US" sz="2400" dirty="0"/>
              <a:t>C) {7,9,11}</a:t>
            </a:r>
            <a:endParaRPr lang="en-US" sz="2400" dirty="0"/>
          </a:p>
          <a:p>
            <a:r>
              <a:rPr lang="en-US" sz="2400" dirty="0"/>
              <a:t>D) {11,13,15}</a:t>
            </a:r>
            <a:endParaRPr lang="en-US" sz="2400" dirty="0"/>
          </a:p>
          <a:p>
            <a:br>
              <a:rPr lang="en-US" dirty="0"/>
            </a:br>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569660"/>
          </a:xfrm>
          <a:prstGeom prst="rect">
            <a:avLst/>
          </a:prstGeom>
        </p:spPr>
        <p:txBody>
          <a:bodyPr wrap="square">
            <a:spAutoFit/>
          </a:bodyPr>
          <a:lstStyle/>
          <a:p>
            <a:pPr fontAlgn="base"/>
            <a:r>
              <a:rPr lang="en-US" sz="2400" dirty="0">
                <a:cs typeface="Times New Roman" panose="02020603050405020304" pitchFamily="18" charset="0"/>
              </a:rPr>
              <a:t>8.</a:t>
            </a:r>
            <a:r>
              <a:rPr lang="en-US" sz="2400" dirty="0"/>
              <a:t> </a:t>
            </a:r>
            <a:r>
              <a:rPr lang="en-IN" sz="2400" dirty="0"/>
              <a:t>In a city 20 percent of the population travels by car, 50 percent travels by bus and 10 percent travels by both car and bus. Then persons travelling by car or bus is</a:t>
            </a:r>
            <a:endParaRPr lang="en-US" sz="2400" b="0" i="0" dirty="0">
              <a:solidFill>
                <a:srgbClr val="212529"/>
              </a:solidFill>
              <a:effectLst/>
            </a:endParaRPr>
          </a:p>
          <a:p>
            <a:pPr fontAlgn="base"/>
            <a:r>
              <a:rPr lang="en-US" sz="2400" dirty="0"/>
              <a:t>A. 40		B. 50		C. 60		D. 80</a:t>
            </a:r>
            <a:endParaRPr lang="en-US" sz="2400" dirty="0"/>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569660"/>
          </a:xfrm>
          <a:prstGeom prst="rect">
            <a:avLst/>
          </a:prstGeom>
        </p:spPr>
        <p:txBody>
          <a:bodyPr wrap="square">
            <a:spAutoFit/>
          </a:bodyPr>
          <a:lstStyle/>
          <a:p>
            <a:pPr fontAlgn="base"/>
            <a:r>
              <a:rPr lang="en-US" sz="2400" dirty="0">
                <a:cs typeface="Times New Roman" panose="02020603050405020304" pitchFamily="18" charset="0"/>
              </a:rPr>
              <a:t>9.</a:t>
            </a:r>
            <a:r>
              <a:rPr lang="en-US" sz="2400" dirty="0"/>
              <a:t> </a:t>
            </a:r>
            <a:r>
              <a:rPr lang="en-US" sz="2400" dirty="0">
                <a:solidFill>
                  <a:srgbClr val="212529"/>
                </a:solidFill>
              </a:rPr>
              <a:t>6</a:t>
            </a:r>
            <a:r>
              <a:rPr lang="en-US" sz="2400" b="0" i="0" dirty="0">
                <a:solidFill>
                  <a:srgbClr val="212529"/>
                </a:solidFill>
                <a:effectLst/>
              </a:rPr>
              <a:t>0% of the people like Cola, 80% of the people like </a:t>
            </a:r>
            <a:r>
              <a:rPr lang="en-US" sz="2400" dirty="0">
                <a:solidFill>
                  <a:srgbClr val="212529"/>
                </a:solidFill>
              </a:rPr>
              <a:t>Pepsi</a:t>
            </a:r>
            <a:r>
              <a:rPr lang="en-US" sz="2400" b="0" i="0" dirty="0">
                <a:solidFill>
                  <a:srgbClr val="212529"/>
                </a:solidFill>
                <a:effectLst/>
              </a:rPr>
              <a:t>; then </a:t>
            </a:r>
            <a:r>
              <a:rPr lang="en-US" sz="2400" i="0" dirty="0">
                <a:solidFill>
                  <a:srgbClr val="212529"/>
                </a:solidFill>
                <a:effectLst/>
              </a:rPr>
              <a:t>at least what % of people like both?</a:t>
            </a:r>
            <a:endParaRPr lang="en-US" sz="2400" i="0" dirty="0">
              <a:solidFill>
                <a:srgbClr val="212529"/>
              </a:solidFill>
              <a:effectLst/>
            </a:endParaRPr>
          </a:p>
          <a:p>
            <a:pPr fontAlgn="base"/>
            <a:endParaRPr lang="en-US" sz="2400" b="0" i="0" dirty="0">
              <a:solidFill>
                <a:srgbClr val="212529"/>
              </a:solidFill>
              <a:effectLst/>
            </a:endParaRPr>
          </a:p>
          <a:p>
            <a:pPr fontAlgn="base"/>
            <a:r>
              <a:rPr lang="en-US" sz="2400" dirty="0"/>
              <a:t>A. 40		B. 50		C. 70		D. 20</a:t>
            </a:r>
            <a:endParaRPr lang="en-US" sz="2400" dirty="0"/>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5663" y="839514"/>
            <a:ext cx="11085094" cy="1569660"/>
          </a:xfrm>
          <a:prstGeom prst="rect">
            <a:avLst/>
          </a:prstGeom>
        </p:spPr>
        <p:txBody>
          <a:bodyPr wrap="square">
            <a:spAutoFit/>
          </a:bodyPr>
          <a:lstStyle/>
          <a:p>
            <a:pPr fontAlgn="base"/>
            <a:r>
              <a:rPr lang="en-US" sz="2400" dirty="0">
                <a:cs typeface="Times New Roman" panose="02020603050405020304" pitchFamily="18" charset="0"/>
              </a:rPr>
              <a:t>10.</a:t>
            </a:r>
            <a:r>
              <a:rPr lang="en-US" sz="2400" dirty="0"/>
              <a:t> </a:t>
            </a:r>
            <a:r>
              <a:rPr lang="en-IN" sz="2400" dirty="0"/>
              <a:t>In a group of 60 people, 27 like cold drinks and 42 like hot drinks and each person likes at least one of the two drinks. How many like both coffee and tea?</a:t>
            </a:r>
            <a:endParaRPr lang="en-IN" sz="2400" dirty="0"/>
          </a:p>
          <a:p>
            <a:pPr fontAlgn="base"/>
            <a:endParaRPr lang="en-US" sz="2400" b="0" i="0" dirty="0">
              <a:solidFill>
                <a:srgbClr val="212529"/>
              </a:solidFill>
              <a:effectLst/>
            </a:endParaRPr>
          </a:p>
          <a:p>
            <a:pPr fontAlgn="base"/>
            <a:r>
              <a:rPr lang="en-US" sz="2400" dirty="0"/>
              <a:t>A. 14		B. 12		C. 10		D. 9</a:t>
            </a:r>
            <a:endParaRPr lang="en-US" sz="2400" dirty="0"/>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3400" y="1066449"/>
            <a:ext cx="10972800" cy="767520"/>
            <a:chOff x="0" y="4089"/>
            <a:chExt cx="10972800" cy="767520"/>
          </a:xfrm>
        </p:grpSpPr>
        <p:sp>
          <p:nvSpPr>
            <p:cNvPr id="7" name="Rectangle: Rounded Corners 6"/>
            <p:cNvSpPr/>
            <p:nvPr/>
          </p:nvSpPr>
          <p:spPr>
            <a:xfrm>
              <a:off x="0" y="4089"/>
              <a:ext cx="10972800" cy="767520"/>
            </a:xfrm>
            <a:prstGeom prst="roundRect">
              <a:avLst/>
            </a:pr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Rectangle: Rounded Corners 4"/>
            <p:cNvSpPr txBox="1"/>
            <p:nvPr/>
          </p:nvSpPr>
          <p:spPr>
            <a:xfrm>
              <a:off x="37467" y="41556"/>
              <a:ext cx="10897866" cy="692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t>Set Theory </a:t>
              </a:r>
              <a:endParaRPr lang="en-US" sz="1800" b="1" kern="1200" dirty="0"/>
            </a:p>
          </p:txBody>
        </p:sp>
      </p:grpSp>
      <p:grpSp>
        <p:nvGrpSpPr>
          <p:cNvPr id="4" name="Group 3"/>
          <p:cNvGrpSpPr/>
          <p:nvPr/>
        </p:nvGrpSpPr>
        <p:grpSpPr>
          <a:xfrm>
            <a:off x="533400" y="1833968"/>
            <a:ext cx="10972800" cy="2220329"/>
            <a:chOff x="0" y="771609"/>
            <a:chExt cx="10972800" cy="1035921"/>
          </a:xfrm>
        </p:grpSpPr>
        <p:sp>
          <p:nvSpPr>
            <p:cNvPr id="5" name="Rectangle 4"/>
            <p:cNvSpPr/>
            <p:nvPr/>
          </p:nvSpPr>
          <p:spPr>
            <a:xfrm>
              <a:off x="0" y="771609"/>
              <a:ext cx="10972800" cy="1018440"/>
            </a:xfrm>
            <a:prstGeom prst="rect">
              <a:avLst/>
            </a:prstGeom>
          </p:spPr>
          <p:style>
            <a:lnRef idx="2">
              <a:schemeClr val="accent4"/>
            </a:lnRef>
            <a:fillRef idx="1">
              <a:schemeClr val="lt1"/>
            </a:fillRef>
            <a:effectRef idx="0">
              <a:schemeClr val="accent4"/>
            </a:effectRef>
            <a:fontRef idx="minor">
              <a:schemeClr val="tx1">
                <a:hueOff val="0"/>
                <a:satOff val="0"/>
                <a:lumOff val="0"/>
                <a:alphaOff val="0"/>
              </a:schemeClr>
            </a:fontRef>
          </p:style>
        </p:sp>
        <p:sp>
          <p:nvSpPr>
            <p:cNvPr id="6" name="TextBox 5"/>
            <p:cNvSpPr txBox="1"/>
            <p:nvPr/>
          </p:nvSpPr>
          <p:spPr>
            <a:xfrm>
              <a:off x="0" y="789090"/>
              <a:ext cx="10972800" cy="101844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48386" tIns="22860" rIns="128016" bIns="22860" numCol="1" spcCol="1270" anchor="t" anchorCtr="0">
              <a:noAutofit/>
            </a:bodyPr>
            <a:lstStyle/>
            <a:p>
              <a:pPr marL="171450" lvl="1" indent="-171450" algn="l" defTabSz="800100" rtl="0">
                <a:lnSpc>
                  <a:spcPct val="90000"/>
                </a:lnSpc>
                <a:spcBef>
                  <a:spcPct val="0"/>
                </a:spcBef>
                <a:spcAft>
                  <a:spcPct val="20000"/>
                </a:spcAft>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Defining different Sets with Examples</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171450" lvl="1" indent="-171450" algn="l" defTabSz="800100" rtl="0">
                <a:lnSpc>
                  <a:spcPct val="90000"/>
                </a:lnSpc>
                <a:spcBef>
                  <a:spcPct val="0"/>
                </a:spcBef>
                <a:spcAft>
                  <a:spcPct val="20000"/>
                </a:spcAft>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Concept of union and intersection</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171450" lvl="1" indent="-171450" algn="l" defTabSz="800100" rtl="0">
                <a:lnSpc>
                  <a:spcPct val="90000"/>
                </a:lnSpc>
                <a:spcBef>
                  <a:spcPct val="0"/>
                </a:spcBef>
                <a:spcAft>
                  <a:spcPct val="20000"/>
                </a:spcAft>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Properties of union and </a:t>
              </a:r>
              <a:r>
                <a:rPr lang="en-US" sz="1800" b="0" i="0" u="none" strike="noStrike" dirty="0" smtClean="0">
                  <a:solidFill>
                    <a:srgbClr val="000000"/>
                  </a:solidFill>
                  <a:effectLst/>
                  <a:latin typeface="Times New Roman" panose="02020603050405020304" pitchFamily="18" charset="0"/>
                  <a:cs typeface="Times New Roman" panose="02020603050405020304" pitchFamily="18" charset="0"/>
                </a:rPr>
                <a:t>intersection</a:t>
              </a:r>
              <a:endParaRPr lang="en-US" dirty="0">
                <a:latin typeface="Times New Roman" panose="02020603050405020304" pitchFamily="18" charset="0"/>
                <a:cs typeface="Times New Roman" panose="02020603050405020304" pitchFamily="18" charset="0"/>
              </a:endParaRPr>
            </a:p>
            <a:p>
              <a:pPr marL="171450" lvl="1" indent="-171450" algn="l" defTabSz="800100" rtl="0">
                <a:lnSpc>
                  <a:spcPct val="90000"/>
                </a:lnSpc>
                <a:spcBef>
                  <a:spcPct val="0"/>
                </a:spcBef>
                <a:spcAft>
                  <a:spcPct val="20000"/>
                </a:spcAft>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Venn diagram use for various </a:t>
              </a:r>
              <a:r>
                <a:rPr lang="en-US" sz="1800" b="0" i="0" u="none" strike="noStrike" dirty="0" smtClean="0">
                  <a:solidFill>
                    <a:srgbClr val="000000"/>
                  </a:solidFill>
                  <a:effectLst/>
                  <a:latin typeface="Times New Roman" panose="02020603050405020304" pitchFamily="18" charset="0"/>
                  <a:cs typeface="Times New Roman" panose="02020603050405020304" pitchFamily="18" charset="0"/>
                </a:rPr>
                <a:t>problems</a:t>
              </a:r>
              <a:endParaRPr lang="en-US" dirty="0">
                <a:latin typeface="Times New Roman" panose="02020603050405020304" pitchFamily="18" charset="0"/>
                <a:cs typeface="Times New Roman" panose="02020603050405020304" pitchFamily="18" charset="0"/>
              </a:endParaRPr>
            </a:p>
            <a:p>
              <a:pPr marL="171450" lvl="1" indent="-171450" algn="l" defTabSz="800100" rtl="0">
                <a:lnSpc>
                  <a:spcPct val="90000"/>
                </a:lnSpc>
                <a:spcBef>
                  <a:spcPct val="0"/>
                </a:spcBef>
                <a:spcAft>
                  <a:spcPct val="20000"/>
                </a:spcAft>
                <a:buChar char="•"/>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Data Sufficiency Questions</a:t>
              </a:r>
              <a:r>
                <a:rPr lang="en-IN" dirty="0">
                  <a:latin typeface="Times New Roman" panose="02020603050405020304" pitchFamily="18" charset="0"/>
                  <a:cs typeface="Times New Roman" panose="02020603050405020304" pitchFamily="18" charset="0"/>
                </a:rPr>
                <a:t> </a:t>
              </a:r>
              <a:endParaRPr lang="en-US" sz="1800" kern="1200" dirty="0">
                <a:latin typeface="Times New Roman" panose="02020603050405020304" pitchFamily="18" charset="0"/>
                <a:cs typeface="Times New Roman" panose="02020603050405020304" pitchFamily="18" charset="0"/>
              </a:endParaRPr>
            </a:p>
          </p:txBody>
        </p:sp>
      </p:gr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5663" y="826814"/>
            <a:ext cx="11085094" cy="1569660"/>
          </a:xfrm>
          <a:prstGeom prst="rect">
            <a:avLst/>
          </a:prstGeom>
        </p:spPr>
        <p:txBody>
          <a:bodyPr wrap="square">
            <a:spAutoFit/>
          </a:bodyPr>
          <a:lstStyle/>
          <a:p>
            <a:pPr fontAlgn="base"/>
            <a:r>
              <a:rPr lang="en-US" sz="2400" dirty="0">
                <a:cs typeface="Times New Roman" panose="02020603050405020304" pitchFamily="18" charset="0"/>
              </a:rPr>
              <a:t>11.</a:t>
            </a:r>
            <a:r>
              <a:rPr lang="en-US" sz="2400" dirty="0"/>
              <a:t> </a:t>
            </a:r>
            <a:r>
              <a:rPr lang="en-IN" sz="2400" dirty="0"/>
              <a:t>20 teachers of a school either teach mathematics or physics. 12 of them teach mathematics while 4 teach both the subjects. Then the number of teachers </a:t>
            </a:r>
            <a:r>
              <a:rPr lang="en-IN" sz="2400"/>
              <a:t>teaching physics </a:t>
            </a:r>
            <a:r>
              <a:rPr lang="en-IN" sz="2400" dirty="0"/>
              <a:t>is</a:t>
            </a:r>
            <a:endParaRPr lang="en-IN" sz="2400" dirty="0"/>
          </a:p>
          <a:p>
            <a:pPr fontAlgn="base"/>
            <a:r>
              <a:rPr lang="en-US" sz="2400" dirty="0"/>
              <a:t>A. 5		B. 10		C. 11		D. 12</a:t>
            </a:r>
            <a:endParaRPr lang="en-US" sz="2400" dirty="0"/>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5163" y="725214"/>
            <a:ext cx="11085094" cy="1938992"/>
          </a:xfrm>
          <a:prstGeom prst="rect">
            <a:avLst/>
          </a:prstGeom>
        </p:spPr>
        <p:txBody>
          <a:bodyPr wrap="square">
            <a:spAutoFit/>
          </a:bodyPr>
          <a:lstStyle/>
          <a:p>
            <a:pPr fontAlgn="base"/>
            <a:r>
              <a:rPr lang="en-US" sz="2400" dirty="0">
                <a:cs typeface="Times New Roman" panose="02020603050405020304" pitchFamily="18" charset="0"/>
              </a:rPr>
              <a:t>12.</a:t>
            </a:r>
            <a:r>
              <a:rPr lang="en-US" sz="2400" dirty="0"/>
              <a:t> </a:t>
            </a:r>
            <a:r>
              <a:rPr lang="en-US" sz="2400" b="0" i="0" dirty="0">
                <a:effectLst/>
              </a:rPr>
              <a:t>In a class 50% of the students enrolled for </a:t>
            </a:r>
            <a:r>
              <a:rPr lang="en-US" sz="2400" dirty="0"/>
              <a:t>Hindi</a:t>
            </a:r>
            <a:r>
              <a:rPr lang="en-US" sz="2400" b="0" i="0" dirty="0">
                <a:effectLst/>
              </a:rPr>
              <a:t> and 60% enrolled in </a:t>
            </a:r>
            <a:r>
              <a:rPr lang="en-US" sz="2400" dirty="0"/>
              <a:t>Science</a:t>
            </a:r>
            <a:r>
              <a:rPr lang="en-US" sz="2400" b="0" i="0" dirty="0">
                <a:effectLst/>
              </a:rPr>
              <a:t>. If </a:t>
            </a:r>
            <a:r>
              <a:rPr lang="en-US" sz="2400" dirty="0"/>
              <a:t>20</a:t>
            </a:r>
            <a:r>
              <a:rPr lang="en-US" sz="2400" b="0" i="0" dirty="0">
                <a:effectLst/>
              </a:rPr>
              <a:t>% of the students enrolled for both </a:t>
            </a:r>
            <a:r>
              <a:rPr lang="en-US" sz="2400" dirty="0"/>
              <a:t>Hindi</a:t>
            </a:r>
            <a:r>
              <a:rPr lang="en-US" sz="2400" b="0" i="0" dirty="0">
                <a:effectLst/>
              </a:rPr>
              <a:t> and </a:t>
            </a:r>
            <a:r>
              <a:rPr lang="en-US" sz="2400" dirty="0"/>
              <a:t>Science</a:t>
            </a:r>
            <a:r>
              <a:rPr lang="en-US" sz="2400" b="0" i="0" dirty="0">
                <a:effectLst/>
              </a:rPr>
              <a:t>, what % of the students of the class did not enroll for either of the two subjects?</a:t>
            </a:r>
            <a:endParaRPr lang="en-US" sz="2400" b="0" i="0" dirty="0">
              <a:effectLst/>
            </a:endParaRPr>
          </a:p>
          <a:p>
            <a:pPr fontAlgn="base"/>
            <a:endParaRPr lang="en-US" sz="2400" b="0" i="0" dirty="0">
              <a:solidFill>
                <a:srgbClr val="4A4A4A"/>
              </a:solidFill>
              <a:effectLst/>
            </a:endParaRPr>
          </a:p>
          <a:p>
            <a:pPr fontAlgn="base"/>
            <a:r>
              <a:rPr lang="en-US" sz="2400" dirty="0"/>
              <a:t>A. 5		B. 15		C. 10		D. 25</a:t>
            </a:r>
            <a:endParaRPr lang="en-US" sz="2400" dirty="0"/>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 y="839514"/>
            <a:ext cx="11085094" cy="2308324"/>
          </a:xfrm>
          <a:prstGeom prst="rect">
            <a:avLst/>
          </a:prstGeom>
        </p:spPr>
        <p:txBody>
          <a:bodyPr wrap="square">
            <a:spAutoFit/>
          </a:bodyPr>
          <a:lstStyle/>
          <a:p>
            <a:pPr fontAlgn="base"/>
            <a:r>
              <a:rPr lang="en-US" sz="2400" dirty="0">
                <a:cs typeface="Times New Roman" panose="02020603050405020304" pitchFamily="18" charset="0"/>
              </a:rPr>
              <a:t>14.</a:t>
            </a:r>
            <a:r>
              <a:rPr lang="en-US" sz="2400" dirty="0"/>
              <a:t> </a:t>
            </a:r>
            <a:r>
              <a:rPr lang="en-US" sz="2400" i="0" dirty="0">
                <a:effectLst/>
              </a:rPr>
              <a:t>In a class of 100 students numbered 1 to 100, all even numbered students opt for </a:t>
            </a:r>
            <a:r>
              <a:rPr lang="en-US" sz="2400" dirty="0"/>
              <a:t>History</a:t>
            </a:r>
            <a:r>
              <a:rPr lang="en-US" sz="2400" i="0" dirty="0">
                <a:effectLst/>
              </a:rPr>
              <a:t>, whose numbers are divisible by 5 opt for </a:t>
            </a:r>
            <a:r>
              <a:rPr lang="en-US" sz="2400" dirty="0" err="1"/>
              <a:t>Maths</a:t>
            </a:r>
            <a:r>
              <a:rPr lang="en-US" sz="2400" i="0" dirty="0">
                <a:effectLst/>
              </a:rPr>
              <a:t> and those whose numbers are divisible by 7 opt for </a:t>
            </a:r>
            <a:r>
              <a:rPr lang="en-US" sz="2400" dirty="0"/>
              <a:t>Social Science</a:t>
            </a:r>
            <a:r>
              <a:rPr lang="en-US" sz="2400" i="0" dirty="0">
                <a:effectLst/>
              </a:rPr>
              <a:t>. How many opt for none of the three subjects?</a:t>
            </a:r>
            <a:endParaRPr lang="en-US" sz="2400" i="0" dirty="0">
              <a:effectLst/>
            </a:endParaRPr>
          </a:p>
          <a:p>
            <a:pPr fontAlgn="base"/>
            <a:endParaRPr lang="en-US" sz="2400" b="0" i="0" dirty="0">
              <a:solidFill>
                <a:srgbClr val="333333"/>
              </a:solidFill>
              <a:effectLst/>
            </a:endParaRPr>
          </a:p>
          <a:p>
            <a:pPr fontAlgn="base"/>
            <a:r>
              <a:rPr lang="en-US" sz="2400" dirty="0"/>
              <a:t>A. 34		B. 41		C. 21		D. 26</a:t>
            </a:r>
            <a:endParaRPr lang="en-US" sz="2400" dirty="0"/>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 y="839514"/>
            <a:ext cx="11085094" cy="1569660"/>
          </a:xfrm>
          <a:prstGeom prst="rect">
            <a:avLst/>
          </a:prstGeom>
        </p:spPr>
        <p:txBody>
          <a:bodyPr wrap="square">
            <a:spAutoFit/>
          </a:bodyPr>
          <a:lstStyle/>
          <a:p>
            <a:pPr fontAlgn="base"/>
            <a:r>
              <a:rPr lang="en-US" sz="2400" dirty="0"/>
              <a:t> 15. </a:t>
            </a:r>
            <a:r>
              <a:rPr lang="en-IN" sz="2400" dirty="0"/>
              <a:t>In a class of 60 students, 40 students like maths, 36 students like science, 24 like both the subjects. Find the number of students who like </a:t>
            </a:r>
            <a:r>
              <a:rPr lang="en-IN" sz="2400" b="0" i="0" dirty="0">
                <a:solidFill>
                  <a:srgbClr val="333333"/>
                </a:solidFill>
                <a:effectLst/>
              </a:rPr>
              <a:t>Only maths;</a:t>
            </a:r>
            <a:endParaRPr lang="en-IN" sz="2400" b="0" i="0" dirty="0">
              <a:solidFill>
                <a:srgbClr val="333333"/>
              </a:solidFill>
              <a:effectLst/>
            </a:endParaRPr>
          </a:p>
          <a:p>
            <a:pPr fontAlgn="base"/>
            <a:endParaRPr lang="en-US" sz="2400" b="0" i="0" dirty="0">
              <a:solidFill>
                <a:srgbClr val="333333"/>
              </a:solidFill>
              <a:effectLst/>
            </a:endParaRPr>
          </a:p>
          <a:p>
            <a:pPr fontAlgn="base"/>
            <a:r>
              <a:rPr lang="en-US" sz="2400" dirty="0"/>
              <a:t>A. 16		B. 12		C. 32		D. 36</a:t>
            </a:r>
            <a:endParaRPr lang="en-US" sz="2400" dirty="0"/>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 y="839514"/>
            <a:ext cx="11085094" cy="1569660"/>
          </a:xfrm>
          <a:prstGeom prst="rect">
            <a:avLst/>
          </a:prstGeom>
        </p:spPr>
        <p:txBody>
          <a:bodyPr wrap="square">
            <a:spAutoFit/>
          </a:bodyPr>
          <a:lstStyle/>
          <a:p>
            <a:pPr fontAlgn="base"/>
            <a:r>
              <a:rPr lang="en-US" sz="2400" dirty="0">
                <a:cs typeface="Times New Roman" panose="02020603050405020304" pitchFamily="18" charset="0"/>
              </a:rPr>
              <a:t>16.</a:t>
            </a:r>
            <a:r>
              <a:rPr lang="en-US" sz="2400" dirty="0"/>
              <a:t> </a:t>
            </a:r>
            <a:r>
              <a:rPr lang="en-IN" sz="2400" dirty="0"/>
              <a:t>In a class of 60 students, 40 students like maths, 36 students like science, 24 like both the subjects. Find the number of students who like </a:t>
            </a:r>
            <a:r>
              <a:rPr lang="en-IN" sz="2400" b="0" i="0" dirty="0">
                <a:solidFill>
                  <a:srgbClr val="333333"/>
                </a:solidFill>
                <a:effectLst/>
              </a:rPr>
              <a:t>Only Science;</a:t>
            </a:r>
            <a:endParaRPr lang="en-IN" sz="2400" b="0" i="0" dirty="0">
              <a:solidFill>
                <a:srgbClr val="333333"/>
              </a:solidFill>
              <a:effectLst/>
            </a:endParaRPr>
          </a:p>
          <a:p>
            <a:pPr fontAlgn="base"/>
            <a:endParaRPr lang="en-US" sz="2400" b="0" i="0" dirty="0">
              <a:solidFill>
                <a:srgbClr val="333333"/>
              </a:solidFill>
              <a:effectLst/>
            </a:endParaRPr>
          </a:p>
          <a:p>
            <a:pPr fontAlgn="base"/>
            <a:r>
              <a:rPr lang="en-US" sz="2400" dirty="0"/>
              <a:t>A. 10		B. 12		C. 28		D. 46</a:t>
            </a:r>
            <a:endParaRPr lang="en-US" sz="2400" dirty="0"/>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 y="839514"/>
            <a:ext cx="11544300" cy="1569660"/>
          </a:xfrm>
          <a:prstGeom prst="rect">
            <a:avLst/>
          </a:prstGeom>
        </p:spPr>
        <p:txBody>
          <a:bodyPr wrap="square">
            <a:spAutoFit/>
          </a:bodyPr>
          <a:lstStyle/>
          <a:p>
            <a:pPr fontAlgn="base"/>
            <a:r>
              <a:rPr lang="en-US" sz="2400" dirty="0">
                <a:cs typeface="Times New Roman" panose="02020603050405020304" pitchFamily="18" charset="0"/>
              </a:rPr>
              <a:t>17.</a:t>
            </a:r>
            <a:r>
              <a:rPr lang="en-US" sz="2400" dirty="0"/>
              <a:t> </a:t>
            </a:r>
            <a:r>
              <a:rPr lang="en-IN" sz="2400" dirty="0"/>
              <a:t>In a class of 60 students, 40 students like maths, 36 students like science, 24 like both the subjects. Find the number of students who like e</a:t>
            </a:r>
            <a:r>
              <a:rPr lang="en-IN" sz="2400" b="0" i="0" dirty="0">
                <a:effectLst/>
              </a:rPr>
              <a:t>ither maths or science;</a:t>
            </a:r>
            <a:endParaRPr lang="en-IN" sz="2400" b="0" i="0" dirty="0">
              <a:effectLst/>
            </a:endParaRPr>
          </a:p>
          <a:p>
            <a:pPr fontAlgn="base"/>
            <a:endParaRPr lang="en-US" sz="2400" b="0" i="0" dirty="0">
              <a:solidFill>
                <a:srgbClr val="333333"/>
              </a:solidFill>
              <a:effectLst/>
            </a:endParaRPr>
          </a:p>
          <a:p>
            <a:pPr fontAlgn="base"/>
            <a:r>
              <a:rPr lang="en-US" sz="2400" dirty="0"/>
              <a:t>A. 14		B. 31		C. 52		D. 56</a:t>
            </a:r>
            <a:endParaRPr lang="en-US" sz="2400" dirty="0"/>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 y="839514"/>
            <a:ext cx="11290300" cy="1569660"/>
          </a:xfrm>
          <a:prstGeom prst="rect">
            <a:avLst/>
          </a:prstGeom>
        </p:spPr>
        <p:txBody>
          <a:bodyPr wrap="square">
            <a:spAutoFit/>
          </a:bodyPr>
          <a:lstStyle/>
          <a:p>
            <a:pPr fontAlgn="base"/>
            <a:r>
              <a:rPr lang="en-US" sz="2400" dirty="0">
                <a:cs typeface="Times New Roman" panose="02020603050405020304" pitchFamily="18" charset="0"/>
              </a:rPr>
              <a:t>18.</a:t>
            </a:r>
            <a:r>
              <a:rPr lang="en-US" sz="2400" dirty="0"/>
              <a:t> </a:t>
            </a:r>
            <a:r>
              <a:rPr lang="en-IN" sz="2400" dirty="0"/>
              <a:t>In a class of 60 students, 40 students like maths, 36 students like science, 24 like both the subjects. Find the number of students who like n</a:t>
            </a:r>
            <a:r>
              <a:rPr lang="en-IN" sz="2400" b="0" i="0" dirty="0">
                <a:effectLst/>
              </a:rPr>
              <a:t>either maths nor science;</a:t>
            </a:r>
            <a:endParaRPr lang="en-IN" sz="2400" b="0" i="0" dirty="0">
              <a:effectLst/>
            </a:endParaRPr>
          </a:p>
          <a:p>
            <a:pPr fontAlgn="base"/>
            <a:endParaRPr lang="en-US" sz="2400" b="0" i="0" dirty="0">
              <a:solidFill>
                <a:srgbClr val="333333"/>
              </a:solidFill>
              <a:effectLst/>
            </a:endParaRPr>
          </a:p>
          <a:p>
            <a:pPr fontAlgn="base"/>
            <a:r>
              <a:rPr lang="en-US" sz="2400" dirty="0"/>
              <a:t>A. 24		B. 16		C. 8		D. 6</a:t>
            </a:r>
            <a:endParaRPr lang="en-US" sz="2400" dirty="0"/>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 y="839514"/>
            <a:ext cx="11290300" cy="1569660"/>
          </a:xfrm>
          <a:prstGeom prst="rect">
            <a:avLst/>
          </a:prstGeom>
        </p:spPr>
        <p:txBody>
          <a:bodyPr wrap="square">
            <a:spAutoFit/>
          </a:bodyPr>
          <a:lstStyle/>
          <a:p>
            <a:pPr fontAlgn="base"/>
            <a:r>
              <a:rPr lang="en-US" sz="2400" dirty="0">
                <a:cs typeface="Times New Roman" panose="02020603050405020304" pitchFamily="18" charset="0"/>
              </a:rPr>
              <a:t>20.</a:t>
            </a:r>
            <a:r>
              <a:rPr lang="en-US" sz="2400" dirty="0"/>
              <a:t> </a:t>
            </a:r>
            <a:r>
              <a:rPr lang="en-IN" sz="2400" dirty="0"/>
              <a:t>In a class of 30 pupils, 12 take needle work, 16 take physics and 18 take history. If all the 30 students take at least one subject and no one takes all three then the number of pupils taking 2 subjects is</a:t>
            </a:r>
            <a:endParaRPr lang="en-US" sz="2400" b="0" i="0" dirty="0">
              <a:solidFill>
                <a:srgbClr val="333333"/>
              </a:solidFill>
              <a:effectLst/>
            </a:endParaRPr>
          </a:p>
          <a:p>
            <a:pPr fontAlgn="base"/>
            <a:r>
              <a:rPr lang="en-US" sz="2400" dirty="0"/>
              <a:t>A. 14		B. 16		C. 8		D. 2</a:t>
            </a:r>
            <a:endParaRPr lang="en-US" sz="2400" dirty="0"/>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 y="839514"/>
            <a:ext cx="11290300" cy="1200329"/>
          </a:xfrm>
          <a:prstGeom prst="rect">
            <a:avLst/>
          </a:prstGeom>
        </p:spPr>
        <p:txBody>
          <a:bodyPr wrap="square">
            <a:spAutoFit/>
          </a:bodyPr>
          <a:lstStyle/>
          <a:p>
            <a:pPr fontAlgn="base"/>
            <a:r>
              <a:rPr lang="en-US" sz="2400" dirty="0">
                <a:cs typeface="Times New Roman" panose="02020603050405020304" pitchFamily="18" charset="0"/>
              </a:rPr>
              <a:t>21.</a:t>
            </a:r>
            <a:r>
              <a:rPr lang="en-US" sz="2400" dirty="0"/>
              <a:t> </a:t>
            </a:r>
            <a:r>
              <a:rPr lang="en-IN" sz="2400" dirty="0"/>
              <a:t>In a group of 100 persons, 72 people can speak English and 43 can speak French. How many can speak English only? </a:t>
            </a:r>
            <a:endParaRPr lang="en-IN" sz="2400" dirty="0"/>
          </a:p>
          <a:p>
            <a:pPr fontAlgn="base"/>
            <a:r>
              <a:rPr lang="en-US" sz="2400" dirty="0"/>
              <a:t>A. 57		B. 46		C. 28		D. 16</a:t>
            </a:r>
            <a:endParaRPr lang="en-US" sz="2400" dirty="0"/>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 y="839514"/>
            <a:ext cx="11290300" cy="1200329"/>
          </a:xfrm>
          <a:prstGeom prst="rect">
            <a:avLst/>
          </a:prstGeom>
        </p:spPr>
        <p:txBody>
          <a:bodyPr wrap="square">
            <a:spAutoFit/>
          </a:bodyPr>
          <a:lstStyle/>
          <a:p>
            <a:pPr fontAlgn="base"/>
            <a:r>
              <a:rPr lang="en-US" sz="2400" dirty="0">
                <a:cs typeface="Times New Roman" panose="02020603050405020304" pitchFamily="18" charset="0"/>
              </a:rPr>
              <a:t>22.</a:t>
            </a:r>
            <a:r>
              <a:rPr lang="en-US" sz="2400" dirty="0"/>
              <a:t> </a:t>
            </a:r>
            <a:r>
              <a:rPr lang="en-IN" sz="2400" dirty="0"/>
              <a:t>In a group of 100 persons, 72 people can speak English and 43 can speak French. How many can speak French only?</a:t>
            </a:r>
            <a:endParaRPr lang="en-US" sz="2400" b="0" i="0" dirty="0">
              <a:solidFill>
                <a:srgbClr val="333333"/>
              </a:solidFill>
              <a:effectLst/>
            </a:endParaRPr>
          </a:p>
          <a:p>
            <a:pPr fontAlgn="base"/>
            <a:r>
              <a:rPr lang="en-US" sz="2400" dirty="0"/>
              <a:t>A. 24		B. 26		C. 28		D. 36</a:t>
            </a:r>
            <a:endParaRPr lang="en-US" sz="2400" dirty="0"/>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endParaRPr lang="en-US" sz="2800" b="1" dirty="0">
              <a:solidFill>
                <a:schemeClr val="bg1"/>
              </a:solidFill>
            </a:endParaRPr>
          </a:p>
        </p:txBody>
      </p:sp>
      <p:sp>
        <p:nvSpPr>
          <p:cNvPr id="4" name="Rectangle 3"/>
          <p:cNvSpPr/>
          <p:nvPr/>
        </p:nvSpPr>
        <p:spPr>
          <a:xfrm>
            <a:off x="1209260" y="1238575"/>
            <a:ext cx="9200831" cy="4801314"/>
          </a:xfrm>
          <a:prstGeom prst="rect">
            <a:avLst/>
          </a:prstGeom>
        </p:spPr>
        <p:txBody>
          <a:bodyPr wrap="square">
            <a:spAutoFit/>
          </a:bodyPr>
          <a:lstStyle/>
          <a:p>
            <a:r>
              <a:rPr lang="en-US" sz="2400" b="0" i="0" dirty="0">
                <a:effectLst/>
                <a:cs typeface="Calibri" panose="020F0502020204030204" pitchFamily="34" charset="0"/>
              </a:rPr>
              <a:t>Set is a well defined </a:t>
            </a:r>
            <a:r>
              <a:rPr lang="en-US" sz="2400" dirty="0">
                <a:cs typeface="Calibri" panose="020F0502020204030204" pitchFamily="34" charset="0"/>
              </a:rPr>
              <a:t>collection </a:t>
            </a:r>
            <a:r>
              <a:rPr lang="en-US" sz="2400" b="0" i="0" dirty="0">
                <a:effectLst/>
                <a:cs typeface="Calibri" panose="020F0502020204030204" pitchFamily="34" charset="0"/>
              </a:rPr>
              <a:t>of objects, known as elements. </a:t>
            </a:r>
            <a:endParaRPr lang="en-US" sz="2400" b="0" i="0" dirty="0">
              <a:effectLst/>
              <a:cs typeface="Calibri" panose="020F0502020204030204" pitchFamily="34" charset="0"/>
            </a:endParaRPr>
          </a:p>
          <a:p>
            <a:r>
              <a:rPr lang="en-US" sz="2400" b="0" i="0" dirty="0">
                <a:effectLst/>
                <a:cs typeface="Calibri" panose="020F0502020204030204" pitchFamily="34" charset="0"/>
              </a:rPr>
              <a:t>Well-defined means, it must be absolutely clear that which object belongs to the set and which does not.</a:t>
            </a:r>
            <a:endParaRPr lang="en-US" sz="2400" b="0" i="0" dirty="0">
              <a:effectLst/>
              <a:cs typeface="Calibri" panose="020F0502020204030204" pitchFamily="34" charset="0"/>
            </a:endParaRPr>
          </a:p>
          <a:p>
            <a:r>
              <a:rPr lang="en-US" sz="2400" b="0" i="0" dirty="0">
                <a:effectLst/>
                <a:cs typeface="Calibri" panose="020F0502020204030204" pitchFamily="34" charset="0"/>
              </a:rPr>
              <a:t>Set notation uses curly braces, with elements separated by commas.</a:t>
            </a:r>
            <a:endParaRPr lang="en-US" sz="2400" b="0" i="0" dirty="0">
              <a:effectLst/>
              <a:cs typeface="Calibri" panose="020F0502020204030204" pitchFamily="34" charset="0"/>
            </a:endParaRPr>
          </a:p>
          <a:p>
            <a:endParaRPr lang="en-US" sz="2400" dirty="0">
              <a:cs typeface="Calibri" panose="020F0502020204030204" pitchFamily="34" charset="0"/>
            </a:endParaRPr>
          </a:p>
          <a:p>
            <a:pPr algn="l"/>
            <a:r>
              <a:rPr lang="en-US" sz="2400" b="0" i="0" dirty="0">
                <a:effectLst/>
                <a:cs typeface="Calibri" panose="020F0502020204030204" pitchFamily="34" charset="0"/>
              </a:rPr>
              <a:t>For example,</a:t>
            </a:r>
            <a:endParaRPr lang="en-US" sz="2400" b="0" i="0" dirty="0">
              <a:effectLst/>
              <a:cs typeface="Calibri" panose="020F0502020204030204" pitchFamily="34" charset="0"/>
            </a:endParaRPr>
          </a:p>
          <a:p>
            <a:pPr algn="l"/>
            <a:r>
              <a:rPr lang="en-US" sz="2400" b="0" i="0" dirty="0">
                <a:effectLst/>
                <a:cs typeface="Calibri" panose="020F0502020204030204" pitchFamily="34" charset="0"/>
              </a:rPr>
              <a:t>A = {1,2,3,…,10} is the set of the first 10 counting numbers, or naturals,</a:t>
            </a:r>
            <a:endParaRPr lang="en-US" sz="2400" b="0" i="0" dirty="0">
              <a:effectLst/>
              <a:cs typeface="Calibri" panose="020F0502020204030204" pitchFamily="34" charset="0"/>
            </a:endParaRPr>
          </a:p>
          <a:p>
            <a:pPr algn="l"/>
            <a:r>
              <a:rPr lang="en-US" sz="2400" b="0" i="0" dirty="0">
                <a:effectLst/>
                <a:cs typeface="Calibri" panose="020F0502020204030204" pitchFamily="34" charset="0"/>
              </a:rPr>
              <a:t>B = {Red, Blue, Green} is the set of primary colors, </a:t>
            </a:r>
            <a:endParaRPr lang="en-US" sz="2400" b="0" i="0" dirty="0">
              <a:effectLst/>
              <a:cs typeface="Calibri" panose="020F0502020204030204" pitchFamily="34" charset="0"/>
            </a:endParaRPr>
          </a:p>
          <a:p>
            <a:pPr algn="l"/>
            <a:r>
              <a:rPr lang="en-US" sz="2400" b="0" i="0" dirty="0">
                <a:effectLst/>
                <a:cs typeface="Calibri" panose="020F0502020204030204" pitchFamily="34" charset="0"/>
              </a:rPr>
              <a:t>N = {1,2,3,…} is the set of all naturals</a:t>
            </a:r>
            <a:endParaRPr lang="en-US" sz="2400" b="0" i="0" dirty="0">
              <a:effectLst/>
              <a:cs typeface="Calibri" panose="020F0502020204030204" pitchFamily="34" charset="0"/>
            </a:endParaRPr>
          </a:p>
          <a:p>
            <a:pPr algn="l"/>
            <a:r>
              <a:rPr lang="en-US" sz="2400" b="0" i="0" dirty="0">
                <a:effectLst/>
                <a:cs typeface="Calibri" panose="020F0502020204030204" pitchFamily="34" charset="0"/>
              </a:rPr>
              <a:t>Z = {...,−3,−2,−1,0,1,2,3,…} is the set of all integers.</a:t>
            </a:r>
            <a:endParaRPr lang="en-US" sz="2400" b="0" i="0" dirty="0">
              <a:effectLst/>
              <a:cs typeface="Calibri" panose="020F0502020204030204" pitchFamily="34" charset="0"/>
            </a:endParaRPr>
          </a:p>
          <a:p>
            <a:endParaRPr lang="en-US" b="0" i="0" dirty="0">
              <a:effectLst/>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 y="839514"/>
            <a:ext cx="11290300" cy="1200329"/>
          </a:xfrm>
          <a:prstGeom prst="rect">
            <a:avLst/>
          </a:prstGeom>
        </p:spPr>
        <p:txBody>
          <a:bodyPr wrap="square">
            <a:spAutoFit/>
          </a:bodyPr>
          <a:lstStyle/>
          <a:p>
            <a:pPr fontAlgn="base"/>
            <a:r>
              <a:rPr lang="en-US" sz="2400" dirty="0">
                <a:cs typeface="Times New Roman" panose="02020603050405020304" pitchFamily="18" charset="0"/>
              </a:rPr>
              <a:t>23.</a:t>
            </a:r>
            <a:r>
              <a:rPr lang="en-US" sz="2400" dirty="0"/>
              <a:t> </a:t>
            </a:r>
            <a:r>
              <a:rPr lang="en-IN" sz="2400" dirty="0"/>
              <a:t>In a group of 100 persons, 72 people can speak English and 43 can speak French. How many can speak both English and French?</a:t>
            </a:r>
            <a:endParaRPr lang="en-US" sz="2400" b="0" i="0" dirty="0">
              <a:solidFill>
                <a:srgbClr val="333333"/>
              </a:solidFill>
              <a:effectLst/>
            </a:endParaRPr>
          </a:p>
          <a:p>
            <a:pPr fontAlgn="base"/>
            <a:r>
              <a:rPr lang="en-US" sz="2400" dirty="0"/>
              <a:t>A. 18		B. 15		C. 9		D. 5</a:t>
            </a:r>
            <a:endParaRPr lang="en-US" sz="2400" dirty="0"/>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5881610"/>
          </a:xfrm>
          <a:prstGeom prst="rect">
            <a:avLst/>
          </a:prstGeom>
        </p:spPr>
        <p:txBody>
          <a:bodyPr wrap="square">
            <a:spAutoFit/>
          </a:bodyPr>
          <a:lstStyle/>
          <a:p>
            <a:pPr>
              <a:lnSpc>
                <a:spcPct val="115000"/>
              </a:lnSpc>
              <a:spcAft>
                <a:spcPts val="1000"/>
              </a:spcAft>
              <a:tabLst>
                <a:tab pos="4413250" algn="l"/>
              </a:tabLst>
            </a:pPr>
            <a:r>
              <a:rPr lang="en-US" sz="2400" dirty="0">
                <a:cs typeface="Times New Roman" panose="02020603050405020304" pitchFamily="18" charset="0"/>
              </a:rPr>
              <a:t>24.</a:t>
            </a:r>
            <a:r>
              <a:rPr lang="en-US" sz="2400" dirty="0"/>
              <a:t> </a:t>
            </a:r>
            <a:r>
              <a:rPr lang="en-US" sz="2400" dirty="0">
                <a:effectLst/>
                <a:ea typeface="Calibri" panose="020F0502020204030204" pitchFamily="34" charset="0"/>
                <a:cs typeface="Calibri" panose="020F0502020204030204" pitchFamily="34" charset="0"/>
              </a:rPr>
              <a:t>How many subsets does set X have?</a:t>
            </a:r>
            <a:endParaRPr lang="en-IN" sz="2400" dirty="0">
              <a:effectLst/>
              <a:ea typeface="Calibri" panose="020F0502020204030204" pitchFamily="34" charset="0"/>
              <a:cs typeface="Times New Roman" panose="02020603050405020304" pitchFamily="18" charset="0"/>
            </a:endParaRPr>
          </a:p>
          <a:p>
            <a:pPr>
              <a:lnSpc>
                <a:spcPct val="115000"/>
              </a:lnSpc>
              <a:spcAft>
                <a:spcPts val="1000"/>
              </a:spcAft>
              <a:tabLst>
                <a:tab pos="4413250" algn="l"/>
              </a:tabLst>
            </a:pPr>
            <a:r>
              <a:rPr lang="en-US" sz="2400" dirty="0">
                <a:effectLst/>
                <a:ea typeface="Calibri" panose="020F0502020204030204" pitchFamily="34" charset="0"/>
                <a:cs typeface="Calibri" panose="020F0502020204030204" pitchFamily="34" charset="0"/>
              </a:rPr>
              <a:t>Statement 1: X has </a:t>
            </a:r>
            <a:r>
              <a:rPr lang="en-US" sz="2400" dirty="0">
                <a:ea typeface="Calibri" panose="020F0502020204030204" pitchFamily="34" charset="0"/>
                <a:cs typeface="Calibri" panose="020F0502020204030204" pitchFamily="34" charset="0"/>
              </a:rPr>
              <a:t>ten</a:t>
            </a:r>
            <a:r>
              <a:rPr lang="en-US" sz="2400" dirty="0">
                <a:effectLst/>
                <a:ea typeface="Calibri" panose="020F0502020204030204" pitchFamily="34" charset="0"/>
                <a:cs typeface="Calibri" panose="020F0502020204030204" pitchFamily="34" charset="0"/>
              </a:rPr>
              <a:t> elements.</a:t>
            </a:r>
            <a:endParaRPr lang="en-IN" sz="2400" dirty="0">
              <a:effectLst/>
              <a:ea typeface="Calibri" panose="020F0502020204030204" pitchFamily="34" charset="0"/>
              <a:cs typeface="Times New Roman" panose="02020603050405020304" pitchFamily="18" charset="0"/>
            </a:endParaRPr>
          </a:p>
          <a:p>
            <a:pPr>
              <a:lnSpc>
                <a:spcPct val="115000"/>
              </a:lnSpc>
              <a:spcAft>
                <a:spcPts val="1000"/>
              </a:spcAft>
              <a:tabLst>
                <a:tab pos="4413250" algn="l"/>
              </a:tabLst>
            </a:pPr>
            <a:r>
              <a:rPr lang="en-US" sz="2400" dirty="0">
                <a:effectLst/>
                <a:ea typeface="Calibri" panose="020F0502020204030204" pitchFamily="34" charset="0"/>
                <a:cs typeface="Calibri" panose="020F0502020204030204" pitchFamily="34" charset="0"/>
              </a:rPr>
              <a:t>Statement 2: X is the set of all prime numbers between 1 and 30.</a:t>
            </a:r>
            <a:endParaRPr lang="en-IN" sz="2400" dirty="0">
              <a:effectLst/>
              <a:ea typeface="Calibri" panose="020F0502020204030204" pitchFamily="34" charset="0"/>
              <a:cs typeface="Times New Roman" panose="02020603050405020304" pitchFamily="18" charset="0"/>
            </a:endParaRPr>
          </a:p>
          <a:p>
            <a:pPr marL="342900" lvl="0" indent="-342900">
              <a:lnSpc>
                <a:spcPct val="115000"/>
              </a:lnSpc>
              <a:spcAft>
                <a:spcPts val="0"/>
              </a:spcAft>
              <a:buFont typeface="Calibri" panose="020F0502020204030204" pitchFamily="34" charset="0"/>
              <a:buAutoNum type="alphaUcParen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US" sz="2400" dirty="0">
                <a:effectLst/>
                <a:ea typeface="Calibri" panose="020F0502020204030204" pitchFamily="34" charset="0"/>
                <a:cs typeface="Calibri" panose="020F0502020204030204" pitchFamily="34" charset="0"/>
              </a:rPr>
              <a:t>The data in statements I alone is sufficient to answer the question, while the data in statement II alone is not sufficient to answer the question. </a:t>
            </a:r>
            <a:endParaRPr lang="en-IN" sz="2400" dirty="0">
              <a:ea typeface="Calibri" panose="020F0502020204030204" pitchFamily="34" charset="0"/>
              <a:cs typeface="Times New Roman" panose="02020603050405020304" pitchFamily="18" charset="0"/>
            </a:endParaRPr>
          </a:p>
          <a:p>
            <a:pPr marL="342900" lvl="0" indent="-342900">
              <a:lnSpc>
                <a:spcPct val="115000"/>
              </a:lnSpc>
              <a:spcAft>
                <a:spcPts val="0"/>
              </a:spcAft>
              <a:buFont typeface="Calibri" panose="020F0502020204030204" pitchFamily="34" charset="0"/>
              <a:buAutoNum type="alphaUcParen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US" sz="2400" dirty="0">
                <a:effectLst/>
                <a:ea typeface="Calibri" panose="020F0502020204030204" pitchFamily="34" charset="0"/>
                <a:cs typeface="Calibri" panose="020F0502020204030204" pitchFamily="34" charset="0"/>
              </a:rPr>
              <a:t>The data in statements II alone is sufficient to answer the question, while the data in statement I alone is not sufficient to answer the question. </a:t>
            </a:r>
            <a:endParaRPr lang="en-US" sz="2400" dirty="0">
              <a:effectLst/>
              <a:ea typeface="Calibri" panose="020F0502020204030204" pitchFamily="34" charset="0"/>
              <a:cs typeface="Calibri" panose="020F0502020204030204" pitchFamily="34" charset="0"/>
            </a:endParaRPr>
          </a:p>
          <a:p>
            <a:pPr marL="342900" lvl="0" indent="-342900">
              <a:lnSpc>
                <a:spcPct val="115000"/>
              </a:lnSpc>
              <a:spcAft>
                <a:spcPts val="0"/>
              </a:spcAft>
              <a:buFont typeface="Calibri" panose="020F0502020204030204" pitchFamily="34" charset="0"/>
              <a:buAutoNum type="alphaUcParen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US" sz="2400" dirty="0">
                <a:ea typeface="Calibri" panose="020F0502020204030204" pitchFamily="34" charset="0"/>
                <a:cs typeface="Times New Roman" panose="02020603050405020304" pitchFamily="18" charset="0"/>
              </a:rPr>
              <a:t> </a:t>
            </a:r>
            <a:r>
              <a:rPr lang="en-US" sz="2400" dirty="0">
                <a:effectLst/>
                <a:ea typeface="Calibri" panose="020F0502020204030204" pitchFamily="34" charset="0"/>
                <a:cs typeface="Calibri" panose="020F0502020204030204" pitchFamily="34" charset="0"/>
              </a:rPr>
              <a:t>The data in both the statements I and II together is necessary to answer the question. </a:t>
            </a:r>
            <a:endParaRPr lang="en-US" sz="2400" dirty="0">
              <a:effectLst/>
              <a:ea typeface="Calibri" panose="020F0502020204030204" pitchFamily="34" charset="0"/>
              <a:cs typeface="Calibri" panose="020F0502020204030204" pitchFamily="34" charset="0"/>
            </a:endParaRPr>
          </a:p>
          <a:p>
            <a:pPr marL="342900" lvl="0" indent="-342900">
              <a:lnSpc>
                <a:spcPct val="115000"/>
              </a:lnSpc>
              <a:spcAft>
                <a:spcPts val="0"/>
              </a:spcAft>
              <a:buFont typeface="Calibri" panose="020F0502020204030204" pitchFamily="34" charset="0"/>
              <a:buAutoNum type="alphaUcParen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US" sz="2400" dirty="0">
                <a:ea typeface="Calibri" panose="020F0502020204030204" pitchFamily="34" charset="0"/>
                <a:cs typeface="Times New Roman" panose="02020603050405020304" pitchFamily="18" charset="0"/>
              </a:rPr>
              <a:t> </a:t>
            </a:r>
            <a:r>
              <a:rPr lang="en-US" sz="2400" dirty="0">
                <a:effectLst/>
                <a:ea typeface="Calibri" panose="020F0502020204030204" pitchFamily="34" charset="0"/>
                <a:cs typeface="Calibri" panose="020F0502020204030204" pitchFamily="34" charset="0"/>
              </a:rPr>
              <a:t>Either Statement I or Statement II alone is sufficient to answer the question.</a:t>
            </a:r>
            <a:endParaRPr lang="en-US" sz="2400" dirty="0">
              <a:effectLst/>
              <a:ea typeface="Calibri" panose="020F0502020204030204" pitchFamily="34" charset="0"/>
              <a:cs typeface="Calibri" panose="020F0502020204030204" pitchFamily="34" charset="0"/>
            </a:endParaRPr>
          </a:p>
          <a:p>
            <a:pPr marL="342900" lvl="0" indent="-342900">
              <a:lnSpc>
                <a:spcPct val="115000"/>
              </a:lnSpc>
              <a:spcAft>
                <a:spcPts val="0"/>
              </a:spcAft>
              <a:buFont typeface="Calibri" panose="020F0502020204030204" pitchFamily="34" charset="0"/>
              <a:buAutoNum type="alphaUcParen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US" sz="2400" dirty="0">
                <a:ea typeface="Calibri" panose="020F0502020204030204" pitchFamily="34" charset="0"/>
                <a:cs typeface="Times New Roman" panose="02020603050405020304" pitchFamily="18" charset="0"/>
              </a:rPr>
              <a:t> </a:t>
            </a:r>
            <a:r>
              <a:rPr lang="en-US" sz="2400" dirty="0">
                <a:effectLst/>
                <a:ea typeface="Calibri" panose="020F0502020204030204" pitchFamily="34" charset="0"/>
                <a:cs typeface="Calibri" panose="020F0502020204030204" pitchFamily="34" charset="0"/>
              </a:rPr>
              <a:t>The data even in both the statements I and II together is not sufficient to answer the question.</a:t>
            </a:r>
            <a:endParaRPr lang="en-IN" sz="2400" dirty="0">
              <a:effectLst/>
              <a:ea typeface="Calibri" panose="020F0502020204030204" pitchFamily="34" charset="0"/>
              <a:cs typeface="Times New Roman" panose="02020603050405020304" pitchFamily="18" charset="0"/>
            </a:endParaRPr>
          </a:p>
          <a:p>
            <a:pPr fontAlgn="base"/>
            <a:endParaRPr lang="en-US" sz="2000" dirty="0"/>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490" y="725214"/>
            <a:ext cx="11085094" cy="5549596"/>
          </a:xfrm>
          <a:prstGeom prst="rect">
            <a:avLst/>
          </a:prstGeom>
        </p:spPr>
        <p:txBody>
          <a:bodyPr wrap="square">
            <a:spAutoFit/>
          </a:bodyPr>
          <a:lstStyle/>
          <a:p>
            <a:pPr>
              <a:lnSpc>
                <a:spcPct val="115000"/>
              </a:lnSpc>
              <a:spcAft>
                <a:spcPts val="1000"/>
              </a:spcAft>
              <a:tabLst>
                <a:tab pos="4413250" algn="l"/>
              </a:tabLst>
            </a:pPr>
            <a:r>
              <a:rPr lang="en-US" sz="2400" dirty="0">
                <a:cs typeface="Times New Roman" panose="02020603050405020304" pitchFamily="18" charset="0"/>
              </a:rPr>
              <a:t>25.</a:t>
            </a:r>
            <a:r>
              <a:rPr lang="en-US" sz="2400" dirty="0"/>
              <a:t> </a:t>
            </a:r>
            <a:r>
              <a:rPr lang="en-US" sz="2400" dirty="0">
                <a:effectLst/>
                <a:ea typeface="Calibri" panose="020F0502020204030204" pitchFamily="34" charset="0"/>
                <a:cs typeface="Calibri" panose="020F0502020204030204" pitchFamily="34" charset="0"/>
              </a:rPr>
              <a:t>How many elements are in set P?</a:t>
            </a:r>
            <a:endParaRPr lang="en-IN" sz="2400" dirty="0">
              <a:effectLst/>
              <a:ea typeface="Calibri" panose="020F0502020204030204" pitchFamily="34" charset="0"/>
              <a:cs typeface="Times New Roman" panose="02020603050405020304" pitchFamily="18" charset="0"/>
            </a:endParaRPr>
          </a:p>
          <a:p>
            <a:pPr>
              <a:lnSpc>
                <a:spcPct val="115000"/>
              </a:lnSpc>
              <a:spcAft>
                <a:spcPts val="1000"/>
              </a:spcAft>
              <a:tabLst>
                <a:tab pos="4413250" algn="l"/>
              </a:tabLst>
            </a:pPr>
            <a:r>
              <a:rPr lang="en-US" sz="2400" dirty="0">
                <a:effectLst/>
                <a:ea typeface="Calibri" panose="020F0502020204030204" pitchFamily="34" charset="0"/>
                <a:cs typeface="Calibri" panose="020F0502020204030204" pitchFamily="34" charset="0"/>
              </a:rPr>
              <a:t>Statement 1: A has exactly </a:t>
            </a:r>
            <a:r>
              <a:rPr lang="en-US" sz="2400" dirty="0">
                <a:ea typeface="Calibri" panose="020F0502020204030204" pitchFamily="34" charset="0"/>
                <a:cs typeface="Calibri" panose="020F0502020204030204" pitchFamily="34" charset="0"/>
              </a:rPr>
              <a:t>32</a:t>
            </a:r>
            <a:r>
              <a:rPr lang="en-US" sz="2400" dirty="0">
                <a:effectLst/>
                <a:ea typeface="Calibri" panose="020F0502020204030204" pitchFamily="34" charset="0"/>
                <a:cs typeface="Calibri" panose="020F0502020204030204" pitchFamily="34" charset="0"/>
              </a:rPr>
              <a:t> subsets.</a:t>
            </a:r>
            <a:endParaRPr lang="en-IN" sz="2400" dirty="0">
              <a:effectLst/>
              <a:ea typeface="Calibri" panose="020F0502020204030204" pitchFamily="34" charset="0"/>
              <a:cs typeface="Times New Roman" panose="02020603050405020304" pitchFamily="18" charset="0"/>
            </a:endParaRPr>
          </a:p>
          <a:p>
            <a:pPr>
              <a:lnSpc>
                <a:spcPct val="115000"/>
              </a:lnSpc>
              <a:spcAft>
                <a:spcPts val="1000"/>
              </a:spcAft>
              <a:tabLst>
                <a:tab pos="4413250" algn="l"/>
              </a:tabLst>
            </a:pPr>
            <a:r>
              <a:rPr lang="en-US" sz="2400" dirty="0">
                <a:effectLst/>
                <a:ea typeface="Calibri" panose="020F0502020204030204" pitchFamily="34" charset="0"/>
                <a:cs typeface="Calibri" panose="020F0502020204030204" pitchFamily="34" charset="0"/>
              </a:rPr>
              <a:t>Statement 2: A has exactly </a:t>
            </a:r>
            <a:r>
              <a:rPr lang="en-US" sz="2400" dirty="0">
                <a:ea typeface="Calibri" panose="020F0502020204030204" pitchFamily="34" charset="0"/>
                <a:cs typeface="Calibri" panose="020F0502020204030204" pitchFamily="34" charset="0"/>
              </a:rPr>
              <a:t>127</a:t>
            </a:r>
            <a:r>
              <a:rPr lang="en-US" sz="2400" dirty="0">
                <a:effectLst/>
                <a:ea typeface="Calibri" panose="020F0502020204030204" pitchFamily="34" charset="0"/>
                <a:cs typeface="Calibri" panose="020F0502020204030204" pitchFamily="34" charset="0"/>
              </a:rPr>
              <a:t> proper subsets.</a:t>
            </a:r>
            <a:endParaRPr lang="en-IN" sz="2400" dirty="0">
              <a:effectLst/>
              <a:ea typeface="Calibri" panose="020F0502020204030204" pitchFamily="34" charset="0"/>
              <a:cs typeface="Times New Roman" panose="02020603050405020304" pitchFamily="18" charset="0"/>
            </a:endParaRPr>
          </a:p>
          <a:p>
            <a:pPr marL="342900" lvl="0" indent="-342900">
              <a:lnSpc>
                <a:spcPct val="115000"/>
              </a:lnSpc>
              <a:spcAft>
                <a:spcPts val="0"/>
              </a:spcAft>
              <a:buFont typeface="Calibri" panose="020F0502020204030204" pitchFamily="34" charset="0"/>
              <a:buAutoNum type="alphaUcParen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US" sz="2400" dirty="0">
                <a:effectLst/>
                <a:ea typeface="Calibri" panose="020F0502020204030204" pitchFamily="34" charset="0"/>
                <a:cs typeface="Calibri" panose="020F0502020204030204" pitchFamily="34" charset="0"/>
              </a:rPr>
              <a:t>The data in statements I alone is sufficient to answer the question, while the data in statement II alone is not sufficient to answer the question. </a:t>
            </a:r>
            <a:endParaRPr lang="en-IN" sz="2400" dirty="0">
              <a:ea typeface="Calibri" panose="020F0502020204030204" pitchFamily="34" charset="0"/>
              <a:cs typeface="Times New Roman" panose="02020603050405020304" pitchFamily="18" charset="0"/>
            </a:endParaRPr>
          </a:p>
          <a:p>
            <a:pPr marL="342900" lvl="0" indent="-342900">
              <a:lnSpc>
                <a:spcPct val="115000"/>
              </a:lnSpc>
              <a:spcAft>
                <a:spcPts val="0"/>
              </a:spcAft>
              <a:buFont typeface="Calibri" panose="020F0502020204030204" pitchFamily="34" charset="0"/>
              <a:buAutoNum type="alphaUcParen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US" sz="2400" dirty="0">
                <a:effectLst/>
                <a:ea typeface="Calibri" panose="020F0502020204030204" pitchFamily="34" charset="0"/>
                <a:cs typeface="Calibri" panose="020F0502020204030204" pitchFamily="34" charset="0"/>
              </a:rPr>
              <a:t>The data in statements II alone is sufficient to answer the question, while the data in statement I alone is not sufficient to answer the question. </a:t>
            </a:r>
            <a:endParaRPr lang="en-IN" sz="2400" dirty="0">
              <a:ea typeface="Calibri" panose="020F0502020204030204" pitchFamily="34" charset="0"/>
              <a:cs typeface="Times New Roman" panose="02020603050405020304" pitchFamily="18" charset="0"/>
            </a:endParaRPr>
          </a:p>
          <a:p>
            <a:pPr marL="342900" lvl="0" indent="-342900">
              <a:lnSpc>
                <a:spcPct val="115000"/>
              </a:lnSpc>
              <a:spcAft>
                <a:spcPts val="0"/>
              </a:spcAft>
              <a:buFont typeface="Calibri" panose="020F0502020204030204" pitchFamily="34" charset="0"/>
              <a:buAutoNum type="alphaUcParen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IN" sz="2400" dirty="0">
                <a:effectLst/>
                <a:ea typeface="Calibri" panose="020F0502020204030204" pitchFamily="34" charset="0"/>
                <a:cs typeface="Times New Roman" panose="02020603050405020304" pitchFamily="18" charset="0"/>
              </a:rPr>
              <a:t> </a:t>
            </a:r>
            <a:r>
              <a:rPr lang="en-US" sz="2400" dirty="0">
                <a:effectLst/>
                <a:ea typeface="Calibri" panose="020F0502020204030204" pitchFamily="34" charset="0"/>
                <a:cs typeface="Calibri" panose="020F0502020204030204" pitchFamily="34" charset="0"/>
              </a:rPr>
              <a:t>The data in both the statements I and II together is necessary to answer the question. </a:t>
            </a:r>
            <a:endParaRPr lang="en-IN" sz="2400" dirty="0">
              <a:ea typeface="Calibri" panose="020F0502020204030204" pitchFamily="34" charset="0"/>
              <a:cs typeface="Times New Roman" panose="02020603050405020304" pitchFamily="18" charset="0"/>
            </a:endParaRPr>
          </a:p>
          <a:p>
            <a:pPr marL="342900" lvl="0" indent="-342900">
              <a:lnSpc>
                <a:spcPct val="115000"/>
              </a:lnSpc>
              <a:spcAft>
                <a:spcPts val="0"/>
              </a:spcAft>
              <a:buFont typeface="Calibri" panose="020F0502020204030204" pitchFamily="34" charset="0"/>
              <a:buAutoNum type="alphaUcParen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US" sz="2400" dirty="0">
                <a:effectLst/>
                <a:ea typeface="Calibri" panose="020F0502020204030204" pitchFamily="34" charset="0"/>
                <a:cs typeface="Calibri" panose="020F0502020204030204" pitchFamily="34" charset="0"/>
              </a:rPr>
              <a:t>Either Statement I or Statement II alone is sufficient to answer the question.</a:t>
            </a:r>
            <a:endParaRPr lang="en-IN" sz="2400" dirty="0">
              <a:ea typeface="Calibri" panose="020F0502020204030204" pitchFamily="34" charset="0"/>
              <a:cs typeface="Times New Roman" panose="02020603050405020304" pitchFamily="18" charset="0"/>
            </a:endParaRPr>
          </a:p>
          <a:p>
            <a:pPr marL="342900" lvl="0" indent="-342900">
              <a:lnSpc>
                <a:spcPct val="115000"/>
              </a:lnSpc>
              <a:spcAft>
                <a:spcPts val="0"/>
              </a:spcAft>
              <a:buFont typeface="Calibri" panose="020F0502020204030204" pitchFamily="34" charset="0"/>
              <a:buAutoNum type="alphaUcParen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US" sz="2400" dirty="0">
                <a:effectLst/>
                <a:ea typeface="Calibri" panose="020F0502020204030204" pitchFamily="34" charset="0"/>
                <a:cs typeface="Calibri" panose="020F0502020204030204" pitchFamily="34" charset="0"/>
              </a:rPr>
              <a:t>The data even in both the statements I and II together is not sufficient to answer the question.</a:t>
            </a:r>
            <a:endParaRPr lang="en-IN" sz="2400" dirty="0">
              <a:effectLst/>
              <a:ea typeface="Calibri" panose="020F0502020204030204" pitchFamily="34" charset="0"/>
              <a:cs typeface="Times New Roman" panose="02020603050405020304"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fld>
            <a:endParaRPr lang="en-US"/>
          </a:p>
        </p:txBody>
      </p:sp>
      <p:sp>
        <p:nvSpPr>
          <p:cNvPr id="3" name="Rectangle 2"/>
          <p:cNvSpPr/>
          <p:nvPr/>
        </p:nvSpPr>
        <p:spPr>
          <a:xfrm>
            <a:off x="3724201" y="2967335"/>
            <a:ext cx="4743606" cy="923330"/>
          </a:xfrm>
          <a:prstGeom prst="rect">
            <a:avLst/>
          </a:prstGeom>
          <a:noFill/>
        </p:spPr>
        <p:txBody>
          <a:bodyPr wrap="non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Any </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anose="02020603050405020304" pitchFamily="18" charset="0"/>
                <a:cs typeface="Times New Roman" panose="02020603050405020304" pitchFamily="18" charset="0"/>
              </a:rPr>
              <a:t>Doubts</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endParaRPr lang="en-US" sz="2800" b="1" dirty="0">
              <a:solidFill>
                <a:schemeClr val="bg1"/>
              </a:solidFill>
            </a:endParaRPr>
          </a:p>
        </p:txBody>
      </p:sp>
      <p:sp>
        <p:nvSpPr>
          <p:cNvPr id="4" name="Rectangle 3"/>
          <p:cNvSpPr/>
          <p:nvPr/>
        </p:nvSpPr>
        <p:spPr>
          <a:xfrm>
            <a:off x="1209260" y="1238575"/>
            <a:ext cx="9200831" cy="1846659"/>
          </a:xfrm>
          <a:prstGeom prst="rect">
            <a:avLst/>
          </a:prstGeom>
        </p:spPr>
        <p:txBody>
          <a:bodyPr wrap="square">
            <a:spAutoFit/>
          </a:bodyPr>
          <a:lstStyle/>
          <a:p>
            <a:r>
              <a:rPr lang="en-US" b="1" dirty="0">
                <a:solidFill>
                  <a:srgbClr val="C00000"/>
                </a:solidFill>
              </a:rPr>
              <a:t>Representation of Sets</a:t>
            </a:r>
            <a:endParaRPr lang="en-US" b="1" dirty="0">
              <a:solidFill>
                <a:srgbClr val="C00000"/>
              </a:solidFill>
            </a:endParaRPr>
          </a:p>
          <a:p>
            <a:r>
              <a:rPr lang="en-US" sz="2400" dirty="0"/>
              <a:t>Sets can be represented in two ways:</a:t>
            </a:r>
            <a:endParaRPr lang="en-US" sz="2400" dirty="0"/>
          </a:p>
          <a:p>
            <a:endParaRPr lang="en-US" sz="2400" dirty="0"/>
          </a:p>
          <a:p>
            <a:pPr>
              <a:buFont typeface="+mj-lt"/>
              <a:buAutoNum type="arabicPeriod"/>
            </a:pPr>
            <a:r>
              <a:rPr lang="en-US" sz="2400" dirty="0"/>
              <a:t>Roster Form or Tabular form</a:t>
            </a:r>
            <a:endParaRPr lang="en-US" sz="2400" dirty="0"/>
          </a:p>
          <a:p>
            <a:pPr>
              <a:buFont typeface="+mj-lt"/>
              <a:buAutoNum type="arabicPeriod"/>
            </a:pPr>
            <a:r>
              <a:rPr lang="en-US" sz="2400" dirty="0"/>
              <a:t>Set Builder Form</a:t>
            </a:r>
            <a:endParaRPr lang="en-US" sz="2400" b="0" i="0" dirty="0">
              <a:effectLst/>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endParaRPr lang="en-US" sz="2800" b="1" dirty="0">
              <a:solidFill>
                <a:schemeClr val="bg1"/>
              </a:solidFill>
            </a:endParaRPr>
          </a:p>
        </p:txBody>
      </p:sp>
      <p:sp>
        <p:nvSpPr>
          <p:cNvPr id="4" name="Rectangle 3"/>
          <p:cNvSpPr/>
          <p:nvPr/>
        </p:nvSpPr>
        <p:spPr>
          <a:xfrm>
            <a:off x="1258955" y="973863"/>
            <a:ext cx="10206213" cy="2585323"/>
          </a:xfrm>
          <a:prstGeom prst="rect">
            <a:avLst/>
          </a:prstGeom>
        </p:spPr>
        <p:txBody>
          <a:bodyPr wrap="square">
            <a:spAutoFit/>
          </a:bodyPr>
          <a:lstStyle/>
          <a:p>
            <a:r>
              <a:rPr lang="en-US" b="1" dirty="0">
                <a:solidFill>
                  <a:srgbClr val="C00000"/>
                </a:solidFill>
              </a:rPr>
              <a:t>Roster Form</a:t>
            </a:r>
            <a:endParaRPr lang="en-US" b="1" dirty="0">
              <a:solidFill>
                <a:srgbClr val="C00000"/>
              </a:solidFill>
            </a:endParaRPr>
          </a:p>
          <a:p>
            <a:r>
              <a:rPr lang="en-US" sz="2400" dirty="0"/>
              <a:t>In roster form, all the elements of the set are listed, separated by commas and enclosed between curly braces {}. </a:t>
            </a:r>
            <a:endParaRPr lang="en-US" sz="2400" dirty="0"/>
          </a:p>
          <a:p>
            <a:endParaRPr lang="en-US" sz="2400" dirty="0"/>
          </a:p>
          <a:p>
            <a:r>
              <a:rPr lang="en-US" sz="2400" dirty="0"/>
              <a:t>Example: If set represents all the leap years between the year 1995 and 2015, then it would be described using Roster form as:</a:t>
            </a:r>
            <a:endParaRPr lang="en-US" sz="2400" dirty="0"/>
          </a:p>
          <a:p>
            <a:r>
              <a:rPr lang="en-US" sz="2400" dirty="0"/>
              <a:t>A ={1996,2000,2004,2008,2012}</a:t>
            </a:r>
            <a:endParaRPr lang="en-US" sz="2400" b="0" i="0" dirty="0">
              <a:effectLst/>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endParaRPr lang="en-US" sz="2800" b="1" dirty="0">
              <a:solidFill>
                <a:schemeClr val="bg1"/>
              </a:solidFill>
            </a:endParaRPr>
          </a:p>
        </p:txBody>
      </p:sp>
      <p:sp>
        <p:nvSpPr>
          <p:cNvPr id="5" name="Rectangle 4"/>
          <p:cNvSpPr/>
          <p:nvPr/>
        </p:nvSpPr>
        <p:spPr>
          <a:xfrm>
            <a:off x="1179443" y="1095578"/>
            <a:ext cx="7537174" cy="4524315"/>
          </a:xfrm>
          <a:prstGeom prst="rect">
            <a:avLst/>
          </a:prstGeom>
        </p:spPr>
        <p:txBody>
          <a:bodyPr wrap="square">
            <a:spAutoFit/>
          </a:bodyPr>
          <a:lstStyle/>
          <a:p>
            <a:r>
              <a:rPr lang="en-US" sz="2400" b="1" dirty="0">
                <a:solidFill>
                  <a:srgbClr val="C00000"/>
                </a:solidFill>
              </a:rPr>
              <a:t>Set Builder Form</a:t>
            </a:r>
            <a:endParaRPr lang="en-US" sz="2400" b="1" dirty="0">
              <a:solidFill>
                <a:srgbClr val="C00000"/>
              </a:solidFill>
            </a:endParaRPr>
          </a:p>
          <a:p>
            <a:r>
              <a:rPr lang="en-US" sz="2400" dirty="0"/>
              <a:t>In set builder form, all the elements have a common property. This property is not applicable to the objects that do not belong to the set. </a:t>
            </a:r>
            <a:endParaRPr lang="en-US" sz="2400" dirty="0"/>
          </a:p>
          <a:p>
            <a:br>
              <a:rPr lang="en-US" sz="2400" dirty="0"/>
            </a:br>
            <a:r>
              <a:rPr lang="en-US" sz="2400" dirty="0"/>
              <a:t>Example: If set </a:t>
            </a:r>
            <a:r>
              <a:rPr lang="en-US" sz="2400" b="1" dirty="0"/>
              <a:t>S</a:t>
            </a:r>
            <a:r>
              <a:rPr lang="en-US" sz="2400" dirty="0"/>
              <a:t> has all the elements which are even prime numbers, it is represented as:</a:t>
            </a:r>
            <a:endParaRPr lang="en-US" sz="2400" dirty="0"/>
          </a:p>
          <a:p>
            <a:r>
              <a:rPr lang="en-US" sz="2400" dirty="0"/>
              <a:t>S={ x: x is an even prime number}</a:t>
            </a:r>
            <a:endParaRPr lang="en-US" sz="2400" dirty="0"/>
          </a:p>
          <a:p>
            <a:r>
              <a:rPr lang="en-US" sz="2400" dirty="0"/>
              <a:t>where ‘x’ is a symbolic representation that is used to describe the element.</a:t>
            </a:r>
            <a:endParaRPr lang="en-US" sz="2400" dirty="0"/>
          </a:p>
          <a:p>
            <a:r>
              <a:rPr lang="en-US" sz="2400" dirty="0"/>
              <a:t>‘:’ means ‘such that’</a:t>
            </a:r>
            <a:endParaRPr lang="en-US" sz="2400" dirty="0"/>
          </a:p>
          <a:p>
            <a:r>
              <a:rPr lang="en-US" sz="2400" dirty="0"/>
              <a:t>‘{}’ means ‘the set of all’</a:t>
            </a:r>
            <a:endParaRPr lang="en-US" sz="2400" b="0" i="0" dirty="0">
              <a:effectLst/>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endParaRPr lang="en-US" sz="2800" b="1" dirty="0">
              <a:solidFill>
                <a:schemeClr val="bg1"/>
              </a:solidFill>
            </a:endParaRPr>
          </a:p>
        </p:txBody>
      </p:sp>
      <p:sp>
        <p:nvSpPr>
          <p:cNvPr id="2" name="Rectangle 1"/>
          <p:cNvSpPr/>
          <p:nvPr/>
        </p:nvSpPr>
        <p:spPr>
          <a:xfrm>
            <a:off x="933726" y="1055953"/>
            <a:ext cx="8908774" cy="5078313"/>
          </a:xfrm>
          <a:prstGeom prst="rect">
            <a:avLst/>
          </a:prstGeom>
        </p:spPr>
        <p:txBody>
          <a:bodyPr wrap="square">
            <a:spAutoFit/>
          </a:bodyPr>
          <a:lstStyle/>
          <a:p>
            <a:r>
              <a:rPr lang="en-US" b="1" dirty="0">
                <a:solidFill>
                  <a:srgbClr val="C00000"/>
                </a:solidFill>
              </a:rPr>
              <a:t>Types of Sets</a:t>
            </a:r>
            <a:endParaRPr lang="en-US" b="1" dirty="0">
              <a:solidFill>
                <a:srgbClr val="C00000"/>
              </a:solidFill>
            </a:endParaRPr>
          </a:p>
          <a:p>
            <a:r>
              <a:rPr lang="en-US" dirty="0">
                <a:solidFill>
                  <a:srgbClr val="333333"/>
                </a:solidFill>
              </a:rPr>
              <a:t>The sets are further categorized into different types, based on elements or types of elements. These different types of sets in basic set theory are:</a:t>
            </a:r>
            <a:br>
              <a:rPr lang="en-US" dirty="0">
                <a:solidFill>
                  <a:srgbClr val="333333"/>
                </a:solidFill>
              </a:rPr>
            </a:br>
            <a:endParaRPr lang="en-US" dirty="0">
              <a:solidFill>
                <a:srgbClr val="333333"/>
              </a:solidFill>
            </a:endParaRPr>
          </a:p>
          <a:p>
            <a:pPr>
              <a:buFont typeface="Arial" panose="020B0604020202020204" pitchFamily="34" charset="0"/>
              <a:buChar char="•"/>
            </a:pPr>
            <a:r>
              <a:rPr lang="en-US" b="1" dirty="0">
                <a:solidFill>
                  <a:srgbClr val="333333"/>
                </a:solidFill>
              </a:rPr>
              <a:t>Finite set: </a:t>
            </a:r>
            <a:r>
              <a:rPr lang="en-US" dirty="0">
                <a:solidFill>
                  <a:srgbClr val="333333"/>
                </a:solidFill>
              </a:rPr>
              <a:t>The number of elements is finite</a:t>
            </a:r>
            <a:endParaRPr lang="en-US" dirty="0">
              <a:solidFill>
                <a:srgbClr val="333333"/>
              </a:solidFill>
            </a:endParaRPr>
          </a:p>
          <a:p>
            <a:pPr>
              <a:buFont typeface="Arial" panose="020B0604020202020204" pitchFamily="34" charset="0"/>
              <a:buChar char="•"/>
            </a:pPr>
            <a:r>
              <a:rPr lang="en-US" b="1" dirty="0">
                <a:solidFill>
                  <a:srgbClr val="333333"/>
                </a:solidFill>
              </a:rPr>
              <a:t>Infinite set: </a:t>
            </a:r>
            <a:r>
              <a:rPr lang="en-US" dirty="0">
                <a:solidFill>
                  <a:srgbClr val="333333"/>
                </a:solidFill>
              </a:rPr>
              <a:t>The number of elements are infinite</a:t>
            </a:r>
            <a:endParaRPr lang="en-US" dirty="0">
              <a:solidFill>
                <a:srgbClr val="333333"/>
              </a:solidFill>
            </a:endParaRPr>
          </a:p>
          <a:p>
            <a:pPr>
              <a:buFont typeface="Arial" panose="020B0604020202020204" pitchFamily="34" charset="0"/>
              <a:buChar char="•"/>
            </a:pPr>
            <a:r>
              <a:rPr lang="en-US" b="1" dirty="0">
                <a:solidFill>
                  <a:srgbClr val="333333"/>
                </a:solidFill>
              </a:rPr>
              <a:t>Empty set: </a:t>
            </a:r>
            <a:r>
              <a:rPr lang="en-US" dirty="0">
                <a:solidFill>
                  <a:srgbClr val="333333"/>
                </a:solidFill>
              </a:rPr>
              <a:t>It has no elements</a:t>
            </a:r>
            <a:endParaRPr lang="en-US" dirty="0">
              <a:solidFill>
                <a:srgbClr val="333333"/>
              </a:solidFill>
            </a:endParaRPr>
          </a:p>
          <a:p>
            <a:pPr>
              <a:buFont typeface="Arial" panose="020B0604020202020204" pitchFamily="34" charset="0"/>
              <a:buChar char="•"/>
            </a:pPr>
            <a:r>
              <a:rPr lang="en-US" b="1" dirty="0">
                <a:solidFill>
                  <a:srgbClr val="333333"/>
                </a:solidFill>
              </a:rPr>
              <a:t>Singleton set: </a:t>
            </a:r>
            <a:r>
              <a:rPr lang="en-US" dirty="0">
                <a:solidFill>
                  <a:srgbClr val="333333"/>
                </a:solidFill>
              </a:rPr>
              <a:t>It has one only element</a:t>
            </a:r>
            <a:endParaRPr lang="en-US" dirty="0">
              <a:solidFill>
                <a:srgbClr val="333333"/>
              </a:solidFill>
            </a:endParaRPr>
          </a:p>
          <a:p>
            <a:pPr>
              <a:buFont typeface="Arial" panose="020B0604020202020204" pitchFamily="34" charset="0"/>
              <a:buChar char="•"/>
            </a:pPr>
            <a:r>
              <a:rPr lang="en-IN" b="1" dirty="0">
                <a:solidFill>
                  <a:srgbClr val="333333"/>
                </a:solidFill>
              </a:rPr>
              <a:t>Complement of a set</a:t>
            </a:r>
            <a:r>
              <a:rPr lang="en-IN" dirty="0">
                <a:solidFill>
                  <a:srgbClr val="333333"/>
                </a:solidFill>
              </a:rPr>
              <a:t>: In complement of a set if E be the universal set and A </a:t>
            </a:r>
            <a:r>
              <a:rPr lang="en-IN" dirty="0" err="1">
                <a:solidFill>
                  <a:srgbClr val="333333"/>
                </a:solidFill>
              </a:rPr>
              <a:t>a</a:t>
            </a:r>
            <a:r>
              <a:rPr lang="en-IN" dirty="0">
                <a:solidFill>
                  <a:srgbClr val="333333"/>
                </a:solidFill>
              </a:rPr>
              <a:t> subset of E, then the complement of A is the set of all elements of E which are not the elements of A. Symbolically, we denote the complement of A with respect to E as A’.</a:t>
            </a:r>
            <a:endParaRPr lang="en-IN" dirty="0">
              <a:solidFill>
                <a:srgbClr val="333333"/>
              </a:solidFill>
            </a:endParaRPr>
          </a:p>
          <a:p>
            <a:pPr>
              <a:buFont typeface="Arial" panose="020B0604020202020204" pitchFamily="34" charset="0"/>
              <a:buChar char="•"/>
            </a:pPr>
            <a:r>
              <a:rPr lang="en-US" b="1" dirty="0">
                <a:solidFill>
                  <a:srgbClr val="333333"/>
                </a:solidFill>
              </a:rPr>
              <a:t>Equal set: </a:t>
            </a:r>
            <a:r>
              <a:rPr lang="en-US" dirty="0">
                <a:solidFill>
                  <a:srgbClr val="333333"/>
                </a:solidFill>
              </a:rPr>
              <a:t>Two sets are equal if they have same elements</a:t>
            </a:r>
            <a:endParaRPr lang="en-US" dirty="0">
              <a:solidFill>
                <a:srgbClr val="333333"/>
              </a:solidFill>
            </a:endParaRPr>
          </a:p>
          <a:p>
            <a:pPr>
              <a:buFont typeface="Arial" panose="020B0604020202020204" pitchFamily="34" charset="0"/>
              <a:buChar char="•"/>
            </a:pPr>
            <a:r>
              <a:rPr lang="en-US" b="1" dirty="0">
                <a:solidFill>
                  <a:srgbClr val="333333"/>
                </a:solidFill>
              </a:rPr>
              <a:t>Equivalent set: </a:t>
            </a:r>
            <a:r>
              <a:rPr lang="en-US" dirty="0">
                <a:solidFill>
                  <a:srgbClr val="333333"/>
                </a:solidFill>
              </a:rPr>
              <a:t>Two sets are equivalent if they have same number of elements</a:t>
            </a:r>
            <a:endParaRPr lang="en-US" dirty="0">
              <a:solidFill>
                <a:srgbClr val="333333"/>
              </a:solidFill>
            </a:endParaRPr>
          </a:p>
          <a:p>
            <a:pPr marL="285750" indent="-285750" algn="l">
              <a:buFont typeface="Arial" panose="020B0604020202020204" pitchFamily="34" charset="0"/>
              <a:buChar char="•"/>
            </a:pPr>
            <a:r>
              <a:rPr lang="en-US" sz="1800" b="1" i="0" dirty="0">
                <a:effectLst/>
                <a:cs typeface="Calibri" panose="020F0502020204030204" pitchFamily="34" charset="0"/>
              </a:rPr>
              <a:t>Difference of Sets: </a:t>
            </a:r>
            <a:r>
              <a:rPr lang="en-US" sz="1800" b="0" i="0" dirty="0">
                <a:effectLst/>
                <a:cs typeface="Calibri" panose="020F0502020204030204" pitchFamily="34" charset="0"/>
              </a:rPr>
              <a:t>The difference of sets A and B, written as A-B, is the set of elements belonging to set A and </a:t>
            </a:r>
            <a:r>
              <a:rPr lang="en-US" dirty="0">
                <a:cs typeface="Calibri" panose="020F0502020204030204" pitchFamily="34" charset="0"/>
              </a:rPr>
              <a:t>not</a:t>
            </a:r>
            <a:r>
              <a:rPr lang="en-US" sz="1800" b="0" i="0" dirty="0">
                <a:effectLst/>
                <a:cs typeface="Calibri" panose="020F0502020204030204" pitchFamily="34" charset="0"/>
              </a:rPr>
              <a:t> to set B.</a:t>
            </a:r>
            <a:endParaRPr lang="en-US" dirty="0">
              <a:solidFill>
                <a:srgbClr val="333333"/>
              </a:solidFill>
            </a:endParaRPr>
          </a:p>
          <a:p>
            <a:pPr>
              <a:buFont typeface="Arial" panose="020B0604020202020204" pitchFamily="34" charset="0"/>
              <a:buChar char="•"/>
            </a:pPr>
            <a:r>
              <a:rPr lang="en-US" b="1" dirty="0">
                <a:solidFill>
                  <a:srgbClr val="333333"/>
                </a:solidFill>
              </a:rPr>
              <a:t>Power set</a:t>
            </a:r>
            <a:r>
              <a:rPr lang="en-US" dirty="0">
                <a:solidFill>
                  <a:srgbClr val="333333"/>
                </a:solidFill>
              </a:rPr>
              <a:t>: A set of every possible subset.</a:t>
            </a:r>
            <a:endParaRPr lang="en-US" dirty="0">
              <a:solidFill>
                <a:srgbClr val="333333"/>
              </a:solidFill>
            </a:endParaRPr>
          </a:p>
          <a:p>
            <a:pPr>
              <a:buFont typeface="Arial" panose="020B0604020202020204" pitchFamily="34" charset="0"/>
              <a:buChar char="•"/>
            </a:pPr>
            <a:r>
              <a:rPr lang="en-US" b="1" dirty="0">
                <a:solidFill>
                  <a:srgbClr val="333333"/>
                </a:solidFill>
              </a:rPr>
              <a:t>Universal set: </a:t>
            </a:r>
            <a:r>
              <a:rPr lang="en-US" dirty="0">
                <a:solidFill>
                  <a:srgbClr val="333333"/>
                </a:solidFill>
              </a:rPr>
              <a:t>Any set that contains all the sets under consideration.</a:t>
            </a:r>
            <a:endParaRPr lang="en-US" dirty="0">
              <a:solidFill>
                <a:srgbClr val="333333"/>
              </a:solidFill>
            </a:endParaRPr>
          </a:p>
          <a:p>
            <a:pPr>
              <a:buFont typeface="Arial" panose="020B0604020202020204" pitchFamily="34" charset="0"/>
              <a:buChar char="•"/>
            </a:pPr>
            <a:r>
              <a:rPr lang="en-US" b="1" dirty="0">
                <a:solidFill>
                  <a:srgbClr val="333333"/>
                </a:solidFill>
              </a:rPr>
              <a:t>Subset: </a:t>
            </a:r>
            <a:r>
              <a:rPr lang="en-US" dirty="0">
                <a:solidFill>
                  <a:srgbClr val="333333"/>
                </a:solidFill>
              </a:rPr>
              <a:t>When all the elements of set A belong to set B, then A is subset of B</a:t>
            </a:r>
            <a:endParaRPr lang="en-US" b="0" i="0" dirty="0">
              <a:solidFill>
                <a:srgbClr val="333333"/>
              </a:solidFill>
              <a:effectLst/>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endParaRPr lang="en-US" sz="2800" b="1" dirty="0">
              <a:solidFill>
                <a:schemeClr val="bg1"/>
              </a:solidFill>
            </a:endParaRPr>
          </a:p>
        </p:txBody>
      </p:sp>
      <p:graphicFrame>
        <p:nvGraphicFramePr>
          <p:cNvPr id="7" name="Table 6"/>
          <p:cNvGraphicFramePr>
            <a:graphicFrameLocks noGrp="1"/>
          </p:cNvGraphicFramePr>
          <p:nvPr/>
        </p:nvGraphicFramePr>
        <p:xfrm>
          <a:off x="2317531" y="1561278"/>
          <a:ext cx="5303520" cy="2377440"/>
        </p:xfrm>
        <a:graphic>
          <a:graphicData uri="http://schemas.openxmlformats.org/drawingml/2006/table">
            <a:tbl>
              <a:tblPr/>
              <a:tblGrid>
                <a:gridCol w="2651760"/>
                <a:gridCol w="2651760"/>
              </a:tblGrid>
              <a:tr h="0">
                <a:tc>
                  <a:txBody>
                    <a:bodyPr/>
                    <a:lstStyle/>
                    <a:p>
                      <a:r>
                        <a:rPr lang="en-IN" b="1">
                          <a:effectLst/>
                        </a:rPr>
                        <a:t>Symbol</a:t>
                      </a:r>
                      <a:endParaRPr lang="en-IN">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IN" b="1">
                          <a:effectLst/>
                        </a:rPr>
                        <a:t>Symbol Name</a:t>
                      </a:r>
                      <a:endParaRPr lang="en-IN">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r>
                        <a:rPr lang="en-IN" b="0">
                          <a:effectLst/>
                        </a:rPr>
                        <a:t>{ }</a:t>
                      </a:r>
                      <a:endParaRPr lang="en-IN">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IN" b="0">
                          <a:effectLst/>
                        </a:rPr>
                        <a:t>set</a:t>
                      </a:r>
                      <a:endParaRPr lang="en-IN">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r>
                        <a:rPr lang="en-IN" b="0">
                          <a:effectLst/>
                        </a:rPr>
                        <a:t>A ∪ B</a:t>
                      </a:r>
                      <a:endParaRPr lang="en-IN">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IN" b="0">
                          <a:effectLst/>
                        </a:rPr>
                        <a:t>A union B</a:t>
                      </a:r>
                      <a:endParaRPr lang="en-IN">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r>
                        <a:rPr lang="en-IN" b="0">
                          <a:effectLst/>
                        </a:rPr>
                        <a:t>A ∩ B</a:t>
                      </a:r>
                      <a:endParaRPr lang="en-IN">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IN" b="0">
                          <a:effectLst/>
                        </a:rPr>
                        <a:t>A intersection B</a:t>
                      </a:r>
                      <a:endParaRPr lang="en-IN">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r>
                        <a:rPr lang="en-IN" b="0">
                          <a:effectLst/>
                        </a:rPr>
                        <a:t>A ⊆ B</a:t>
                      </a:r>
                      <a:endParaRPr lang="en-IN">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b="0">
                          <a:effectLst/>
                        </a:rPr>
                        <a:t>A is subset of B</a:t>
                      </a:r>
                      <a:endParaRPr lang="en-US">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r>
                        <a:rPr lang="en-IN" b="0" dirty="0">
                          <a:effectLst/>
                        </a:rPr>
                        <a:t>A ⊄ B</a:t>
                      </a:r>
                      <a:endParaRPr lang="en-IN" dirty="0">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b="0" dirty="0">
                          <a:effectLst/>
                        </a:rPr>
                        <a:t>A is not subset B</a:t>
                      </a:r>
                      <a:endParaRPr lang="en-US" dirty="0">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bl>
          </a:graphicData>
        </a:graphic>
      </p:graphicFrame>
      <p:sp>
        <p:nvSpPr>
          <p:cNvPr id="5" name="Rectangle 4"/>
          <p:cNvSpPr/>
          <p:nvPr/>
        </p:nvSpPr>
        <p:spPr>
          <a:xfrm>
            <a:off x="2239020" y="958580"/>
            <a:ext cx="1781257" cy="369332"/>
          </a:xfrm>
          <a:prstGeom prst="rect">
            <a:avLst/>
          </a:prstGeom>
        </p:spPr>
        <p:txBody>
          <a:bodyPr wrap="none">
            <a:spAutoFit/>
          </a:bodyPr>
          <a:lstStyle/>
          <a:p>
            <a:r>
              <a:rPr lang="en-IN" b="1" dirty="0">
                <a:solidFill>
                  <a:srgbClr val="C00000"/>
                </a:solidFill>
              </a:rPr>
              <a:t>other notations</a:t>
            </a:r>
            <a:endParaRPr lang="en-IN" b="1" dirty="0">
              <a:solidFill>
                <a:srgbClr val="C00000"/>
              </a:solidFill>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Set Theory</a:t>
            </a:r>
            <a:endParaRPr lang="en-US" sz="2800" b="1" dirty="0">
              <a:solidFill>
                <a:schemeClr val="bg1"/>
              </a:solidFill>
            </a:endParaRPr>
          </a:p>
        </p:txBody>
      </p:sp>
      <p:sp>
        <p:nvSpPr>
          <p:cNvPr id="4" name="Rectangle 3"/>
          <p:cNvSpPr/>
          <p:nvPr/>
        </p:nvSpPr>
        <p:spPr>
          <a:xfrm>
            <a:off x="1229138" y="1928894"/>
            <a:ext cx="6096000" cy="923330"/>
          </a:xfrm>
          <a:prstGeom prst="rect">
            <a:avLst/>
          </a:prstGeom>
        </p:spPr>
        <p:txBody>
          <a:bodyPr>
            <a:spAutoFit/>
          </a:bodyPr>
          <a:lstStyle/>
          <a:p>
            <a:pPr>
              <a:buFont typeface="Arial" panose="020B0604020202020204" pitchFamily="34" charset="0"/>
              <a:buChar char="•"/>
            </a:pPr>
            <a:r>
              <a:rPr lang="pt-BR" dirty="0">
                <a:solidFill>
                  <a:srgbClr val="333333"/>
                </a:solidFill>
                <a:latin typeface="Roboto"/>
              </a:rPr>
              <a:t>n( A ∪ B ) = n(A) +n(B) – n </a:t>
            </a:r>
            <a:r>
              <a:rPr lang="pt-BR">
                <a:solidFill>
                  <a:srgbClr val="333333"/>
                </a:solidFill>
                <a:latin typeface="Roboto"/>
              </a:rPr>
              <a:t>(A ⋂ B</a:t>
            </a:r>
            <a:r>
              <a:rPr lang="pt-BR" dirty="0">
                <a:solidFill>
                  <a:srgbClr val="333333"/>
                </a:solidFill>
                <a:latin typeface="Roboto"/>
              </a:rPr>
              <a:t>) </a:t>
            </a:r>
            <a:br>
              <a:rPr lang="pt-BR" dirty="0">
                <a:solidFill>
                  <a:srgbClr val="333333"/>
                </a:solidFill>
                <a:latin typeface="Roboto"/>
              </a:rPr>
            </a:br>
            <a:endParaRPr lang="pt-BR" dirty="0">
              <a:solidFill>
                <a:srgbClr val="333333"/>
              </a:solidFill>
              <a:latin typeface="Roboto"/>
            </a:endParaRPr>
          </a:p>
          <a:p>
            <a:pPr>
              <a:buFont typeface="Arial" panose="020B0604020202020204" pitchFamily="34" charset="0"/>
              <a:buChar char="•"/>
            </a:pPr>
            <a:r>
              <a:rPr lang="pt-BR" dirty="0">
                <a:solidFill>
                  <a:srgbClr val="333333"/>
                </a:solidFill>
                <a:latin typeface="Roboto"/>
              </a:rPr>
              <a:t>n(A∪B)=n(A)+n(B)   {when A and B are disjoint sets}</a:t>
            </a:r>
            <a:endParaRPr lang="pt-BR" b="0" i="0" dirty="0">
              <a:solidFill>
                <a:srgbClr val="333333"/>
              </a:solidFill>
              <a:effectLst/>
              <a:latin typeface="Roboto"/>
            </a:endParaRPr>
          </a:p>
        </p:txBody>
      </p:sp>
      <p:sp>
        <p:nvSpPr>
          <p:cNvPr id="2" name="Rectangle 1"/>
          <p:cNvSpPr/>
          <p:nvPr/>
        </p:nvSpPr>
        <p:spPr>
          <a:xfrm>
            <a:off x="1229138" y="3040241"/>
            <a:ext cx="8163339" cy="369332"/>
          </a:xfrm>
          <a:prstGeom prst="rect">
            <a:avLst/>
          </a:prstGeom>
        </p:spPr>
        <p:txBody>
          <a:bodyPr wrap="square">
            <a:spAutoFit/>
          </a:bodyPr>
          <a:lstStyle/>
          <a:p>
            <a:pPr>
              <a:buFont typeface="Arial" panose="020B0604020202020204" pitchFamily="34" charset="0"/>
              <a:buChar char="•"/>
            </a:pPr>
            <a:r>
              <a:rPr lang="pt-BR" dirty="0">
                <a:solidFill>
                  <a:srgbClr val="333333"/>
                </a:solidFill>
                <a:latin typeface="Roboto"/>
              </a:rPr>
              <a:t>n(PUQUR)=n(P)+n(Q)+n(R)–n(P⋂Q)–n(Q⋂R)–n(R⋂P)+n(P⋂Q⋂R) </a:t>
            </a:r>
            <a:endParaRPr lang="pt-BR" b="0" i="0" dirty="0">
              <a:solidFill>
                <a:srgbClr val="333333"/>
              </a:solidFill>
              <a:effectLst/>
              <a:latin typeface="Roboto"/>
            </a:endParaRPr>
          </a:p>
        </p:txBody>
      </p:sp>
      <p:sp>
        <p:nvSpPr>
          <p:cNvPr id="3" name="Rectangle 2"/>
          <p:cNvSpPr/>
          <p:nvPr/>
        </p:nvSpPr>
        <p:spPr>
          <a:xfrm>
            <a:off x="1318590" y="1186879"/>
            <a:ext cx="2377574" cy="369332"/>
          </a:xfrm>
          <a:prstGeom prst="rect">
            <a:avLst/>
          </a:prstGeom>
        </p:spPr>
        <p:txBody>
          <a:bodyPr wrap="none">
            <a:spAutoFit/>
          </a:bodyPr>
          <a:lstStyle/>
          <a:p>
            <a:r>
              <a:rPr lang="en-IN" b="1" dirty="0">
                <a:solidFill>
                  <a:srgbClr val="C00000"/>
                </a:solidFill>
              </a:rPr>
              <a:t>Set Theory Formulas</a:t>
            </a:r>
            <a:endParaRPr lang="en-IN" b="1" i="0" dirty="0">
              <a:solidFill>
                <a:srgbClr val="C00000"/>
              </a:solidFill>
              <a:effectLst/>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0</TotalTime>
  <Words>8313</Words>
  <Application>WPS Presentation</Application>
  <PresentationFormat>Widescreen</PresentationFormat>
  <Paragraphs>275</Paragraphs>
  <Slides>33</Slides>
  <Notes>32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33</vt:i4>
      </vt:variant>
    </vt:vector>
  </HeadingPairs>
  <TitlesOfParts>
    <vt:vector size="49" baseType="lpstr">
      <vt:lpstr>Arial</vt:lpstr>
      <vt:lpstr>SimSun</vt:lpstr>
      <vt:lpstr>Wingdings</vt:lpstr>
      <vt:lpstr>Century Gothic</vt:lpstr>
      <vt:lpstr>Courier New</vt:lpstr>
      <vt:lpstr>Times New Roman</vt:lpstr>
      <vt:lpstr>Calibri</vt:lpstr>
      <vt:lpstr>Roboto</vt:lpstr>
      <vt:lpstr>Segoe Print</vt:lpstr>
      <vt:lpstr>Palatino Linotype</vt:lpstr>
      <vt:lpstr>Microsoft YaHei</vt:lpstr>
      <vt:lpstr>Arial Unicode MS</vt:lpstr>
      <vt:lpstr>-apple-system</vt:lpstr>
      <vt:lpstr>Lato</vt:lpstr>
      <vt:lpstr>Tahoma</vt:lpstr>
      <vt:lpstr>Executive</vt:lpstr>
      <vt:lpstr>SET THEORY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dc:creator>
  <cp:lastModifiedBy>Shubham</cp:lastModifiedBy>
  <cp:revision>449</cp:revision>
  <dcterms:created xsi:type="dcterms:W3CDTF">2017-07-13T07:57:00Z</dcterms:created>
  <dcterms:modified xsi:type="dcterms:W3CDTF">2022-11-01T02:22:06Z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42AEA1873365476BB157E7C7F9D80D58</vt:lpwstr>
  </property>
  <property fmtid="{D5CDD505-2E9C-101B-9397-08002B2CF9AE}" pid="3" name="KSOProductBuildVer">
    <vt:lpwstr>1033-11.2.0.11341</vt:lpwstr>
  </property>
</Properties>
</file>