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380" r:id="rId2"/>
    <p:sldId id="453" r:id="rId3"/>
    <p:sldId id="447" r:id="rId4"/>
    <p:sldId id="448" r:id="rId5"/>
    <p:sldId id="449" r:id="rId6"/>
    <p:sldId id="450" r:id="rId7"/>
    <p:sldId id="452" r:id="rId8"/>
    <p:sldId id="451" r:id="rId9"/>
    <p:sldId id="446" r:id="rId10"/>
    <p:sldId id="445" r:id="rId11"/>
    <p:sldId id="444" r:id="rId12"/>
    <p:sldId id="443" r:id="rId13"/>
    <p:sldId id="438" r:id="rId14"/>
    <p:sldId id="439" r:id="rId15"/>
    <p:sldId id="440" r:id="rId16"/>
    <p:sldId id="441" r:id="rId17"/>
    <p:sldId id="442" r:id="rId18"/>
    <p:sldId id="414" r:id="rId19"/>
    <p:sldId id="415" r:id="rId20"/>
    <p:sldId id="416" r:id="rId21"/>
    <p:sldId id="417" r:id="rId22"/>
    <p:sldId id="418" r:id="rId23"/>
    <p:sldId id="419" r:id="rId24"/>
    <p:sldId id="420" r:id="rId25"/>
    <p:sldId id="423" r:id="rId26"/>
    <p:sldId id="424" r:id="rId27"/>
    <p:sldId id="425" r:id="rId28"/>
    <p:sldId id="426" r:id="rId29"/>
    <p:sldId id="431" r:id="rId30"/>
    <p:sldId id="432" r:id="rId31"/>
    <p:sldId id="434" r:id="rId32"/>
    <p:sldId id="435" r:id="rId33"/>
    <p:sldId id="436" r:id="rId34"/>
    <p:sldId id="33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7814" autoAdjust="0"/>
  </p:normalViewPr>
  <p:slideViewPr>
    <p:cSldViewPr snapToGrid="0">
      <p:cViewPr varScale="1">
        <p:scale>
          <a:sx n="59" d="100"/>
          <a:sy n="59" d="100"/>
        </p:scale>
        <p:origin x="109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148773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i="0" dirty="0">
                <a:solidFill>
                  <a:srgbClr val="212529"/>
                </a:solidFill>
                <a:effectLst/>
                <a:latin typeface="-apple-system"/>
              </a:rPr>
              <a:t>70 + 80 – 100 = </a:t>
            </a:r>
            <a:r>
              <a:rPr lang="en-IN" b="1" i="0" dirty="0">
                <a:solidFill>
                  <a:srgbClr val="212529"/>
                </a:solidFill>
                <a:effectLst/>
                <a:latin typeface="-apple-system"/>
              </a:rPr>
              <a:t>50 %</a:t>
            </a:r>
          </a:p>
          <a:p>
            <a:r>
              <a:rPr lang="en-IN" b="1" i="0" dirty="0">
                <a:solidFill>
                  <a:srgbClr val="212529"/>
                </a:solidFill>
                <a:effectLst/>
                <a:latin typeface="-apple-system"/>
              </a:rPr>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24235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212529"/>
                </a:solidFill>
                <a:effectLst/>
                <a:latin typeface="-apple-system"/>
              </a:rPr>
              <a:t>Easy (Compulsory) </a:t>
            </a:r>
          </a:p>
          <a:p>
            <a:pPr algn="l"/>
            <a:r>
              <a:rPr lang="en-US" b="0" i="0" dirty="0">
                <a:solidFill>
                  <a:srgbClr val="212529"/>
                </a:solidFill>
                <a:effectLst/>
                <a:latin typeface="-apple-system"/>
              </a:rPr>
              <a:t>Least % of people who like both Tea and Coffee = 70 + 80 – 100 = 50 %</a:t>
            </a:r>
          </a:p>
          <a:p>
            <a:pPr algn="l"/>
            <a:r>
              <a:rPr lang="en-US" b="0" i="0" dirty="0">
                <a:solidFill>
                  <a:srgbClr val="212529"/>
                </a:solidFill>
                <a:effectLst/>
                <a:latin typeface="-apple-system"/>
              </a:rPr>
              <a:t>Least % of people who like Tea, Coffee and Milk = 50 + 85 – 100 = </a:t>
            </a:r>
            <a:r>
              <a:rPr lang="en-US" b="1" i="0" dirty="0">
                <a:solidFill>
                  <a:srgbClr val="212529"/>
                </a:solidFill>
                <a:effectLst/>
                <a:latin typeface="-apple-system"/>
              </a:rPr>
              <a:t>35%</a:t>
            </a:r>
            <a:endParaRPr lang="en-US" b="0" i="0" dirty="0">
              <a:solidFill>
                <a:srgbClr val="212529"/>
              </a:solidFill>
              <a:effectLst/>
              <a:latin typeface="-apple-system"/>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3415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212529"/>
                </a:solidFill>
                <a:effectLst/>
                <a:latin typeface="-apple-system"/>
              </a:rPr>
              <a:t>Easy (Compulsory)</a:t>
            </a:r>
          </a:p>
          <a:p>
            <a:r>
              <a:rPr lang="en-US" b="0" i="0" dirty="0">
                <a:solidFill>
                  <a:srgbClr val="212529"/>
                </a:solidFill>
                <a:effectLst/>
                <a:latin typeface="-apple-system"/>
              </a:rPr>
              <a:t>Least % of people who like all six = 70+80+85+90+95+98 – (6-1)*100 = </a:t>
            </a:r>
            <a:r>
              <a:rPr lang="en-US" b="1" i="0" dirty="0">
                <a:solidFill>
                  <a:srgbClr val="212529"/>
                </a:solidFill>
                <a:effectLst/>
                <a:latin typeface="-apple-system"/>
              </a:rPr>
              <a:t>18%</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333488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A4A4A"/>
                </a:solidFill>
                <a:effectLst/>
                <a:latin typeface="Lato"/>
              </a:rPr>
              <a:t>Easy (Compulsory)</a:t>
            </a:r>
          </a:p>
          <a:p>
            <a:pPr algn="l"/>
            <a:r>
              <a:rPr lang="en-US" b="0" i="0" dirty="0">
                <a:solidFill>
                  <a:srgbClr val="4A4A4A"/>
                </a:solidFill>
                <a:effectLst/>
                <a:latin typeface="Lato"/>
              </a:rPr>
              <a:t>Option A</a:t>
            </a:r>
          </a:p>
          <a:p>
            <a:pPr algn="l"/>
            <a:r>
              <a:rPr lang="en-US" b="0" i="0" dirty="0">
                <a:solidFill>
                  <a:srgbClr val="4A4A4A"/>
                </a:solidFill>
                <a:effectLst/>
                <a:latin typeface="Lato"/>
              </a:rPr>
              <a:t>We know that (A U B) = A + B – (A n B), where (A U B) represents the set of people who have enrolled for at least one of the two subjects Math or Economics and (A n B) represents the set of people who have enrolled for both the subjects Math and Economics.</a:t>
            </a:r>
          </a:p>
          <a:p>
            <a:pPr algn="l"/>
            <a:r>
              <a:rPr lang="en-US" b="1" i="0" dirty="0">
                <a:solidFill>
                  <a:srgbClr val="4A4A4A"/>
                </a:solidFill>
                <a:effectLst/>
                <a:latin typeface="Lato"/>
              </a:rPr>
              <a:t>Note</a:t>
            </a:r>
            <a:br>
              <a:rPr lang="en-US" b="0" i="0" dirty="0">
                <a:solidFill>
                  <a:srgbClr val="4A4A4A"/>
                </a:solidFill>
                <a:effectLst/>
                <a:latin typeface="Lato"/>
              </a:rPr>
            </a:br>
            <a:r>
              <a:rPr lang="en-US" b="0" i="0" dirty="0">
                <a:solidFill>
                  <a:srgbClr val="4A4A4A"/>
                </a:solidFill>
                <a:effectLst/>
                <a:latin typeface="Lato"/>
              </a:rPr>
              <a:t>(A U B) = A + B – (A n B) =&gt; (A U B) = 40 + 70 – 15 = 95%</a:t>
            </a:r>
          </a:p>
          <a:p>
            <a:pPr algn="l"/>
            <a:r>
              <a:rPr lang="en-US" b="0" i="0" dirty="0">
                <a:solidFill>
                  <a:srgbClr val="4A4A4A"/>
                </a:solidFill>
                <a:effectLst/>
                <a:latin typeface="Lato"/>
              </a:rPr>
              <a:t>That is 95% of the students have enrolled for at least one of the two subjects Math or Economics.</a:t>
            </a:r>
            <a:br>
              <a:rPr lang="en-US" b="0" i="0" dirty="0">
                <a:solidFill>
                  <a:srgbClr val="4A4A4A"/>
                </a:solidFill>
                <a:effectLst/>
                <a:latin typeface="Lato"/>
              </a:rPr>
            </a:br>
            <a:r>
              <a:rPr lang="en-US" b="0" i="0" dirty="0">
                <a:solidFill>
                  <a:srgbClr val="4A4A4A"/>
                </a:solidFill>
                <a:effectLst/>
                <a:latin typeface="Lato"/>
              </a:rPr>
              <a:t>Therefore, the balance (100 – 95)% = 5% of the students have not enrolled for either of the two subjects.</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3510657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0" i="0" dirty="0">
                <a:solidFill>
                  <a:srgbClr val="333333"/>
                </a:solidFill>
                <a:effectLst/>
                <a:latin typeface="Tahoma" panose="020B0604030504040204" pitchFamily="34" charset="0"/>
              </a:rPr>
              <a:t>Moderate (Compulsory)</a:t>
            </a:r>
          </a:p>
          <a:p>
            <a:r>
              <a:rPr lang="en-US" b="0" i="0" dirty="0">
                <a:solidFill>
                  <a:srgbClr val="333333"/>
                </a:solidFill>
                <a:effectLst/>
                <a:latin typeface="Tahoma" panose="020B0604030504040204" pitchFamily="34" charset="0"/>
              </a:rPr>
              <a:t>We need to find out the number of students who took at least one of the three subjects and subtract that number from the overall 120 to get the number of students who did not opt for any of the three subjects.</a:t>
            </a:r>
            <a:br>
              <a:rPr lang="en-US" dirty="0"/>
            </a:br>
            <a:br>
              <a:rPr lang="en-US" dirty="0"/>
            </a:br>
            <a:r>
              <a:rPr lang="en-US" b="0" i="0" dirty="0">
                <a:solidFill>
                  <a:srgbClr val="333333"/>
                </a:solidFill>
                <a:effectLst/>
                <a:latin typeface="Tahoma" panose="020B0604030504040204" pitchFamily="34" charset="0"/>
              </a:rPr>
              <a:t>Number of students who took at least one of the three subjects can be found by finding out A U B U C, where A is the set of those who took Physics, B the set of those who took Chemistry and C the set of those who opted for Math.</a:t>
            </a:r>
            <a:br>
              <a:rPr lang="en-US" dirty="0"/>
            </a:br>
            <a:br>
              <a:rPr lang="en-US" dirty="0"/>
            </a:br>
            <a:r>
              <a:rPr lang="en-US" b="0" i="0" dirty="0">
                <a:solidFill>
                  <a:srgbClr val="333333"/>
                </a:solidFill>
                <a:effectLst/>
                <a:latin typeface="Tahoma" panose="020B0604030504040204" pitchFamily="34" charset="0"/>
              </a:rPr>
              <a:t>Now, AUBUC = A + B + C - (A n B + B n C + C n A) + (A n B n C)</a:t>
            </a:r>
            <a:br>
              <a:rPr lang="en-US" dirty="0"/>
            </a:br>
            <a:r>
              <a:rPr lang="en-US" b="0" i="0" dirty="0">
                <a:solidFill>
                  <a:srgbClr val="333333"/>
                </a:solidFill>
                <a:effectLst/>
                <a:latin typeface="Tahoma" panose="020B0604030504040204" pitchFamily="34" charset="0"/>
              </a:rPr>
              <a:t>A is the set of those who opted for Physics = 120/2 = 60 students</a:t>
            </a:r>
            <a:br>
              <a:rPr lang="en-US" dirty="0"/>
            </a:br>
            <a:r>
              <a:rPr lang="en-US" b="0" i="0" dirty="0">
                <a:solidFill>
                  <a:srgbClr val="333333"/>
                </a:solidFill>
                <a:effectLst/>
                <a:latin typeface="Tahoma" panose="020B0604030504040204" pitchFamily="34" charset="0"/>
              </a:rPr>
              <a:t>B is the set of those who opted for Chemistry = 120/5 = 24</a:t>
            </a:r>
            <a:br>
              <a:rPr lang="en-US" dirty="0"/>
            </a:br>
            <a:r>
              <a:rPr lang="en-US" b="0" i="0" dirty="0">
                <a:solidFill>
                  <a:srgbClr val="333333"/>
                </a:solidFill>
                <a:effectLst/>
                <a:latin typeface="Tahoma" panose="020B0604030504040204" pitchFamily="34" charset="0"/>
              </a:rPr>
              <a:t>C is the set of those who opted for Math = 120/7 = 17.</a:t>
            </a:r>
            <a:br>
              <a:rPr lang="en-US" dirty="0"/>
            </a:br>
            <a:br>
              <a:rPr lang="en-US" dirty="0"/>
            </a:br>
            <a:r>
              <a:rPr lang="en-US" b="0" i="0" dirty="0">
                <a:solidFill>
                  <a:srgbClr val="333333"/>
                </a:solidFill>
                <a:effectLst/>
                <a:latin typeface="Tahoma" panose="020B0604030504040204" pitchFamily="34" charset="0"/>
              </a:rPr>
              <a:t>The 10th, 20th, 30th…… numbered students would have opted for both Physics and Chemistry.</a:t>
            </a:r>
            <a:br>
              <a:rPr lang="en-US" dirty="0"/>
            </a:br>
            <a:r>
              <a:rPr lang="en-US" b="0" i="0" dirty="0">
                <a:solidFill>
                  <a:srgbClr val="333333"/>
                </a:solidFill>
                <a:effectLst/>
                <a:latin typeface="Tahoma" panose="020B0604030504040204" pitchFamily="34" charset="0"/>
              </a:rPr>
              <a:t>Therefore, A n B = 120/10 = 12</a:t>
            </a:r>
            <a:br>
              <a:rPr lang="en-US" dirty="0"/>
            </a:br>
            <a:br>
              <a:rPr lang="en-US" dirty="0"/>
            </a:br>
            <a:r>
              <a:rPr lang="en-US" b="0" i="0" dirty="0">
                <a:solidFill>
                  <a:srgbClr val="333333"/>
                </a:solidFill>
                <a:effectLst/>
                <a:latin typeface="Tahoma" panose="020B0604030504040204" pitchFamily="34" charset="0"/>
              </a:rPr>
              <a:t>The 14th, 28th, 42nd…. Numbered students would have opted for Physics and Math.</a:t>
            </a:r>
            <a:br>
              <a:rPr lang="en-US" dirty="0"/>
            </a:br>
            <a:r>
              <a:rPr lang="en-US" b="0" i="0" dirty="0">
                <a:solidFill>
                  <a:srgbClr val="333333"/>
                </a:solidFill>
                <a:effectLst/>
                <a:latin typeface="Tahoma" panose="020B0604030504040204" pitchFamily="34" charset="0"/>
              </a:rPr>
              <a:t>Therefore, C n A = 120/14 = 8</a:t>
            </a:r>
            <a:br>
              <a:rPr lang="en-US" dirty="0"/>
            </a:br>
            <a:br>
              <a:rPr lang="en-US" dirty="0"/>
            </a:br>
            <a:r>
              <a:rPr lang="en-US" b="0" i="0" dirty="0">
                <a:solidFill>
                  <a:srgbClr val="333333"/>
                </a:solidFill>
                <a:effectLst/>
                <a:latin typeface="Tahoma" panose="020B0604030504040204" pitchFamily="34" charset="0"/>
              </a:rPr>
              <a:t>The 35th, 70th …. Numbered students would have opted for Chemistry and Math.</a:t>
            </a:r>
            <a:br>
              <a:rPr lang="en-US" dirty="0"/>
            </a:br>
            <a:r>
              <a:rPr lang="en-US" b="0" i="0" dirty="0">
                <a:solidFill>
                  <a:srgbClr val="333333"/>
                </a:solidFill>
                <a:effectLst/>
                <a:latin typeface="Tahoma" panose="020B0604030504040204" pitchFamily="34" charset="0"/>
              </a:rPr>
              <a:t>Therefore, A n B = 120/35 = 3</a:t>
            </a:r>
            <a:br>
              <a:rPr lang="en-US" dirty="0"/>
            </a:br>
            <a:br>
              <a:rPr lang="en-US" dirty="0"/>
            </a:br>
            <a:r>
              <a:rPr lang="en-US" b="0" i="0" dirty="0">
                <a:solidFill>
                  <a:srgbClr val="333333"/>
                </a:solidFill>
                <a:effectLst/>
                <a:latin typeface="Tahoma" panose="020B0604030504040204" pitchFamily="34" charset="0"/>
              </a:rPr>
              <a:t>And the 70th numbered student would have opted for all three subjects.</a:t>
            </a:r>
            <a:br>
              <a:rPr lang="en-US" dirty="0"/>
            </a:br>
            <a:br>
              <a:rPr lang="en-US" dirty="0"/>
            </a:br>
            <a:r>
              <a:rPr lang="en-US" b="0" i="0" dirty="0">
                <a:solidFill>
                  <a:srgbClr val="333333"/>
                </a:solidFill>
                <a:effectLst/>
                <a:latin typeface="Tahoma" panose="020B0604030504040204" pitchFamily="34" charset="0"/>
              </a:rPr>
              <a:t>Therefore, AUBUC = 60 + 24 + 17 - (12 + 8 + 3) + 1 = 79.</a:t>
            </a:r>
            <a:br>
              <a:rPr lang="en-US" dirty="0"/>
            </a:br>
            <a:br>
              <a:rPr lang="en-US" dirty="0"/>
            </a:br>
            <a:r>
              <a:rPr lang="en-US" b="0" i="0" dirty="0">
                <a:solidFill>
                  <a:srgbClr val="333333"/>
                </a:solidFill>
                <a:effectLst/>
                <a:latin typeface="Tahoma" panose="020B0604030504040204" pitchFamily="34" charset="0"/>
              </a:rPr>
              <a:t>Number of students who opted for none of the three subjects = 120 - 79 = 41.</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60464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44444"/>
                </a:solidFill>
                <a:effectLst/>
                <a:latin typeface="Roboto"/>
              </a:rPr>
              <a:t>Moderate (Compulsory)</a:t>
            </a:r>
          </a:p>
          <a:p>
            <a:pPr algn="l"/>
            <a:r>
              <a:rPr lang="en-US" b="0" i="0" dirty="0">
                <a:solidFill>
                  <a:srgbClr val="444444"/>
                </a:solidFill>
                <a:effectLst/>
                <a:latin typeface="Roboto"/>
              </a:rPr>
              <a:t>Correct Option: A</a:t>
            </a:r>
          </a:p>
          <a:p>
            <a:r>
              <a:rPr lang="en-US" dirty="0">
                <a:effectLst/>
              </a:rPr>
              <a:t>Boys = 7/15 × 150 = 70;  Girls = 8/15 × 150 = 80</a:t>
            </a: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r>
              <a:rPr lang="en-IN" dirty="0" err="1">
                <a:effectLst/>
              </a:rPr>
              <a:t>Reqd</a:t>
            </a:r>
            <a:r>
              <a:rPr lang="en-IN" dirty="0">
                <a:effectLst/>
              </a:rPr>
              <a:t>% = 5/150 × 100 = 3.33%</a:t>
            </a:r>
            <a:br>
              <a:rPr lang="en-IN" dirty="0"/>
            </a:br>
            <a:br>
              <a:rPr lang="en-US" dirty="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44444"/>
                </a:solidFill>
                <a:effectLst/>
                <a:latin typeface="Roboto"/>
              </a:rPr>
              <a:t>Moderate (Compulsory)</a:t>
            </a:r>
          </a:p>
          <a:p>
            <a:pPr algn="l"/>
            <a:r>
              <a:rPr lang="en-US" b="0" i="0" dirty="0">
                <a:solidFill>
                  <a:srgbClr val="444444"/>
                </a:solidFill>
                <a:effectLst/>
                <a:latin typeface="Roboto"/>
              </a:rPr>
              <a:t>Correct Option: B</a:t>
            </a:r>
          </a:p>
          <a:p>
            <a:r>
              <a:rPr lang="en-US" dirty="0">
                <a:effectLst/>
              </a:rPr>
              <a:t>Boys = 7/15 × 150 = 70;  Girls = 8/15 × 150 = 80</a:t>
            </a: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r>
              <a:rPr lang="en-US" b="0" i="0" dirty="0" err="1">
                <a:solidFill>
                  <a:srgbClr val="444444"/>
                </a:solidFill>
                <a:effectLst/>
                <a:latin typeface="Roboto"/>
              </a:rPr>
              <a:t>Reqd</a:t>
            </a:r>
            <a:r>
              <a:rPr lang="en-US" b="0" i="0" dirty="0">
                <a:solidFill>
                  <a:srgbClr val="444444"/>
                </a:solidFill>
                <a:effectLst/>
                <a:latin typeface="Roboto"/>
              </a:rPr>
              <a:t> ratio = 18 : 26 = 9 : 13</a:t>
            </a:r>
            <a:br>
              <a:rPr lang="en-US" dirty="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IN" b="0" i="0" dirty="0">
                <a:solidFill>
                  <a:srgbClr val="444444"/>
                </a:solidFill>
                <a:effectLst/>
                <a:latin typeface="Roboto"/>
              </a:rPr>
              <a:t>Moderate</a:t>
            </a:r>
          </a:p>
          <a:p>
            <a:pPr algn="l"/>
            <a:r>
              <a:rPr lang="en-IN" b="0" i="0" dirty="0" err="1">
                <a:solidFill>
                  <a:srgbClr val="444444"/>
                </a:solidFill>
                <a:effectLst/>
                <a:latin typeface="Roboto"/>
              </a:rPr>
              <a:t>Reqd</a:t>
            </a:r>
            <a:r>
              <a:rPr lang="en-IN" b="0" i="0" dirty="0">
                <a:solidFill>
                  <a:srgbClr val="444444"/>
                </a:solidFill>
                <a:effectLst/>
                <a:latin typeface="Roboto"/>
              </a:rPr>
              <a:t> ratio = 5 : 4</a:t>
            </a:r>
          </a:p>
          <a:p>
            <a:br>
              <a:rPr lang="en-IN" b="0" i="0" dirty="0">
                <a:solidFill>
                  <a:srgbClr val="444444"/>
                </a:solidFill>
                <a:effectLst/>
                <a:latin typeface="Roboto"/>
              </a:rPr>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Moderate </a:t>
            </a:r>
          </a:p>
          <a:p>
            <a:r>
              <a:rPr lang="en-US" dirty="0" err="1">
                <a:effectLst/>
              </a:rPr>
              <a:t>Reqd</a:t>
            </a:r>
            <a:r>
              <a:rPr lang="en-US" dirty="0">
                <a:effectLst/>
              </a:rPr>
              <a:t>% =(28 – 24)/24 × 100 = 4/24 × 100 = 16 2/3%</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3017765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Moderate (Compulsory)</a:t>
            </a:r>
            <a:br>
              <a:rPr lang="en-IN" dirty="0"/>
            </a:br>
            <a:r>
              <a:rPr lang="en-IN" b="0" i="0" dirty="0" err="1">
                <a:solidFill>
                  <a:srgbClr val="444444"/>
                </a:solidFill>
                <a:effectLst/>
                <a:latin typeface="Roboto"/>
              </a:rPr>
              <a:t>Reqd</a:t>
            </a:r>
            <a:r>
              <a:rPr lang="en-IN" b="0" i="0" dirty="0">
                <a:solidFill>
                  <a:srgbClr val="444444"/>
                </a:solidFill>
                <a:effectLst/>
                <a:latin typeface="Roboto"/>
              </a:rPr>
              <a:t> ratio = 10 : 11</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i="0" dirty="0">
                <a:solidFill>
                  <a:srgbClr val="333333"/>
                </a:solidFill>
                <a:effectLst/>
                <a:latin typeface="Roboto"/>
              </a:rPr>
              <a:t>Moderate (Compulsory)</a:t>
            </a:r>
          </a:p>
          <a:p>
            <a:r>
              <a:rPr lang="en-US" b="0" i="0" dirty="0">
                <a:solidFill>
                  <a:srgbClr val="333333"/>
                </a:solidFill>
                <a:effectLst/>
                <a:latin typeface="Roboto"/>
              </a:rPr>
              <a:t>Option B</a:t>
            </a:r>
          </a:p>
          <a:p>
            <a:r>
              <a:rPr lang="en-US" b="0" i="0" dirty="0">
                <a:solidFill>
                  <a:srgbClr val="333333"/>
                </a:solidFill>
                <a:effectLst/>
                <a:latin typeface="Roboto"/>
              </a:rPr>
              <a:t>Let total no of students who took English be x</a:t>
            </a:r>
            <a:br>
              <a:rPr lang="en-US" dirty="0"/>
            </a:br>
            <a:r>
              <a:rPr lang="en-US" b="0" i="0" dirty="0">
                <a:solidFill>
                  <a:srgbClr val="333333"/>
                </a:solidFill>
                <a:effectLst/>
                <a:latin typeface="Roboto"/>
              </a:rPr>
              <a:t>Then students who took math, science will also be x</a:t>
            </a:r>
            <a:br>
              <a:rPr lang="en-US" dirty="0"/>
            </a:br>
            <a:r>
              <a:rPr lang="en-US" b="0" i="0" dirty="0">
                <a:solidFill>
                  <a:srgbClr val="333333"/>
                </a:solidFill>
                <a:effectLst/>
                <a:latin typeface="Roboto"/>
              </a:rPr>
              <a:t>Now from the Venn diagram</a:t>
            </a:r>
            <a:br>
              <a:rPr lang="en-US" dirty="0"/>
            </a:br>
            <a:br>
              <a:rPr lang="en-US" dirty="0"/>
            </a:br>
            <a:r>
              <a:rPr lang="en-US" b="0" i="0" dirty="0">
                <a:solidFill>
                  <a:srgbClr val="333333"/>
                </a:solidFill>
                <a:effectLst/>
                <a:latin typeface="Roboto"/>
              </a:rPr>
              <a:t>E U M U S = 345 – 43 (Neither of the subjects)</a:t>
            </a:r>
            <a:br>
              <a:rPr lang="en-US" dirty="0"/>
            </a:br>
            <a:r>
              <a:rPr lang="en-US" b="0" i="0" dirty="0">
                <a:solidFill>
                  <a:srgbClr val="333333"/>
                </a:solidFill>
                <a:effectLst/>
                <a:latin typeface="Roboto"/>
              </a:rPr>
              <a:t>E U M U S = E + M + S – E ∩ M - E ∩ S - S ∩ M + E ∩ M ∩ S</a:t>
            </a:r>
            <a:br>
              <a:rPr lang="en-US" dirty="0"/>
            </a:br>
            <a:r>
              <a:rPr lang="en-US" b="0" i="0" dirty="0">
                <a:solidFill>
                  <a:srgbClr val="333333"/>
                </a:solidFill>
                <a:effectLst/>
                <a:latin typeface="Roboto"/>
              </a:rPr>
              <a:t>=&gt; 302 = 3x - 84 + 14</a:t>
            </a:r>
            <a:br>
              <a:rPr lang="en-US" dirty="0"/>
            </a:br>
            <a:r>
              <a:rPr lang="en-US" b="0" i="0" dirty="0">
                <a:solidFill>
                  <a:srgbClr val="333333"/>
                </a:solidFill>
                <a:effectLst/>
                <a:latin typeface="Roboto"/>
              </a:rPr>
              <a:t>=&gt; 302 + 84 – 14 = 3x</a:t>
            </a:r>
            <a:br>
              <a:rPr lang="en-US" dirty="0"/>
            </a:br>
            <a:r>
              <a:rPr lang="en-US" b="0" i="0" dirty="0">
                <a:solidFill>
                  <a:srgbClr val="333333"/>
                </a:solidFill>
                <a:effectLst/>
                <a:latin typeface="Roboto"/>
              </a:rPr>
              <a:t>=&gt; x = </a:t>
            </a:r>
            <a:r>
              <a:rPr lang="en-US" b="0" i="0" u="none" strike="noStrike" dirty="0">
                <a:solidFill>
                  <a:srgbClr val="333333"/>
                </a:solidFill>
                <a:effectLst/>
                <a:latin typeface="MathJax_Main"/>
              </a:rPr>
              <a:t>372/3</a:t>
            </a:r>
            <a:r>
              <a:rPr lang="en-US" b="0" i="0" dirty="0">
                <a:solidFill>
                  <a:srgbClr val="333333"/>
                </a:solidFill>
                <a:effectLst/>
                <a:latin typeface="Roboto"/>
              </a:rPr>
              <a:t> = 124</a:t>
            </a:r>
            <a:br>
              <a:rPr lang="en-US" dirty="0"/>
            </a:br>
            <a:r>
              <a:rPr lang="en-US" b="0" i="0" dirty="0">
                <a:solidFill>
                  <a:srgbClr val="333333"/>
                </a:solidFill>
                <a:effectLst/>
                <a:latin typeface="Roboto"/>
              </a:rPr>
              <a:t>Thus the total no of students who took English as a subject = 124</a:t>
            </a:r>
            <a:br>
              <a:rPr lang="en-US" dirty="0"/>
            </a:br>
            <a:br>
              <a:rPr lang="en-US" dirty="0"/>
            </a:br>
            <a:r>
              <a:rPr lang="en-US" b="0" i="0" dirty="0">
                <a:solidFill>
                  <a:srgbClr val="333333"/>
                </a:solidFill>
                <a:effectLst/>
                <a:latin typeface="Roboto"/>
              </a:rPr>
              <a:t>Again,</a:t>
            </a:r>
            <a:br>
              <a:rPr lang="en-US" dirty="0"/>
            </a:br>
            <a:r>
              <a:rPr lang="en-US" b="0" i="0" dirty="0">
                <a:solidFill>
                  <a:srgbClr val="333333"/>
                </a:solidFill>
                <a:effectLst/>
                <a:latin typeface="Roboto"/>
              </a:rPr>
              <a:t>The students who has taken only one subject = E U M U S - E ∩ M - E ∩ S - S ∩ M - E ∩ M ∩ S</a:t>
            </a:r>
            <a:br>
              <a:rPr lang="en-US" dirty="0"/>
            </a:br>
            <a:r>
              <a:rPr lang="en-US" b="0" i="0" dirty="0">
                <a:solidFill>
                  <a:srgbClr val="333333"/>
                </a:solidFill>
                <a:effectLst/>
                <a:latin typeface="Roboto"/>
              </a:rPr>
              <a:t>= 302 - 16 - 14 - 14 - 12 = 246</a:t>
            </a:r>
            <a:br>
              <a:rPr lang="en-US" dirty="0"/>
            </a:br>
            <a:r>
              <a:rPr lang="en-US" b="0" i="0" dirty="0">
                <a:solidFill>
                  <a:srgbClr val="333333"/>
                </a:solidFill>
                <a:effectLst/>
                <a:latin typeface="Roboto"/>
              </a:rPr>
              <a:t>The students who took English and Math but not science = only E + Only M + E ∩ M</a:t>
            </a:r>
            <a:br>
              <a:rPr lang="en-US" dirty="0"/>
            </a:br>
            <a:r>
              <a:rPr lang="en-US" b="0" i="0" dirty="0">
                <a:solidFill>
                  <a:srgbClr val="333333"/>
                </a:solidFill>
                <a:effectLst/>
                <a:latin typeface="Roboto"/>
              </a:rPr>
              <a:t>= 80 + 82 + 16 = 178</a:t>
            </a:r>
            <a:br>
              <a:rPr lang="en-US" dirty="0"/>
            </a:br>
            <a:r>
              <a:rPr lang="en-US" b="0" i="0" dirty="0">
                <a:solidFill>
                  <a:srgbClr val="333333"/>
                </a:solidFill>
                <a:effectLst/>
                <a:latin typeface="Roboto"/>
              </a:rPr>
              <a:t>Percent of students who took English and Math but not science = </a:t>
            </a:r>
            <a:r>
              <a:rPr lang="en-US" b="0" i="0" u="none" strike="noStrike" dirty="0">
                <a:solidFill>
                  <a:srgbClr val="333333"/>
                </a:solidFill>
                <a:effectLst/>
                <a:latin typeface="MathJax_Main"/>
              </a:rPr>
              <a:t>178/302</a:t>
            </a:r>
            <a:r>
              <a:rPr lang="en-US" b="0" i="0" dirty="0">
                <a:solidFill>
                  <a:srgbClr val="333333"/>
                </a:solidFill>
                <a:effectLst/>
                <a:latin typeface="Roboto"/>
              </a:rPr>
              <a:t> * 100 = approx. 59%</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Roboto"/>
              </a:rPr>
              <a:t>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Roboto"/>
              </a:rPr>
              <a:t>Option A</a:t>
            </a:r>
          </a:p>
          <a:p>
            <a:r>
              <a:rPr lang="en-US" b="0" i="0" dirty="0">
                <a:solidFill>
                  <a:srgbClr val="333333"/>
                </a:solidFill>
                <a:effectLst/>
                <a:latin typeface="Roboto"/>
              </a:rPr>
              <a:t>It is quite clear from the diagram that the number of people at the party were 60 + 20 + 40 = 120</a:t>
            </a:r>
            <a:br>
              <a:rPr lang="en-US" dirty="0"/>
            </a:br>
            <a:r>
              <a:rPr lang="en-US" b="0" i="0" dirty="0">
                <a:solidFill>
                  <a:srgbClr val="333333"/>
                </a:solidFill>
                <a:effectLst/>
                <a:latin typeface="Roboto"/>
              </a:rPr>
              <a:t>Mathematical approach :</a:t>
            </a:r>
            <a:br>
              <a:rPr lang="en-US" dirty="0"/>
            </a:br>
            <a:r>
              <a:rPr lang="en-US" b="0" i="0" dirty="0">
                <a:solidFill>
                  <a:srgbClr val="333333"/>
                </a:solidFill>
                <a:effectLst/>
                <a:latin typeface="Roboto"/>
              </a:rPr>
              <a:t>Let n(A) be the no. of persons that prefers android phones , the no of persons that prefers IOS be n(B) and n(A∩B) be the persons who liked both may prefer both.</a:t>
            </a:r>
            <a:br>
              <a:rPr lang="en-US" dirty="0"/>
            </a:br>
            <a:r>
              <a:rPr lang="en-US" b="0" i="0" dirty="0">
                <a:solidFill>
                  <a:srgbClr val="333333"/>
                </a:solidFill>
                <a:effectLst/>
                <a:latin typeface="Roboto"/>
              </a:rPr>
              <a:t>Thus using the formula n(AUB) = n(A) + n(B) – n(A∩B)</a:t>
            </a:r>
            <a:br>
              <a:rPr lang="en-US" dirty="0"/>
            </a:br>
            <a:r>
              <a:rPr lang="en-US" b="0" i="0" dirty="0">
                <a:solidFill>
                  <a:srgbClr val="333333"/>
                </a:solidFill>
                <a:effectLst/>
                <a:latin typeface="Roboto"/>
              </a:rPr>
              <a:t>n(AUB) = 80 + 60 – 20 = 120</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Roboto"/>
              </a:rPr>
              <a:t>Moderate </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Roboto"/>
              </a:rPr>
              <a:t>Expert (Compulsory)</a:t>
            </a:r>
          </a:p>
          <a:p>
            <a:r>
              <a:rPr lang="en-US" b="0" i="0" dirty="0">
                <a:solidFill>
                  <a:srgbClr val="333333"/>
                </a:solidFill>
                <a:effectLst/>
                <a:latin typeface="Roboto"/>
              </a:rPr>
              <a:t>Option D</a:t>
            </a:r>
          </a:p>
          <a:p>
            <a:r>
              <a:rPr lang="en-US" b="0" i="0" dirty="0">
                <a:solidFill>
                  <a:srgbClr val="333333"/>
                </a:solidFill>
                <a:effectLst/>
                <a:latin typeface="Roboto"/>
              </a:rPr>
              <a:t>Let the no. of people that use only Facebook = only Twitter = only </a:t>
            </a:r>
            <a:r>
              <a:rPr lang="en-US" b="0" i="0" dirty="0" err="1">
                <a:solidFill>
                  <a:srgbClr val="333333"/>
                </a:solidFill>
                <a:effectLst/>
                <a:latin typeface="Roboto"/>
              </a:rPr>
              <a:t>Whatsapp</a:t>
            </a:r>
            <a:r>
              <a:rPr lang="en-US" b="0" i="0" dirty="0">
                <a:solidFill>
                  <a:srgbClr val="333333"/>
                </a:solidFill>
                <a:effectLst/>
                <a:latin typeface="Roboto"/>
              </a:rPr>
              <a:t> = x</a:t>
            </a:r>
          </a:p>
          <a:p>
            <a:endParaRPr lang="en-US" b="0" i="0" dirty="0">
              <a:solidFill>
                <a:srgbClr val="333333"/>
              </a:solidFill>
              <a:effectLst/>
              <a:latin typeface="Roboto"/>
            </a:endParaRPr>
          </a:p>
          <a:p>
            <a:r>
              <a:rPr lang="en-US" b="0" i="0" dirty="0">
                <a:solidFill>
                  <a:srgbClr val="333333"/>
                </a:solidFill>
                <a:effectLst/>
                <a:latin typeface="Roboto"/>
              </a:rPr>
              <a:t>From the figure we can see that x + x + x + 8 + 20 + 20 + 15 + 10 = 100</a:t>
            </a:r>
            <a:br>
              <a:rPr lang="en-US" dirty="0"/>
            </a:br>
            <a:r>
              <a:rPr lang="en-US" b="0" i="0" dirty="0">
                <a:solidFill>
                  <a:srgbClr val="333333"/>
                </a:solidFill>
                <a:effectLst/>
                <a:latin typeface="Roboto"/>
              </a:rPr>
              <a:t>=&gt; 3x = 100 – 73</a:t>
            </a:r>
            <a:br>
              <a:rPr lang="en-US" dirty="0"/>
            </a:br>
            <a:r>
              <a:rPr lang="en-US" b="0" i="0" dirty="0">
                <a:solidFill>
                  <a:srgbClr val="333333"/>
                </a:solidFill>
                <a:effectLst/>
                <a:latin typeface="Roboto"/>
              </a:rPr>
              <a:t>=&gt; x = </a:t>
            </a:r>
            <a:r>
              <a:rPr lang="en-US" b="0" i="0" u="none" strike="noStrike" dirty="0">
                <a:solidFill>
                  <a:srgbClr val="333333"/>
                </a:solidFill>
                <a:effectLst/>
                <a:latin typeface="MathJax_Main"/>
              </a:rPr>
              <a:t>27/3</a:t>
            </a:r>
            <a:r>
              <a:rPr lang="en-US" b="0" i="0" dirty="0">
                <a:solidFill>
                  <a:srgbClr val="333333"/>
                </a:solidFill>
                <a:effectLst/>
                <a:latin typeface="Roboto"/>
              </a:rPr>
              <a:t> = 9</a:t>
            </a:r>
            <a:br>
              <a:rPr lang="en-US" dirty="0"/>
            </a:br>
            <a:r>
              <a:rPr lang="en-US" b="0" i="0" dirty="0">
                <a:solidFill>
                  <a:srgbClr val="333333"/>
                </a:solidFill>
                <a:effectLst/>
                <a:latin typeface="Roboto"/>
              </a:rPr>
              <a:t> Thus the of no people who use </a:t>
            </a:r>
            <a:r>
              <a:rPr lang="en-US" b="0" i="0" dirty="0" err="1">
                <a:solidFill>
                  <a:srgbClr val="333333"/>
                </a:solidFill>
                <a:effectLst/>
                <a:latin typeface="Roboto"/>
              </a:rPr>
              <a:t>Whatsapp</a:t>
            </a:r>
            <a:r>
              <a:rPr lang="en-US" b="0" i="0" dirty="0">
                <a:solidFill>
                  <a:srgbClr val="333333"/>
                </a:solidFill>
                <a:effectLst/>
                <a:latin typeface="Roboto"/>
              </a:rPr>
              <a:t> only = 9% or 9 x 1000/100 = 90</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Roboto"/>
              </a:rPr>
              <a:t>Expert</a:t>
            </a:r>
          </a:p>
          <a:p>
            <a:r>
              <a:rPr lang="en-US" b="0" i="0" dirty="0">
                <a:solidFill>
                  <a:srgbClr val="333333"/>
                </a:solidFill>
                <a:effectLst/>
                <a:latin typeface="Roboto"/>
              </a:rPr>
              <a:t>% of people that use </a:t>
            </a:r>
            <a:r>
              <a:rPr lang="en-US" b="0" i="0" dirty="0" err="1">
                <a:solidFill>
                  <a:srgbClr val="333333"/>
                </a:solidFill>
                <a:effectLst/>
                <a:latin typeface="Roboto"/>
              </a:rPr>
              <a:t>Whatsapp</a:t>
            </a:r>
            <a:r>
              <a:rPr lang="en-US" b="0" i="0" dirty="0">
                <a:solidFill>
                  <a:srgbClr val="333333"/>
                </a:solidFill>
                <a:effectLst/>
                <a:latin typeface="Roboto"/>
              </a:rPr>
              <a:t> only = 9</a:t>
            </a:r>
            <a:br>
              <a:rPr lang="en-US" dirty="0"/>
            </a:br>
            <a:r>
              <a:rPr lang="en-US" b="0" i="0" dirty="0">
                <a:solidFill>
                  <a:srgbClr val="333333"/>
                </a:solidFill>
                <a:effectLst/>
                <a:latin typeface="Roboto"/>
              </a:rPr>
              <a:t>% of people that use either </a:t>
            </a:r>
            <a:r>
              <a:rPr lang="en-US" b="0" i="0" dirty="0" err="1">
                <a:solidFill>
                  <a:srgbClr val="333333"/>
                </a:solidFill>
                <a:effectLst/>
                <a:latin typeface="Roboto"/>
              </a:rPr>
              <a:t>Whatsapp</a:t>
            </a:r>
            <a:r>
              <a:rPr lang="en-US" b="0" i="0" dirty="0">
                <a:solidFill>
                  <a:srgbClr val="333333"/>
                </a:solidFill>
                <a:effectLst/>
                <a:latin typeface="Roboto"/>
              </a:rPr>
              <a:t> or Facebook or both = 20 + 20 + 8 + 9 + 9 +15 = 81</a:t>
            </a:r>
            <a:br>
              <a:rPr lang="en-US" dirty="0"/>
            </a:br>
            <a:r>
              <a:rPr lang="en-US" b="0" i="0" dirty="0">
                <a:solidFill>
                  <a:srgbClr val="333333"/>
                </a:solidFill>
                <a:effectLst/>
                <a:latin typeface="Roboto"/>
              </a:rPr>
              <a:t>Thus the ratio = </a:t>
            </a:r>
            <a:r>
              <a:rPr lang="en-US" b="0" i="0" u="none" strike="noStrike" dirty="0">
                <a:solidFill>
                  <a:srgbClr val="333333"/>
                </a:solidFill>
                <a:effectLst/>
                <a:latin typeface="MathJax_Main"/>
              </a:rPr>
              <a:t>9/</a:t>
            </a:r>
            <a:r>
              <a:rPr lang="en-US" b="0" i="0" u="none" strike="noStrike" dirty="0">
                <a:solidFill>
                  <a:srgbClr val="333333"/>
                </a:solidFill>
                <a:effectLst/>
                <a:latin typeface="Roboto"/>
              </a:rPr>
              <a:t>81</a:t>
            </a:r>
            <a:r>
              <a:rPr lang="en-US" b="0" i="0" dirty="0">
                <a:solidFill>
                  <a:srgbClr val="333333"/>
                </a:solidFill>
                <a:effectLst/>
                <a:latin typeface="Roboto"/>
              </a:rPr>
              <a:t> = </a:t>
            </a:r>
            <a:r>
              <a:rPr lang="en-US" b="0" i="0" u="none" strike="noStrike" dirty="0">
                <a:solidFill>
                  <a:srgbClr val="333333"/>
                </a:solidFill>
                <a:effectLst/>
                <a:latin typeface="MathJax_Main"/>
              </a:rPr>
              <a:t>1/9</a:t>
            </a:r>
            <a:br>
              <a:rPr lang="en-US" dirty="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i="0" dirty="0">
                <a:solidFill>
                  <a:srgbClr val="333333"/>
                </a:solidFill>
                <a:effectLst/>
                <a:latin typeface="Roboto"/>
              </a:rPr>
              <a:t>Expert (Compulsory)</a:t>
            </a:r>
          </a:p>
          <a:p>
            <a:r>
              <a:rPr lang="en-US" b="0" i="0" dirty="0">
                <a:solidFill>
                  <a:srgbClr val="333333"/>
                </a:solidFill>
                <a:effectLst/>
                <a:latin typeface="Roboto"/>
              </a:rPr>
              <a:t>there are 260 students who are counted 140 + 130 + 110 = 380 </a:t>
            </a:r>
            <a:br>
              <a:rPr lang="en-US" dirty="0"/>
            </a:br>
            <a:r>
              <a:rPr lang="en-US" b="0" i="0" dirty="0">
                <a:solidFill>
                  <a:srgbClr val="333333"/>
                </a:solidFill>
                <a:effectLst/>
                <a:latin typeface="Roboto"/>
              </a:rPr>
              <a:t>This means there is an extra count of 380 – 260 = 120 students</a:t>
            </a:r>
            <a:br>
              <a:rPr lang="en-US" dirty="0"/>
            </a:br>
            <a:br>
              <a:rPr lang="en-US" dirty="0"/>
            </a:br>
            <a:r>
              <a:rPr lang="en-US" b="0" i="0" dirty="0">
                <a:solidFill>
                  <a:srgbClr val="333333"/>
                </a:solidFill>
                <a:effectLst/>
                <a:latin typeface="Roboto"/>
              </a:rPr>
              <a:t>Now, let the no. of students who choose all the three Subject be ‘n’</a:t>
            </a:r>
            <a:br>
              <a:rPr lang="en-US" dirty="0"/>
            </a:br>
            <a:r>
              <a:rPr lang="en-US" b="0" i="0" dirty="0">
                <a:solidFill>
                  <a:srgbClr val="333333"/>
                </a:solidFill>
                <a:effectLst/>
                <a:latin typeface="Roboto"/>
              </a:rPr>
              <a:t>Then as per the question, the no. of students who choose more than 1 subject = 1.4 n</a:t>
            </a:r>
            <a:br>
              <a:rPr lang="en-US" dirty="0"/>
            </a:br>
            <a:r>
              <a:rPr lang="en-US" b="0" i="0" dirty="0">
                <a:solidFill>
                  <a:srgbClr val="333333"/>
                </a:solidFill>
                <a:effectLst/>
                <a:latin typeface="Roboto"/>
              </a:rPr>
              <a:t>Thus, the no of students who study exactly 2 subjects = 1.4 n – n = 0.4 n</a:t>
            </a:r>
            <a:br>
              <a:rPr lang="en-US" dirty="0"/>
            </a:br>
            <a:br>
              <a:rPr lang="en-US" dirty="0"/>
            </a:br>
            <a:r>
              <a:rPr lang="en-US" b="0" i="0" dirty="0">
                <a:solidFill>
                  <a:srgbClr val="333333"/>
                </a:solidFill>
                <a:effectLst/>
                <a:latin typeface="Roboto"/>
              </a:rPr>
              <a:t>Extra count can occur from exactly 2 areas </a:t>
            </a:r>
            <a:r>
              <a:rPr lang="en-US" b="0" i="0" dirty="0" err="1">
                <a:solidFill>
                  <a:srgbClr val="333333"/>
                </a:solidFill>
                <a:effectLst/>
                <a:latin typeface="Roboto"/>
              </a:rPr>
              <a:t>i.e</a:t>
            </a:r>
            <a:r>
              <a:rPr lang="en-US" b="0" i="0" dirty="0">
                <a:solidFill>
                  <a:srgbClr val="333333"/>
                </a:solidFill>
                <a:effectLst/>
                <a:latin typeface="Roboto"/>
              </a:rPr>
              <a:t> from the ‘exactly two areas’ or ‘all three area’. We also know that a student placed in in all the three area will be counted 3 times, thus the extra count being 2 while in the case of exactly two students extra count is 1.</a:t>
            </a:r>
            <a:br>
              <a:rPr lang="en-US" dirty="0"/>
            </a:br>
            <a:br>
              <a:rPr lang="en-US" dirty="0"/>
            </a:br>
            <a:r>
              <a:rPr lang="en-US" b="0" i="0" dirty="0">
                <a:solidFill>
                  <a:srgbClr val="333333"/>
                </a:solidFill>
                <a:effectLst/>
                <a:latin typeface="Roboto"/>
              </a:rPr>
              <a:t>Thus the extra count from n students choose 3 subjects would be = 2 * n = 2n</a:t>
            </a:r>
            <a:br>
              <a:rPr lang="en-US" dirty="0"/>
            </a:br>
            <a:r>
              <a:rPr lang="en-US" b="0" i="0" dirty="0">
                <a:solidFill>
                  <a:srgbClr val="333333"/>
                </a:solidFill>
                <a:effectLst/>
                <a:latin typeface="Roboto"/>
              </a:rPr>
              <a:t>And that of 0.4 student choose exactly 2 subjects = 1 * 0.4 n = 0.4n</a:t>
            </a:r>
            <a:br>
              <a:rPr lang="en-US" dirty="0"/>
            </a:br>
            <a:r>
              <a:rPr lang="en-US" b="0" i="0" dirty="0">
                <a:solidFill>
                  <a:srgbClr val="333333"/>
                </a:solidFill>
                <a:effectLst/>
                <a:latin typeface="Roboto"/>
              </a:rPr>
              <a:t>Hence extra count = 120 = 2n + 0.4n</a:t>
            </a:r>
            <a:br>
              <a:rPr lang="en-US" dirty="0"/>
            </a:br>
            <a:r>
              <a:rPr lang="en-US" b="0" i="0" dirty="0">
                <a:solidFill>
                  <a:srgbClr val="333333"/>
                </a:solidFill>
                <a:effectLst/>
                <a:latin typeface="Roboto"/>
              </a:rPr>
              <a:t>=&gt; 120 = 2.4 n</a:t>
            </a:r>
            <a:br>
              <a:rPr lang="en-US" dirty="0"/>
            </a:br>
            <a:r>
              <a:rPr lang="en-US" b="0" i="0" dirty="0">
                <a:solidFill>
                  <a:srgbClr val="333333"/>
                </a:solidFill>
                <a:effectLst/>
                <a:latin typeface="Roboto"/>
              </a:rPr>
              <a:t>=&gt; </a:t>
            </a:r>
            <a:r>
              <a:rPr lang="en-US" b="0" i="0" u="none" strike="noStrike" dirty="0">
                <a:solidFill>
                  <a:srgbClr val="333333"/>
                </a:solidFill>
                <a:effectLst/>
                <a:latin typeface="MathJax_Main"/>
              </a:rPr>
              <a:t>120/2.4</a:t>
            </a:r>
            <a:r>
              <a:rPr lang="en-US" b="0" i="0" dirty="0">
                <a:solidFill>
                  <a:srgbClr val="333333"/>
                </a:solidFill>
                <a:effectLst/>
                <a:latin typeface="Roboto"/>
              </a:rPr>
              <a:t> = n</a:t>
            </a:r>
            <a:br>
              <a:rPr lang="en-US" dirty="0"/>
            </a:br>
            <a:r>
              <a:rPr lang="en-US" b="0" i="0" dirty="0">
                <a:solidFill>
                  <a:srgbClr val="333333"/>
                </a:solidFill>
                <a:effectLst/>
                <a:latin typeface="Roboto"/>
              </a:rPr>
              <a:t>=&gt; 50 = n</a:t>
            </a:r>
            <a:br>
              <a:rPr lang="en-US" dirty="0"/>
            </a:br>
            <a:r>
              <a:rPr lang="en-US" b="0" i="0" dirty="0">
                <a:solidFill>
                  <a:srgbClr val="333333"/>
                </a:solidFill>
                <a:effectLst/>
                <a:latin typeface="Roboto"/>
              </a:rPr>
              <a:t>Hence the no of students who choose all the three subjects = 50</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i="0" dirty="0">
                <a:solidFill>
                  <a:srgbClr val="333333"/>
                </a:solidFill>
                <a:effectLst/>
                <a:latin typeface="Roboto"/>
              </a:rPr>
              <a:t>Expert </a:t>
            </a:r>
          </a:p>
          <a:p>
            <a:r>
              <a:rPr lang="en-US" b="0" i="0" dirty="0" err="1">
                <a:solidFill>
                  <a:srgbClr val="333333"/>
                </a:solidFill>
                <a:effectLst/>
                <a:latin typeface="Roboto"/>
              </a:rPr>
              <a:t>i</a:t>
            </a:r>
            <a:r>
              <a:rPr lang="en-US" b="0" i="0" dirty="0">
                <a:solidFill>
                  <a:srgbClr val="333333"/>
                </a:solidFill>
                <a:effectLst/>
                <a:latin typeface="Roboto"/>
              </a:rPr>
              <a:t>. n(A ∪ B)' =n(A' ∩ B')</a:t>
            </a:r>
            <a:br>
              <a:rPr lang="en-US" dirty="0"/>
            </a:br>
            <a:r>
              <a:rPr lang="en-US" b="0" i="0" dirty="0">
                <a:solidFill>
                  <a:srgbClr val="333333"/>
                </a:solidFill>
                <a:effectLst/>
                <a:latin typeface="Roboto"/>
              </a:rPr>
              <a:t>This is a direct statement of De Morgan´s law. This is definitely true. Just to recap, De Morgan´s laws are as follows:</a:t>
            </a:r>
            <a:br>
              <a:rPr lang="en-US" dirty="0"/>
            </a:br>
            <a:r>
              <a:rPr lang="en-US" b="0" i="0" dirty="0">
                <a:solidFill>
                  <a:srgbClr val="333333"/>
                </a:solidFill>
                <a:effectLst/>
                <a:latin typeface="Roboto"/>
              </a:rPr>
              <a:t>1. (A ∪ B)' =(A' ∩ B')</a:t>
            </a:r>
            <a:br>
              <a:rPr lang="en-US" dirty="0"/>
            </a:br>
            <a:r>
              <a:rPr lang="en-US" b="0" i="0" dirty="0">
                <a:solidFill>
                  <a:srgbClr val="333333"/>
                </a:solidFill>
                <a:effectLst/>
                <a:latin typeface="Roboto"/>
              </a:rPr>
              <a:t>2. (A ∩ B)' =(A' ∪ B')</a:t>
            </a:r>
            <a:br>
              <a:rPr lang="en-US" dirty="0"/>
            </a:br>
            <a:br>
              <a:rPr lang="en-US" dirty="0"/>
            </a:br>
            <a:r>
              <a:rPr lang="en-US" b="0" i="0" dirty="0">
                <a:solidFill>
                  <a:srgbClr val="333333"/>
                </a:solidFill>
                <a:effectLst/>
                <a:latin typeface="Roboto"/>
              </a:rPr>
              <a:t>ii. A ∩ B=0, then A' ∪ B' is equal to the universal set</a:t>
            </a:r>
            <a:br>
              <a:rPr lang="en-US" dirty="0"/>
            </a:br>
            <a:r>
              <a:rPr lang="en-US" b="0" i="0" dirty="0">
                <a:solidFill>
                  <a:srgbClr val="333333"/>
                </a:solidFill>
                <a:effectLst/>
                <a:latin typeface="Roboto"/>
              </a:rPr>
              <a:t>(A ∩ B)' =(A' ∪ B')</a:t>
            </a:r>
            <a:br>
              <a:rPr lang="en-US" dirty="0"/>
            </a:br>
            <a:r>
              <a:rPr lang="en-US" b="0" i="0" dirty="0">
                <a:solidFill>
                  <a:srgbClr val="333333"/>
                </a:solidFill>
                <a:effectLst/>
                <a:latin typeface="Roboto"/>
              </a:rPr>
              <a:t>If A and B are disjoint sets, A ∩ B=0 and (A ∩ B)' is the universal set. This statement is correct.</a:t>
            </a:r>
            <a:br>
              <a:rPr lang="en-US" dirty="0"/>
            </a:br>
            <a:br>
              <a:rPr lang="en-US" dirty="0"/>
            </a:br>
            <a:r>
              <a:rPr lang="en-US" b="0" i="0" dirty="0">
                <a:solidFill>
                  <a:srgbClr val="333333"/>
                </a:solidFill>
                <a:effectLst/>
                <a:latin typeface="Roboto"/>
              </a:rPr>
              <a:t>iii. If A ∪ B = Universal Set, then A' ∩ B' should be the null set. This means (A ∪ B)' is the null set.</a:t>
            </a:r>
            <a:br>
              <a:rPr lang="en-US" dirty="0"/>
            </a:br>
            <a:br>
              <a:rPr lang="en-US" dirty="0"/>
            </a:br>
            <a:r>
              <a:rPr lang="en-US" b="0" i="0" dirty="0">
                <a:solidFill>
                  <a:srgbClr val="333333"/>
                </a:solidFill>
                <a:effectLst/>
                <a:latin typeface="Roboto"/>
              </a:rPr>
              <a:t>iv. If A ⊂ B, then A' ∪ B'= (A ∩ B)'</a:t>
            </a:r>
            <a:br>
              <a:rPr lang="en-US" dirty="0"/>
            </a:br>
            <a:r>
              <a:rPr lang="en-US" b="0" i="0" dirty="0">
                <a:solidFill>
                  <a:srgbClr val="333333"/>
                </a:solidFill>
                <a:effectLst/>
                <a:latin typeface="Roboto"/>
              </a:rPr>
              <a:t>If A ⊂ B then A ∩ B=A.</a:t>
            </a:r>
            <a:br>
              <a:rPr lang="en-US" dirty="0"/>
            </a:br>
            <a:r>
              <a:rPr lang="en-US" b="0" i="0" dirty="0">
                <a:solidFill>
                  <a:srgbClr val="333333"/>
                </a:solidFill>
                <a:effectLst/>
                <a:latin typeface="Roboto"/>
              </a:rPr>
              <a:t>This implies that (A ∩ B)'=A'</a:t>
            </a:r>
            <a:br>
              <a:rPr lang="en-US" dirty="0"/>
            </a:br>
            <a:r>
              <a:rPr lang="en-US" b="0" i="0" dirty="0">
                <a:solidFill>
                  <a:srgbClr val="333333"/>
                </a:solidFill>
                <a:effectLst/>
                <a:latin typeface="Roboto"/>
              </a:rPr>
              <a:t>If A ⊂ B, then B' ⊂ A' and A' ∪ B'=A'</a:t>
            </a:r>
            <a:br>
              <a:rPr lang="en-US" dirty="0"/>
            </a:br>
            <a:r>
              <a:rPr lang="en-US" b="0" i="0" dirty="0">
                <a:solidFill>
                  <a:srgbClr val="333333"/>
                </a:solidFill>
                <a:effectLst/>
                <a:latin typeface="Roboto"/>
              </a:rPr>
              <a:t>Thus A' ∪ B'= (A ∩ B)'. This statement is true.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Roboto"/>
              </a:rPr>
              <a:t>Expert (Compulsory)</a:t>
            </a:r>
          </a:p>
          <a:p>
            <a:r>
              <a:rPr lang="en-US" b="0" i="0" dirty="0">
                <a:solidFill>
                  <a:srgbClr val="333333"/>
                </a:solidFill>
                <a:effectLst/>
                <a:latin typeface="Roboto"/>
              </a:rPr>
              <a:t>Option  D</a:t>
            </a:r>
          </a:p>
          <a:p>
            <a:r>
              <a:rPr lang="en-US" b="0" i="0" dirty="0">
                <a:solidFill>
                  <a:srgbClr val="333333"/>
                </a:solidFill>
                <a:effectLst/>
                <a:latin typeface="Roboto"/>
              </a:rPr>
              <a:t>Anyone who does </a:t>
            </a:r>
            <a:r>
              <a:rPr lang="en-US" b="0" i="0" dirty="0" err="1">
                <a:solidFill>
                  <a:srgbClr val="333333"/>
                </a:solidFill>
                <a:effectLst/>
                <a:latin typeface="Roboto"/>
              </a:rPr>
              <a:t>Maths</a:t>
            </a:r>
            <a:r>
              <a:rPr lang="en-US" b="0" i="0" dirty="0">
                <a:solidFill>
                  <a:srgbClr val="333333"/>
                </a:solidFill>
                <a:effectLst/>
                <a:latin typeface="Roboto"/>
              </a:rPr>
              <a:t> does Physics also.</a:t>
            </a:r>
          </a:p>
          <a:p>
            <a:r>
              <a:rPr lang="en-US" b="0" i="0" dirty="0" err="1">
                <a:solidFill>
                  <a:srgbClr val="333333"/>
                </a:solidFill>
                <a:effectLst/>
                <a:latin typeface="Roboto"/>
              </a:rPr>
              <a:t>Maths</a:t>
            </a:r>
            <a:r>
              <a:rPr lang="en-US" b="0" i="0" dirty="0">
                <a:solidFill>
                  <a:srgbClr val="333333"/>
                </a:solidFill>
                <a:effectLst/>
                <a:latin typeface="Roboto"/>
              </a:rPr>
              <a:t> is a subset of Physics. Now, let us build on this.</a:t>
            </a:r>
            <a:br>
              <a:rPr lang="en-US" dirty="0"/>
            </a:br>
            <a:r>
              <a:rPr lang="en-US" b="0" i="0" dirty="0">
                <a:solidFill>
                  <a:srgbClr val="333333"/>
                </a:solidFill>
                <a:effectLst/>
                <a:latin typeface="Roboto"/>
              </a:rPr>
              <a:t>No one does </a:t>
            </a:r>
            <a:r>
              <a:rPr lang="en-US" b="0" i="0" dirty="0" err="1">
                <a:solidFill>
                  <a:srgbClr val="333333"/>
                </a:solidFill>
                <a:effectLst/>
                <a:latin typeface="Roboto"/>
              </a:rPr>
              <a:t>maths</a:t>
            </a:r>
            <a:r>
              <a:rPr lang="en-US" b="0" i="0" dirty="0">
                <a:solidFill>
                  <a:srgbClr val="333333"/>
                </a:solidFill>
                <a:effectLst/>
                <a:latin typeface="Roboto"/>
              </a:rPr>
              <a:t> and chemistry, 16 do physics and chemistry.</a:t>
            </a:r>
          </a:p>
          <a:p>
            <a:r>
              <a:rPr lang="en-US" b="0" i="0" dirty="0">
                <a:solidFill>
                  <a:srgbClr val="333333"/>
                </a:solidFill>
                <a:effectLst/>
                <a:latin typeface="Roboto"/>
              </a:rPr>
              <a:t>Number outside is 0 as all the students do at least on of the three subjects</a:t>
            </a:r>
            <a:br>
              <a:rPr lang="en-US" dirty="0"/>
            </a:br>
            <a:r>
              <a:rPr lang="en-US" b="0" i="0" dirty="0">
                <a:solidFill>
                  <a:srgbClr val="333333"/>
                </a:solidFill>
                <a:effectLst/>
                <a:latin typeface="Roboto"/>
              </a:rPr>
              <a:t>a + b + c +16 = 60, or a + b + c = 44</a:t>
            </a:r>
            <a:br>
              <a:rPr lang="en-US" dirty="0"/>
            </a:br>
            <a:r>
              <a:rPr lang="en-US" b="0" i="0" dirty="0">
                <a:solidFill>
                  <a:srgbClr val="333333"/>
                </a:solidFill>
                <a:effectLst/>
                <a:latin typeface="Roboto"/>
              </a:rPr>
              <a:t>The number of people who do exactly one of the three is more than the number who do more than one of the three. =&gt; a + b &gt; c + 16</a:t>
            </a:r>
            <a:br>
              <a:rPr lang="en-US" dirty="0"/>
            </a:br>
            <a:r>
              <a:rPr lang="en-US" b="0" i="0" dirty="0">
                <a:solidFill>
                  <a:srgbClr val="333333"/>
                </a:solidFill>
                <a:effectLst/>
                <a:latin typeface="Roboto"/>
              </a:rPr>
              <a:t>So, we have a + b + c = 44 and a + b &gt; c + 16</a:t>
            </a:r>
            <a:br>
              <a:rPr lang="en-US" dirty="0"/>
            </a:br>
            <a:r>
              <a:rPr lang="en-US" b="0" i="0" dirty="0">
                <a:solidFill>
                  <a:srgbClr val="333333"/>
                </a:solidFill>
                <a:effectLst/>
                <a:latin typeface="Roboto"/>
              </a:rPr>
              <a:t>We need to find the maximum and minimum possible values of b.</a:t>
            </a:r>
            <a:br>
              <a:rPr lang="en-US" dirty="0"/>
            </a:br>
            <a:r>
              <a:rPr lang="en-US" b="0" i="0" dirty="0">
                <a:solidFill>
                  <a:srgbClr val="333333"/>
                </a:solidFill>
                <a:effectLst/>
                <a:latin typeface="Roboto"/>
              </a:rPr>
              <a:t>Let us start with the minimum. Let b = 0, a + c = 44. a &gt; c + 16. We could have</a:t>
            </a:r>
            <a:br>
              <a:rPr lang="en-US" dirty="0"/>
            </a:br>
            <a:r>
              <a:rPr lang="en-US" b="0" i="0" dirty="0">
                <a:solidFill>
                  <a:srgbClr val="333333"/>
                </a:solidFill>
                <a:effectLst/>
                <a:latin typeface="Roboto"/>
              </a:rPr>
              <a:t>a = 40, c = 4. So, b can be 0.</a:t>
            </a:r>
            <a:br>
              <a:rPr lang="en-US" dirty="0"/>
            </a:br>
            <a:r>
              <a:rPr lang="en-US" b="0" i="0" dirty="0">
                <a:solidFill>
                  <a:srgbClr val="333333"/>
                </a:solidFill>
                <a:effectLst/>
                <a:latin typeface="Roboto"/>
              </a:rPr>
              <a:t>Now, thinking about the maximum value. b = 44, a = c = 0 also works.</a:t>
            </a:r>
            <a:br>
              <a:rPr lang="en-US" dirty="0"/>
            </a:br>
            <a:r>
              <a:rPr lang="en-US" b="0" i="0" dirty="0">
                <a:solidFill>
                  <a:srgbClr val="333333"/>
                </a:solidFill>
                <a:effectLst/>
                <a:latin typeface="Roboto"/>
              </a:rPr>
              <a:t>So, minimum value = 0, maximum value = 44.</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Easy (Compulsory)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number of subsets of any set can be calculated by raising 2 to the power of the number of elements in the set. The first statement gives you that information immediately. The second gives you enough information to find the number of elements, as there are eight primes between 1 and 20: 2, 3, 5, 7, 11, 13, 17, and 19. From either statement alone, you can deduce the answer to be 2</a:t>
            </a:r>
            <a:r>
              <a:rPr lang="en-US" sz="18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28808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33155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Easy (Compulsory)</a:t>
            </a: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Answer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1593805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Aft>
                <a:spcPts val="100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Easy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Answer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64422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99237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798898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125966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8/12/2021</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263" y="1153893"/>
            <a:ext cx="11229474" cy="2412993"/>
          </a:xfrm>
        </p:spPr>
        <p:txBody>
          <a:bodyPr>
            <a:normAutofit/>
          </a:bodyPr>
          <a:lstStyle/>
          <a:p>
            <a:r>
              <a:rPr lang="en-US" dirty="0">
                <a:solidFill>
                  <a:schemeClr val="bg1">
                    <a:lumMod val="65000"/>
                  </a:schemeClr>
                </a:solidFill>
                <a:effectLst/>
              </a:rPr>
              <a:t>SET</a:t>
            </a:r>
            <a:r>
              <a:rPr lang="en-US" dirty="0">
                <a:solidFill>
                  <a:srgbClr val="C00000"/>
                </a:solidFill>
                <a:effectLst/>
              </a:rPr>
              <a:t> </a:t>
            </a:r>
            <a:r>
              <a:rPr lang="en-US" dirty="0">
                <a:solidFill>
                  <a:schemeClr val="accent2">
                    <a:lumMod val="60000"/>
                    <a:lumOff val="40000"/>
                  </a:schemeClr>
                </a:solidFill>
                <a:effectLst/>
              </a:rPr>
              <a:t>THEORY</a:t>
            </a: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4" name="Rectangle 3"/>
          <p:cNvSpPr/>
          <p:nvPr/>
        </p:nvSpPr>
        <p:spPr>
          <a:xfrm>
            <a:off x="0" y="725214"/>
            <a:ext cx="11031165" cy="2862322"/>
          </a:xfrm>
          <a:prstGeom prst="rect">
            <a:avLst/>
          </a:prstGeom>
        </p:spPr>
        <p:txBody>
          <a:bodyPr wrap="square">
            <a:spAutoFit/>
          </a:bodyPr>
          <a:lstStyle/>
          <a:p>
            <a:r>
              <a:rPr lang="en-US" sz="2400" dirty="0"/>
              <a:t>2. If A={</a:t>
            </a:r>
            <a:r>
              <a:rPr lang="en-US" sz="2400" dirty="0" err="1"/>
              <a:t>a,b</a:t>
            </a:r>
            <a:r>
              <a:rPr lang="en-US" sz="2400" dirty="0"/>
              <a:t>}, B={</a:t>
            </a:r>
            <a:r>
              <a:rPr lang="en-US" sz="2400" dirty="0" err="1"/>
              <a:t>c,d</a:t>
            </a:r>
            <a:r>
              <a:rPr lang="en-US" sz="2400" dirty="0"/>
              <a:t>}, C={</a:t>
            </a:r>
            <a:r>
              <a:rPr lang="en-US" sz="2400" dirty="0" err="1"/>
              <a:t>d,e</a:t>
            </a:r>
            <a:r>
              <a:rPr lang="en-US" sz="2400" dirty="0"/>
              <a:t>}, then {(</a:t>
            </a:r>
            <a:r>
              <a:rPr lang="en-US" sz="2400" dirty="0" err="1"/>
              <a:t>a,c</a:t>
            </a:r>
            <a:r>
              <a:rPr lang="en-US" sz="2400" dirty="0"/>
              <a:t>),(</a:t>
            </a:r>
            <a:r>
              <a:rPr lang="en-US" sz="2400" dirty="0" err="1"/>
              <a:t>a,d</a:t>
            </a:r>
            <a:r>
              <a:rPr lang="en-US" sz="2400" dirty="0"/>
              <a:t>),(</a:t>
            </a:r>
            <a:r>
              <a:rPr lang="en-US" sz="2400" dirty="0" err="1"/>
              <a:t>a,e</a:t>
            </a:r>
            <a:r>
              <a:rPr lang="en-US" sz="2400" dirty="0"/>
              <a:t>),(</a:t>
            </a:r>
            <a:r>
              <a:rPr lang="en-US" sz="2400" dirty="0" err="1"/>
              <a:t>b,c</a:t>
            </a:r>
            <a:r>
              <a:rPr lang="en-US" sz="2400" dirty="0"/>
              <a:t>),(</a:t>
            </a:r>
            <a:r>
              <a:rPr lang="en-US" sz="2400" dirty="0" err="1"/>
              <a:t>b,d</a:t>
            </a:r>
            <a:r>
              <a:rPr lang="en-US" sz="2400" dirty="0"/>
              <a:t>),(</a:t>
            </a:r>
            <a:r>
              <a:rPr lang="en-US" sz="2400" dirty="0" err="1"/>
              <a:t>b,e</a:t>
            </a:r>
            <a:r>
              <a:rPr lang="en-US" sz="2400" dirty="0"/>
              <a:t>)} is equal to:</a:t>
            </a:r>
          </a:p>
          <a:p>
            <a:r>
              <a:rPr lang="en-US" sz="2400" dirty="0"/>
              <a:t> </a:t>
            </a:r>
          </a:p>
          <a:p>
            <a:r>
              <a:rPr lang="en-US" sz="2400" dirty="0"/>
              <a:t>A) A ∩ (B ∪ C)</a:t>
            </a:r>
          </a:p>
          <a:p>
            <a:r>
              <a:rPr lang="en-US" sz="2400" dirty="0"/>
              <a:t>B) A ∪ (B ∩ C)</a:t>
            </a:r>
          </a:p>
          <a:p>
            <a:r>
              <a:rPr lang="en-US" sz="2400" dirty="0"/>
              <a:t>C) A × (B ∪ C)</a:t>
            </a:r>
          </a:p>
          <a:p>
            <a:r>
              <a:rPr lang="en-US" sz="2400" dirty="0"/>
              <a:t>D) A × (B ∩ C)</a:t>
            </a:r>
          </a:p>
          <a:p>
            <a:br>
              <a:rPr lang="en-US" dirty="0"/>
            </a:br>
            <a:endParaRPr lang="en-US" dirty="0"/>
          </a:p>
        </p:txBody>
      </p:sp>
      <p:pic>
        <p:nvPicPr>
          <p:cNvPr id="5" name="Picture 4">
            <a:extLst>
              <a:ext uri="{FF2B5EF4-FFF2-40B4-BE49-F238E27FC236}">
                <a16:creationId xmlns:a16="http://schemas.microsoft.com/office/drawing/2014/main" id="{C2C2E20E-D2C3-4CAF-93BF-F1CE1515D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5" name="Rectangle 4"/>
          <p:cNvSpPr/>
          <p:nvPr/>
        </p:nvSpPr>
        <p:spPr>
          <a:xfrm>
            <a:off x="0" y="725214"/>
            <a:ext cx="11031165" cy="2862322"/>
          </a:xfrm>
          <a:prstGeom prst="rect">
            <a:avLst/>
          </a:prstGeom>
        </p:spPr>
        <p:txBody>
          <a:bodyPr wrap="square">
            <a:spAutoFit/>
          </a:bodyPr>
          <a:lstStyle/>
          <a:p>
            <a:pPr marL="457200" indent="-457200"/>
            <a:r>
              <a:rPr lang="en-US" sz="2400" dirty="0"/>
              <a:t>3. Let S={0,1,5,4,7}. Then the total number of subsets of S is:</a:t>
            </a:r>
          </a:p>
          <a:p>
            <a:pPr marL="457200" indent="-457200"/>
            <a:endParaRPr lang="en-US" sz="2400" dirty="0"/>
          </a:p>
          <a:p>
            <a:pPr marL="457200" indent="-457200"/>
            <a:r>
              <a:rPr lang="en-US" sz="2400" dirty="0"/>
              <a:t>A) 64</a:t>
            </a:r>
          </a:p>
          <a:p>
            <a:r>
              <a:rPr lang="en-US" sz="2400" dirty="0"/>
              <a:t>B) 32</a:t>
            </a:r>
          </a:p>
          <a:p>
            <a:r>
              <a:rPr lang="en-US" sz="2400" dirty="0"/>
              <a:t>C) 40</a:t>
            </a:r>
          </a:p>
          <a:p>
            <a:r>
              <a:rPr lang="en-US" sz="2400" dirty="0"/>
              <a:t>D) 20</a:t>
            </a:r>
          </a:p>
          <a:p>
            <a:br>
              <a:rPr lang="en-US" dirty="0"/>
            </a:br>
            <a:endParaRPr lang="en-US" dirty="0"/>
          </a:p>
        </p:txBody>
      </p:sp>
      <p:pic>
        <p:nvPicPr>
          <p:cNvPr id="4" name="Picture 3">
            <a:extLst>
              <a:ext uri="{FF2B5EF4-FFF2-40B4-BE49-F238E27FC236}">
                <a16:creationId xmlns:a16="http://schemas.microsoft.com/office/drawing/2014/main" id="{8DB6D6EB-A3F9-47C0-A523-7E1A58856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4" name="Rectangle 3"/>
          <p:cNvSpPr/>
          <p:nvPr/>
        </p:nvSpPr>
        <p:spPr>
          <a:xfrm>
            <a:off x="22093" y="725214"/>
            <a:ext cx="11031165" cy="3231654"/>
          </a:xfrm>
          <a:prstGeom prst="rect">
            <a:avLst/>
          </a:prstGeom>
        </p:spPr>
        <p:txBody>
          <a:bodyPr wrap="square">
            <a:spAutoFit/>
          </a:bodyPr>
          <a:lstStyle/>
          <a:p>
            <a:r>
              <a:rPr lang="en-US" sz="2400" dirty="0"/>
              <a:t>4. If   A = {2, 3, 4, 8, 10}, B = {3, 4, 5, 10, 12}, C = {4, 5, 6, 12, 14} then (A ∩ B) ∪ (A ∩ C) is equal to:</a:t>
            </a:r>
          </a:p>
          <a:p>
            <a:r>
              <a:rPr lang="en-US" sz="2400" dirty="0"/>
              <a:t> </a:t>
            </a:r>
          </a:p>
          <a:p>
            <a:r>
              <a:rPr lang="en-US" sz="2400" dirty="0"/>
              <a:t>A) {3, 4, 10}</a:t>
            </a:r>
          </a:p>
          <a:p>
            <a:r>
              <a:rPr lang="en-US" sz="2400" dirty="0"/>
              <a:t>B) {2, 8, 10}</a:t>
            </a:r>
          </a:p>
          <a:p>
            <a:r>
              <a:rPr lang="en-US" sz="2400" dirty="0"/>
              <a:t>C) {4, 5, 6}</a:t>
            </a:r>
          </a:p>
          <a:p>
            <a:r>
              <a:rPr lang="en-US" sz="2400" dirty="0"/>
              <a:t>D) {3, 5, 14}</a:t>
            </a:r>
          </a:p>
          <a:p>
            <a:br>
              <a:rPr lang="en-US" dirty="0"/>
            </a:br>
            <a:endParaRPr lang="en-US" dirty="0"/>
          </a:p>
        </p:txBody>
      </p:sp>
      <p:pic>
        <p:nvPicPr>
          <p:cNvPr id="5" name="Picture 4">
            <a:extLst>
              <a:ext uri="{FF2B5EF4-FFF2-40B4-BE49-F238E27FC236}">
                <a16:creationId xmlns:a16="http://schemas.microsoft.com/office/drawing/2014/main" id="{81CEC8B1-B467-4D3F-A440-9D93F268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fontAlgn="base"/>
            <a:r>
              <a:rPr lang="en-US" sz="2400" dirty="0">
                <a:cs typeface="Times New Roman" pitchFamily="18" charset="0"/>
              </a:rPr>
              <a:t>5.</a:t>
            </a:r>
            <a:r>
              <a:rPr lang="en-US" sz="2400" dirty="0"/>
              <a:t> </a:t>
            </a:r>
            <a:r>
              <a:rPr lang="en-US" sz="2400" b="0" i="0" dirty="0">
                <a:solidFill>
                  <a:srgbClr val="212529"/>
                </a:solidFill>
                <a:effectLst/>
              </a:rPr>
              <a:t>70% of the people like Coffee, 80% of the people like Tea; then </a:t>
            </a:r>
            <a:r>
              <a:rPr lang="en-US" sz="2400" b="1" i="0" dirty="0">
                <a:solidFill>
                  <a:srgbClr val="212529"/>
                </a:solidFill>
                <a:effectLst/>
              </a:rPr>
              <a:t>at least what % of people like both</a:t>
            </a:r>
            <a:r>
              <a:rPr lang="en-US" sz="2400" b="0" i="0" dirty="0">
                <a:solidFill>
                  <a:srgbClr val="212529"/>
                </a:solidFill>
                <a:effectLst/>
              </a:rPr>
              <a:t>?</a:t>
            </a:r>
          </a:p>
          <a:p>
            <a:pPr fontAlgn="base"/>
            <a:endParaRPr lang="en-US" sz="2400" b="0" i="0" dirty="0">
              <a:solidFill>
                <a:srgbClr val="212529"/>
              </a:solidFill>
              <a:effectLst/>
            </a:endParaRPr>
          </a:p>
          <a:p>
            <a:pPr fontAlgn="base"/>
            <a:r>
              <a:rPr lang="en-US" sz="2400" dirty="0"/>
              <a:t>A. 15		B. 50		C. 70		D. 20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515D6A7E-AAED-4121-9E01-14A2323B4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96447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fontAlgn="base"/>
            <a:r>
              <a:rPr lang="en-US" sz="2400" dirty="0">
                <a:cs typeface="Times New Roman" pitchFamily="18" charset="0"/>
              </a:rPr>
              <a:t>6.</a:t>
            </a:r>
            <a:r>
              <a:rPr lang="en-US" sz="2400" dirty="0"/>
              <a:t> </a:t>
            </a:r>
            <a:r>
              <a:rPr lang="en-US" sz="2400" b="0" i="0" dirty="0">
                <a:solidFill>
                  <a:srgbClr val="212529"/>
                </a:solidFill>
                <a:effectLst/>
              </a:rPr>
              <a:t>70% of the people like Coffee, 80% of the people like Tea, 85% of the people like Milk; then </a:t>
            </a:r>
            <a:r>
              <a:rPr lang="en-US" sz="2400" b="1" i="0" dirty="0">
                <a:solidFill>
                  <a:srgbClr val="212529"/>
                </a:solidFill>
                <a:effectLst/>
              </a:rPr>
              <a:t>at least what % of people like all three</a:t>
            </a:r>
            <a:r>
              <a:rPr lang="en-US" sz="2400" b="0" i="0" dirty="0">
                <a:solidFill>
                  <a:srgbClr val="212529"/>
                </a:solidFill>
                <a:effectLst/>
              </a:rPr>
              <a:t>?</a:t>
            </a:r>
          </a:p>
          <a:p>
            <a:pPr fontAlgn="base"/>
            <a:endParaRPr lang="en-US" sz="2400" b="0" i="0" dirty="0">
              <a:solidFill>
                <a:srgbClr val="212529"/>
              </a:solidFill>
              <a:effectLst/>
            </a:endParaRPr>
          </a:p>
          <a:p>
            <a:pPr fontAlgn="base"/>
            <a:r>
              <a:rPr lang="en-US" sz="2400" dirty="0"/>
              <a:t>A. 15		B. 35		C. 70		D. 20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87A68B0E-00BF-4F0B-A1B7-70C222FED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42105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fontAlgn="base"/>
            <a:r>
              <a:rPr lang="en-US" sz="2400" dirty="0">
                <a:cs typeface="Times New Roman" pitchFamily="18" charset="0"/>
              </a:rPr>
              <a:t>7.</a:t>
            </a:r>
            <a:r>
              <a:rPr lang="en-US" sz="2400" dirty="0"/>
              <a:t> </a:t>
            </a:r>
            <a:r>
              <a:rPr lang="en-US" sz="2400" b="0" i="0" dirty="0">
                <a:solidFill>
                  <a:srgbClr val="212529"/>
                </a:solidFill>
                <a:effectLst/>
              </a:rPr>
              <a:t>70% of the people like Coffee, 80% of the people like Tea, 85% of the people like Milk, 90% of the people like Vodka, 95% of the people like Whisky, 98% of the people like Beer; then </a:t>
            </a:r>
            <a:r>
              <a:rPr lang="en-US" sz="2400" b="1" i="0" dirty="0">
                <a:solidFill>
                  <a:srgbClr val="212529"/>
                </a:solidFill>
                <a:effectLst/>
              </a:rPr>
              <a:t>at least what % of people like all six</a:t>
            </a:r>
            <a:r>
              <a:rPr lang="en-US" sz="2400" b="0" i="0" dirty="0">
                <a:solidFill>
                  <a:srgbClr val="212529"/>
                </a:solidFill>
                <a:effectLst/>
              </a:rPr>
              <a:t>?</a:t>
            </a:r>
          </a:p>
          <a:p>
            <a:pPr fontAlgn="base"/>
            <a:endParaRPr lang="en-US" sz="2400" b="0" i="0" dirty="0">
              <a:solidFill>
                <a:srgbClr val="212529"/>
              </a:solidFill>
              <a:effectLst/>
            </a:endParaRPr>
          </a:p>
          <a:p>
            <a:pPr fontAlgn="base"/>
            <a:r>
              <a:rPr lang="en-US" sz="2400" dirty="0"/>
              <a:t>A. 15		B. 17		C. 19		D. 18</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5C0DF8F5-8DC0-4180-A024-ACE0A498E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9561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fontAlgn="base"/>
            <a:r>
              <a:rPr lang="en-US" sz="2400" dirty="0">
                <a:cs typeface="Times New Roman" pitchFamily="18" charset="0"/>
              </a:rPr>
              <a:t>8.</a:t>
            </a:r>
            <a:r>
              <a:rPr lang="en-US" sz="2400" dirty="0"/>
              <a:t> </a:t>
            </a:r>
            <a:r>
              <a:rPr lang="en-US" sz="2400" b="0" i="0" dirty="0">
                <a:effectLst/>
              </a:rPr>
              <a:t>In a class 40% of the students enrolled for Math and 70% enrolled in Economics. If 15% of the students enrolled for both Math and Economics, what % of the students of the class did not enroll for either of the two subjects?</a:t>
            </a:r>
          </a:p>
          <a:p>
            <a:pPr fontAlgn="base"/>
            <a:endParaRPr lang="en-US" sz="2400" b="0" i="0" dirty="0">
              <a:solidFill>
                <a:srgbClr val="4A4A4A"/>
              </a:solidFill>
              <a:effectLst/>
            </a:endParaRPr>
          </a:p>
          <a:p>
            <a:pPr fontAlgn="base"/>
            <a:r>
              <a:rPr lang="en-US" sz="2400" dirty="0"/>
              <a:t>A. 5		B. 15		C. 0		D. 25</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EA83844B-AAC5-4DE7-8309-5D07837D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23278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fontAlgn="base"/>
            <a:r>
              <a:rPr lang="en-US" sz="2400" dirty="0">
                <a:cs typeface="Times New Roman" pitchFamily="18" charset="0"/>
              </a:rPr>
              <a:t>9.</a:t>
            </a:r>
            <a:r>
              <a:rPr lang="en-US" sz="2400" dirty="0"/>
              <a:t> </a:t>
            </a:r>
            <a:r>
              <a:rPr lang="en-US" sz="2400" i="0" dirty="0">
                <a:effectLst/>
              </a:rPr>
              <a:t>In a class of 120 students numbered 1 to 120, all even numbered students opt for Physics, whose numbers are divisible by 5 opt for Chemistry and those whose numbers are divisible by 7 opt for Math. How many opt for none of the three subjects?</a:t>
            </a:r>
          </a:p>
          <a:p>
            <a:pPr fontAlgn="base"/>
            <a:endParaRPr lang="en-US" sz="2400" b="0" i="0" dirty="0">
              <a:solidFill>
                <a:srgbClr val="333333"/>
              </a:solidFill>
              <a:effectLst/>
            </a:endParaRPr>
          </a:p>
          <a:p>
            <a:pPr fontAlgn="base"/>
            <a:r>
              <a:rPr lang="en-US" sz="2400" dirty="0"/>
              <a:t>A. 19		B. 41		C. 21		D. 26</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74354E6B-13A8-48B1-A501-5996D34AF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09379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0" y="725214"/>
            <a:ext cx="11085094" cy="5632311"/>
          </a:xfrm>
          <a:prstGeom prst="rect">
            <a:avLst/>
          </a:prstGeom>
        </p:spPr>
        <p:txBody>
          <a:bodyPr wrap="square">
            <a:spAutoFit/>
          </a:bodyPr>
          <a:lstStyle/>
          <a:p>
            <a:pPr marL="457200" lvl="0" indent="-457200"/>
            <a:r>
              <a:rPr lang="en-US" sz="2400" b="1" dirty="0">
                <a:solidFill>
                  <a:srgbClr val="444444"/>
                </a:solidFill>
              </a:rPr>
              <a:t>10</a:t>
            </a:r>
            <a:r>
              <a:rPr lang="en-US" sz="2400" b="1" i="0" dirty="0">
                <a:solidFill>
                  <a:srgbClr val="444444"/>
                </a:solidFill>
                <a:effectLst/>
              </a:rPr>
              <a:t>.   Directions: Read the following information carefully to answer the questions given below:</a:t>
            </a:r>
            <a:br>
              <a:rPr lang="en-US" sz="2400" dirty="0"/>
            </a:br>
            <a:r>
              <a:rPr lang="en-US" sz="2400" b="0" i="0" dirty="0">
                <a:effectLst/>
              </a:rPr>
              <a:t>In a college, 150 students of MBA are enrolled. The ratio of boys to girls is 7 : 8. There are three disciplines, namely Marketing, HR and Finance, in the college. In Marketing discipline there are 50% girls of their total number and the boys are 40% of their total number. In HR discipline, girls are 30% of their total number while boys are 30% of their total number. Finance discipline has girls 20% of their total number and the boys are 30% of their total number. 7 boys and 9 girls are in HR and Marketing both. 6 boys and 7 girls are in HR and Finance both. 5 boys and 8 girls are in Marketing and Finance both. 2 boys and 3 girls are enrolled in all three disciplines.</a:t>
            </a:r>
          </a:p>
          <a:p>
            <a:pPr lvl="0"/>
            <a:r>
              <a:rPr lang="en-US" sz="2400" b="1" i="0" dirty="0">
                <a:solidFill>
                  <a:srgbClr val="222222"/>
                </a:solidFill>
                <a:effectLst/>
              </a:rPr>
              <a:t>What percentage of students are enrolled in all three disciplines?</a:t>
            </a:r>
            <a:endParaRPr lang="en-US" sz="2400" b="0" i="0" dirty="0">
              <a:solidFill>
                <a:srgbClr val="444444"/>
              </a:solidFill>
              <a:effectLst/>
            </a:endParaRPr>
          </a:p>
          <a:p>
            <a:pPr lvl="0"/>
            <a:r>
              <a:rPr lang="en-US" sz="2400" dirty="0"/>
              <a:t>A] 3.3%						B] 7.2%		</a:t>
            </a:r>
          </a:p>
          <a:p>
            <a:r>
              <a:rPr lang="en-US" sz="2400" dirty="0"/>
              <a:t>C] 8.5%						D] 9.32%</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54443D04-CDB0-4C48-96A3-E798F0FCB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5632311"/>
          </a:xfrm>
          <a:prstGeom prst="rect">
            <a:avLst/>
          </a:prstGeom>
        </p:spPr>
        <p:txBody>
          <a:bodyPr wrap="square">
            <a:spAutoFit/>
          </a:bodyPr>
          <a:lstStyle/>
          <a:p>
            <a:r>
              <a:rPr lang="en-US" sz="2400" dirty="0">
                <a:cs typeface="Times New Roman" pitchFamily="18" charset="0"/>
              </a:rPr>
              <a:t>11.</a:t>
            </a:r>
            <a:r>
              <a:rPr lang="en-US" sz="2400" dirty="0"/>
              <a:t> </a:t>
            </a:r>
            <a:r>
              <a:rPr lang="en-US" sz="2400" b="1" i="0" dirty="0">
                <a:solidFill>
                  <a:srgbClr val="444444"/>
                </a:solidFill>
                <a:effectLst/>
              </a:rPr>
              <a:t>Directions: Read the following information carefully to answer the questions given below:</a:t>
            </a:r>
            <a:br>
              <a:rPr lang="en-US" sz="2400" dirty="0"/>
            </a:br>
            <a:r>
              <a:rPr lang="en-US" sz="2400" b="0" i="0" dirty="0">
                <a:effectLst/>
              </a:rPr>
              <a:t>In a college, 150 students of MBA are enrolled. The ratio of boys to girls is 7 : 8. There are three disciplines, namely Marketing, HR and Finance, in the college. In Marketing discipline there are 50% girls of their total number and the boys are 40% of their total number. In HR discipline, girls are 30% of their total number while boys are 30% of their total number. Finance discipline has girls 20% of their total number and the boys are 30% of their total number. 7 boys and 9 girls are in HR and Marketing both. 6 boys and 7 girls are in HR and Finance both. 5 boys and 8 girls are in Marketing and Finance both. 2 boys and 3 girls are enrolled in all three disciplines.</a:t>
            </a:r>
          </a:p>
          <a:p>
            <a:pPr lvl="0"/>
            <a:endParaRPr lang="en-US" sz="2400" b="1" i="0" dirty="0">
              <a:solidFill>
                <a:srgbClr val="222222"/>
              </a:solidFill>
              <a:effectLst/>
            </a:endParaRPr>
          </a:p>
          <a:p>
            <a:pPr lvl="0"/>
            <a:r>
              <a:rPr lang="en-US" sz="2400" b="1" i="0" dirty="0">
                <a:solidFill>
                  <a:srgbClr val="222222"/>
                </a:solidFill>
                <a:effectLst/>
              </a:rPr>
              <a:t>What is the ratio of boys to girls only in Marketing discipline?</a:t>
            </a:r>
            <a:r>
              <a:rPr lang="en-US" sz="2400" dirty="0"/>
              <a:t>	</a:t>
            </a:r>
          </a:p>
          <a:p>
            <a:r>
              <a:rPr lang="en-US" sz="2400" dirty="0"/>
              <a:t>A] 13:9					B] 9:13</a:t>
            </a:r>
          </a:p>
          <a:p>
            <a:r>
              <a:rPr lang="en-US" sz="2400" dirty="0"/>
              <a:t>C] 9:11					D] 7:11</a:t>
            </a:r>
            <a:r>
              <a:rPr lang="en-US" sz="2400" dirty="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57C9AA86-7FB8-45B6-A3D5-EBDB7C3F0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3F6983A-D04B-494F-9C3D-68E8D2D3516E}"/>
              </a:ext>
            </a:extLst>
          </p:cNvPr>
          <p:cNvGrpSpPr/>
          <p:nvPr/>
        </p:nvGrpSpPr>
        <p:grpSpPr>
          <a:xfrm>
            <a:off x="533400" y="1066449"/>
            <a:ext cx="10972800" cy="767520"/>
            <a:chOff x="0" y="4089"/>
            <a:chExt cx="10972800" cy="767520"/>
          </a:xfrm>
        </p:grpSpPr>
        <p:sp>
          <p:nvSpPr>
            <p:cNvPr id="7" name="Rectangle: Rounded Corners 6">
              <a:extLst>
                <a:ext uri="{FF2B5EF4-FFF2-40B4-BE49-F238E27FC236}">
                  <a16:creationId xmlns:a16="http://schemas.microsoft.com/office/drawing/2014/main" id="{6ABF1CBB-9158-47C9-9145-A5E9DBB7DAAA}"/>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D434BA4F-1FE1-4F1B-9E65-7A5F7D950179}"/>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Set Theory </a:t>
              </a:r>
            </a:p>
          </p:txBody>
        </p:sp>
      </p:grpSp>
      <p:grpSp>
        <p:nvGrpSpPr>
          <p:cNvPr id="4" name="Group 3">
            <a:extLst>
              <a:ext uri="{FF2B5EF4-FFF2-40B4-BE49-F238E27FC236}">
                <a16:creationId xmlns:a16="http://schemas.microsoft.com/office/drawing/2014/main" id="{C860C266-8436-492A-A4DE-A8C11EF00FE7}"/>
              </a:ext>
            </a:extLst>
          </p:cNvPr>
          <p:cNvGrpSpPr/>
          <p:nvPr/>
        </p:nvGrpSpPr>
        <p:grpSpPr>
          <a:xfrm>
            <a:off x="533400" y="1833968"/>
            <a:ext cx="10972800" cy="2182861"/>
            <a:chOff x="0" y="771609"/>
            <a:chExt cx="10972800" cy="1018440"/>
          </a:xfrm>
        </p:grpSpPr>
        <p:sp>
          <p:nvSpPr>
            <p:cNvPr id="5" name="Rectangle 4">
              <a:extLst>
                <a:ext uri="{FF2B5EF4-FFF2-40B4-BE49-F238E27FC236}">
                  <a16:creationId xmlns:a16="http://schemas.microsoft.com/office/drawing/2014/main" id="{AF61F038-D5D2-4470-AB7A-706A211CAA9F}"/>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31A633F1-9FE2-4EB3-9AB0-EB1E392D434B}"/>
                </a:ext>
              </a:extLst>
            </p:cNvPr>
            <p:cNvSpPr txBox="1"/>
            <p:nvPr/>
          </p:nvSpPr>
          <p:spPr>
            <a:xfrm>
              <a:off x="0" y="771609"/>
              <a:ext cx="10972800"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Defining different Sets with Examples</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 of union and intersection</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Properties of union and intersection &amp;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Practise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Venn diagram use for various problems &amp;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Practise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0BAEFB1B-DC3E-4A31-BC3B-8DE654AAD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08239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91" y="725214"/>
            <a:ext cx="11085094" cy="6370975"/>
          </a:xfrm>
          <a:prstGeom prst="rect">
            <a:avLst/>
          </a:prstGeom>
        </p:spPr>
        <p:txBody>
          <a:bodyPr wrap="square">
            <a:spAutoFit/>
          </a:bodyPr>
          <a:lstStyle/>
          <a:p>
            <a:r>
              <a:rPr lang="en-US" sz="2400" dirty="0">
                <a:cs typeface="Times New Roman" pitchFamily="18" charset="0"/>
              </a:rPr>
              <a:t>12.</a:t>
            </a:r>
            <a:r>
              <a:rPr lang="en-US" sz="2400" dirty="0"/>
              <a:t> </a:t>
            </a:r>
            <a:r>
              <a:rPr lang="en-US" sz="2400" b="1" i="0" dirty="0">
                <a:solidFill>
                  <a:srgbClr val="444444"/>
                </a:solidFill>
                <a:effectLst/>
              </a:rPr>
              <a:t>Directions: Read the following information carefully to answer the questions given below:</a:t>
            </a:r>
            <a:br>
              <a:rPr lang="en-US" sz="2400" dirty="0"/>
            </a:br>
            <a:r>
              <a:rPr lang="en-US" sz="2400" b="0" i="0" dirty="0">
                <a:effectLst/>
              </a:rPr>
              <a:t>In a college, 150 students of MBA are enrolled. The ratio of boys to girls is 7 : 8. There are three disciplines, namely Marketing, HR and Finance, in the college. In Marketing discipline there are 50% girls of their total number and the boys are 40% of their total number. In HR discipline, girls are 30% of their total number while boys are 30% of their total number. Finance discipline has girls 20% of their total number and the boys are 30% of their total number. 7 boys and 9 girls are in HR and Marketing both. 6 boys and 7 girls are in HR and Finance both. 5 boys and 8 girls are in Marketing and Finance both. 2 boys and 3 girls are enrolled in all three disciplines.</a:t>
            </a:r>
          </a:p>
          <a:p>
            <a:endParaRPr lang="en-US" sz="2400" b="1" dirty="0">
              <a:solidFill>
                <a:srgbClr val="222222"/>
              </a:solidFill>
              <a:effectLst/>
            </a:endParaRPr>
          </a:p>
          <a:p>
            <a:r>
              <a:rPr lang="en-US" sz="2400" b="1" dirty="0">
                <a:solidFill>
                  <a:srgbClr val="222222"/>
                </a:solidFill>
                <a:effectLst/>
              </a:rPr>
              <a:t>The ratio of the number of boys in Marketing and Finance both to that of girls only in Finance is:</a:t>
            </a:r>
            <a:endParaRPr lang="en-US" sz="2400" dirty="0">
              <a:solidFill>
                <a:srgbClr val="222222"/>
              </a:solidFill>
              <a:effectLst/>
            </a:endParaRPr>
          </a:p>
          <a:p>
            <a:r>
              <a:rPr lang="en-US" sz="2400" dirty="0"/>
              <a:t>A] 5:3					B] 3:5		</a:t>
            </a:r>
          </a:p>
          <a:p>
            <a:r>
              <a:rPr lang="en-US" sz="2400" dirty="0"/>
              <a:t>C] 5:4					D] 4:7</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232145EE-37DB-4A07-BB0C-2DF7E9485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6001643"/>
          </a:xfrm>
          <a:prstGeom prst="rect">
            <a:avLst/>
          </a:prstGeom>
        </p:spPr>
        <p:txBody>
          <a:bodyPr wrap="square">
            <a:spAutoFit/>
          </a:bodyPr>
          <a:lstStyle/>
          <a:p>
            <a:r>
              <a:rPr lang="en-US" sz="2400" dirty="0">
                <a:cs typeface="Times New Roman" pitchFamily="18" charset="0"/>
              </a:rPr>
              <a:t>13. </a:t>
            </a:r>
            <a:r>
              <a:rPr lang="en-US" sz="2400" b="1" i="0" dirty="0">
                <a:solidFill>
                  <a:srgbClr val="444444"/>
                </a:solidFill>
                <a:effectLst/>
              </a:rPr>
              <a:t>Directions: Read the following information carefully to answer the questions given below:</a:t>
            </a:r>
            <a:br>
              <a:rPr lang="en-US" sz="2400" dirty="0"/>
            </a:br>
            <a:r>
              <a:rPr lang="en-US" sz="2400" b="0" i="0" dirty="0">
                <a:effectLst/>
              </a:rPr>
              <a:t>In a college, 150 students of MBA are enrolled. The ratio of boys to girls is 7 : 8. There are three disciplines, namely Marketing, HR and Finance, in the college. In Marketing discipline there are 50% girls of their total number and the boys are 40% of their total number. In HR discipline, girls are 30% of their total number while boys are 30% of their total number. Finance discipline has girls 20% of their total number and the boys are 30% of their total number. 7 boys and 9 girls are in HR and Marketing both. 6 boys and 7 girls are in HR and Finance both. 5 boys and 8 girls are in Marketing and Finance both. 2 boys and 3 girls are enrolled in all three disciplines.</a:t>
            </a:r>
          </a:p>
          <a:p>
            <a:endParaRPr lang="en-US" sz="2400" b="0" i="0" dirty="0">
              <a:solidFill>
                <a:srgbClr val="444444"/>
              </a:solidFill>
              <a:effectLst/>
            </a:endParaRPr>
          </a:p>
          <a:p>
            <a:r>
              <a:rPr lang="en-US" sz="2400" b="1" i="0" dirty="0">
                <a:solidFill>
                  <a:srgbClr val="222222"/>
                </a:solidFill>
                <a:effectLst/>
              </a:rPr>
              <a:t>By what per cent is the number of </a:t>
            </a:r>
            <a:r>
              <a:rPr lang="en-US" sz="2400" b="1" i="0" dirty="0" err="1">
                <a:solidFill>
                  <a:srgbClr val="222222"/>
                </a:solidFill>
                <a:effectLst/>
              </a:rPr>
              <a:t>of</a:t>
            </a:r>
            <a:r>
              <a:rPr lang="en-US" sz="2400" b="1" i="0" dirty="0">
                <a:solidFill>
                  <a:srgbClr val="222222"/>
                </a:solidFill>
                <a:effectLst/>
              </a:rPr>
              <a:t> boys in Marketing discipline more than the number of girls in HR discipline? </a:t>
            </a:r>
          </a:p>
          <a:p>
            <a:r>
              <a:rPr lang="en-US" sz="2400" dirty="0"/>
              <a:t>A] 13 1/3%						B]33 1/3%</a:t>
            </a:r>
          </a:p>
          <a:p>
            <a:r>
              <a:rPr lang="en-US" sz="2400" dirty="0"/>
              <a:t>C] 14 2/3%						D] 16 2/3%</a:t>
            </a:r>
            <a:endParaRPr lang="en-US" sz="2400" dirty="0">
              <a:cs typeface="Times New Roman"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2FD75689-C0DD-4A19-B85A-4832A9789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5632311"/>
          </a:xfrm>
          <a:prstGeom prst="rect">
            <a:avLst/>
          </a:prstGeom>
        </p:spPr>
        <p:txBody>
          <a:bodyPr wrap="square">
            <a:spAutoFit/>
          </a:bodyPr>
          <a:lstStyle/>
          <a:p>
            <a:r>
              <a:rPr lang="en-US" sz="2400" dirty="0">
                <a:cs typeface="Times New Roman" pitchFamily="18" charset="0"/>
              </a:rPr>
              <a:t>14.</a:t>
            </a:r>
            <a:r>
              <a:rPr lang="en-US" sz="2400" dirty="0"/>
              <a:t> </a:t>
            </a:r>
            <a:r>
              <a:rPr lang="en-US" sz="2400" b="1" i="0" dirty="0">
                <a:solidFill>
                  <a:srgbClr val="444444"/>
                </a:solidFill>
                <a:effectLst/>
              </a:rPr>
              <a:t>Directions: Read the following information carefully to answer the questions given below:</a:t>
            </a:r>
            <a:br>
              <a:rPr lang="en-US" sz="2400" dirty="0"/>
            </a:br>
            <a:r>
              <a:rPr lang="en-US" sz="2400" b="0" i="0" dirty="0">
                <a:effectLst/>
              </a:rPr>
              <a:t>In a college, 150 students of MBA are enrolled. The ratio of boys to girls is 7 : 8. There are three disciplines, namely Marketing, HR and Finance, in the college. In Marketing discipline there are 50% girls of their total number and the boys are 40% of their total number. In HR discipline, girls are 30% of their total number while boys are 30% of their total number. Finance discipline has girls 20% of their total number and the boys are 30% of their total number. 7 boys and 9 girls are in HR and Marketing both. 6 boys and 7 girls are in HR and Finance both. 5 boys and 8 girls are in Marketing and Finance both. 2 boys and 3 girls are enrolled in all three disciplines.</a:t>
            </a:r>
          </a:p>
          <a:p>
            <a:endParaRPr lang="en-US" sz="2400" b="0" i="0" dirty="0">
              <a:solidFill>
                <a:srgbClr val="444444"/>
              </a:solidFill>
              <a:effectLst/>
            </a:endParaRPr>
          </a:p>
          <a:p>
            <a:pPr lvl="0"/>
            <a:r>
              <a:rPr lang="en-US" sz="2400" b="1" i="0" dirty="0">
                <a:solidFill>
                  <a:srgbClr val="222222"/>
                </a:solidFill>
                <a:effectLst/>
              </a:rPr>
              <a:t>The ratio of boys to girls enrolled only in HR discipline is</a:t>
            </a:r>
            <a:r>
              <a:rPr lang="en-US" sz="2400" dirty="0"/>
              <a:t>	</a:t>
            </a:r>
          </a:p>
          <a:p>
            <a:r>
              <a:rPr lang="en-US" sz="2400" dirty="0"/>
              <a:t>A] 10:11					B] 9:10</a:t>
            </a:r>
          </a:p>
          <a:p>
            <a:r>
              <a:rPr lang="en-US" sz="2400" dirty="0"/>
              <a:t>C] 7:5						D] 5:7</a:t>
            </a:r>
            <a:endParaRPr lang="en-US" sz="2400" dirty="0">
              <a:cs typeface="Times New Roman"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70E8511C-09A0-46A2-819D-FCB80DE64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785652"/>
          </a:xfrm>
          <a:prstGeom prst="rect">
            <a:avLst/>
          </a:prstGeom>
        </p:spPr>
        <p:txBody>
          <a:bodyPr wrap="square">
            <a:spAutoFit/>
          </a:bodyPr>
          <a:lstStyle/>
          <a:p>
            <a:pPr lvl="0"/>
            <a:r>
              <a:rPr lang="en-US" sz="2400" dirty="0">
                <a:cs typeface="Times New Roman" pitchFamily="18" charset="0"/>
              </a:rPr>
              <a:t>15.</a:t>
            </a:r>
            <a:r>
              <a:rPr lang="en-US" sz="2400" dirty="0"/>
              <a:t> </a:t>
            </a:r>
            <a:r>
              <a:rPr lang="en-US" sz="2400" i="0" dirty="0">
                <a:solidFill>
                  <a:srgbClr val="333333"/>
                </a:solidFill>
                <a:effectLst/>
              </a:rPr>
              <a:t>In a class of 345 students, the students who took English, Math and Science are equal in number. There are 30 students who took both English and Math, 26 who took both Math and Science, 28 who took Science and English and 14 who took all the 3 </a:t>
            </a:r>
            <a:r>
              <a:rPr lang="en-US" sz="2400" i="0" dirty="0" err="1">
                <a:solidFill>
                  <a:srgbClr val="333333"/>
                </a:solidFill>
                <a:effectLst/>
              </a:rPr>
              <a:t>subjects.There</a:t>
            </a:r>
            <a:r>
              <a:rPr lang="en-US" sz="2400" i="0" dirty="0">
                <a:solidFill>
                  <a:srgbClr val="333333"/>
                </a:solidFill>
                <a:effectLst/>
              </a:rPr>
              <a:t> are 43 students who didn’t take any of the subjects. Answer the following question according to the data given above.</a:t>
            </a:r>
            <a:br>
              <a:rPr lang="en-US" sz="2400" dirty="0"/>
            </a:br>
            <a:r>
              <a:rPr lang="en-US" sz="2400" i="0" dirty="0">
                <a:solidFill>
                  <a:srgbClr val="333333"/>
                </a:solidFill>
                <a:effectLst/>
              </a:rPr>
              <a:t>What percent of students took English and Math but not Science?</a:t>
            </a:r>
          </a:p>
          <a:p>
            <a:pPr lvl="0"/>
            <a:endParaRPr lang="en-US" sz="2400" dirty="0"/>
          </a:p>
          <a:p>
            <a:pPr algn="l"/>
            <a:r>
              <a:rPr lang="en-US" sz="2400" dirty="0"/>
              <a:t>A] </a:t>
            </a:r>
            <a:r>
              <a:rPr lang="en-IN" sz="2400" b="0" i="0" dirty="0">
                <a:solidFill>
                  <a:srgbClr val="333333"/>
                </a:solidFill>
                <a:effectLst/>
              </a:rPr>
              <a:t>Less than 55%</a:t>
            </a:r>
            <a:r>
              <a:rPr lang="en-US" sz="2400" dirty="0"/>
              <a:t>				B] </a:t>
            </a:r>
            <a:r>
              <a:rPr lang="en-IN" sz="2400" b="0" i="0" dirty="0">
                <a:solidFill>
                  <a:srgbClr val="333333"/>
                </a:solidFill>
                <a:effectLst/>
              </a:rPr>
              <a:t>approx. 59%</a:t>
            </a:r>
            <a:endParaRPr lang="en-US" sz="2400" dirty="0"/>
          </a:p>
          <a:p>
            <a:r>
              <a:rPr lang="en-US" sz="2400" dirty="0"/>
              <a:t>C] 72%					D] 79%</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9C98DB2C-F67D-4374-A519-21AB23B0C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416320"/>
          </a:xfrm>
          <a:prstGeom prst="rect">
            <a:avLst/>
          </a:prstGeom>
        </p:spPr>
        <p:txBody>
          <a:bodyPr wrap="square">
            <a:spAutoFit/>
          </a:bodyPr>
          <a:lstStyle/>
          <a:p>
            <a:pPr algn="l"/>
            <a:r>
              <a:rPr lang="en-US" sz="2400" dirty="0">
                <a:cs typeface="Times New Roman" pitchFamily="18" charset="0"/>
              </a:rPr>
              <a:t>16.</a:t>
            </a:r>
            <a:r>
              <a:rPr lang="en-US" sz="2400" dirty="0"/>
              <a:t> </a:t>
            </a:r>
            <a:r>
              <a:rPr lang="en-US" sz="2400" i="0" dirty="0">
                <a:solidFill>
                  <a:srgbClr val="333333"/>
                </a:solidFill>
                <a:effectLst/>
              </a:rPr>
              <a:t>In a survey conducted to know people’s preference for android phones and I phones, 80 person preferred android phones while 60 person preferred I phones. There were 20 who liked both and may prefer any. If there was no one who didn’t prefer at least one of the </a:t>
            </a:r>
            <a:r>
              <a:rPr lang="en-US" sz="2400" i="0" dirty="0" err="1">
                <a:solidFill>
                  <a:srgbClr val="333333"/>
                </a:solidFill>
                <a:effectLst/>
              </a:rPr>
              <a:t>phones,then</a:t>
            </a:r>
            <a:r>
              <a:rPr lang="en-US" sz="2400" i="0" dirty="0">
                <a:solidFill>
                  <a:srgbClr val="333333"/>
                </a:solidFill>
                <a:effectLst/>
              </a:rPr>
              <a:t> on how many people was the survey conducted?</a:t>
            </a:r>
          </a:p>
          <a:p>
            <a:pPr algn="l"/>
            <a:endParaRPr lang="en-US" sz="2400" b="1" i="0" dirty="0">
              <a:solidFill>
                <a:srgbClr val="333333"/>
              </a:solidFill>
              <a:effectLst/>
            </a:endParaRPr>
          </a:p>
          <a:p>
            <a:pPr algn="l"/>
            <a:r>
              <a:rPr lang="en-US" sz="2400" dirty="0"/>
              <a:t>A] 120						B] 40		</a:t>
            </a:r>
          </a:p>
          <a:p>
            <a:r>
              <a:rPr lang="en-US" sz="2400" dirty="0"/>
              <a:t>C] 80						D] 60</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07D36E77-21F3-4FBD-B2F0-D1D4857E7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0" y="725214"/>
            <a:ext cx="11085094" cy="2677656"/>
          </a:xfrm>
          <a:prstGeom prst="rect">
            <a:avLst/>
          </a:prstGeom>
        </p:spPr>
        <p:txBody>
          <a:bodyPr wrap="square">
            <a:spAutoFit/>
          </a:bodyPr>
          <a:lstStyle/>
          <a:p>
            <a:pPr lvl="0"/>
            <a:r>
              <a:rPr lang="en-US" sz="2400" dirty="0">
                <a:latin typeface="Times New Roman" pitchFamily="18" charset="0"/>
                <a:cs typeface="Times New Roman" pitchFamily="18" charset="0"/>
              </a:rPr>
              <a:t>17.</a:t>
            </a:r>
            <a:r>
              <a:rPr lang="en-US" sz="2400" dirty="0"/>
              <a:t> Set P comprises all multiples of 4 less than 500. Set Q comprises all odd multiples of 7 less than 500, Set R comprises all multiples of 6 less than 500. How many elements are present in P ∪ Q ∪ R?</a:t>
            </a:r>
          </a:p>
          <a:p>
            <a:pPr lvl="0"/>
            <a:endParaRPr lang="en-US" sz="2400" dirty="0"/>
          </a:p>
          <a:p>
            <a:r>
              <a:rPr lang="en-US" sz="2400" dirty="0"/>
              <a:t>A] 202						B] 243</a:t>
            </a:r>
          </a:p>
          <a:p>
            <a:r>
              <a:rPr lang="en-US" sz="2400" dirty="0"/>
              <a:t>C] 228						D] 186</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F3A94A20-08A0-4528-85CB-67AB50D6C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785652"/>
          </a:xfrm>
          <a:prstGeom prst="rect">
            <a:avLst/>
          </a:prstGeom>
        </p:spPr>
        <p:txBody>
          <a:bodyPr wrap="square">
            <a:spAutoFit/>
          </a:bodyPr>
          <a:lstStyle/>
          <a:p>
            <a:pPr lvl="0"/>
            <a:r>
              <a:rPr lang="en-US" sz="2400" dirty="0">
                <a:cs typeface="Times New Roman" pitchFamily="18" charset="0"/>
              </a:rPr>
              <a:t>18.</a:t>
            </a:r>
            <a:r>
              <a:rPr lang="en-US" sz="2400" dirty="0"/>
              <a:t> </a:t>
            </a:r>
            <a:r>
              <a:rPr lang="en-US" sz="2400" i="0" dirty="0">
                <a:solidFill>
                  <a:srgbClr val="333333"/>
                </a:solidFill>
                <a:effectLst/>
              </a:rPr>
              <a:t>In a survey it was found that 10% people don’t use Facebook, Twitter or </a:t>
            </a:r>
            <a:r>
              <a:rPr lang="en-US" sz="2400" i="0" dirty="0" err="1">
                <a:solidFill>
                  <a:srgbClr val="333333"/>
                </a:solidFill>
                <a:effectLst/>
              </a:rPr>
              <a:t>Whatsapp</a:t>
            </a:r>
            <a:r>
              <a:rPr lang="en-US" sz="2400" i="0" dirty="0">
                <a:solidFill>
                  <a:srgbClr val="333333"/>
                </a:solidFill>
                <a:effectLst/>
              </a:rPr>
              <a:t>. 8% uses all the three. There are 15% who uses Facebook and Twitter only, 20% who use Twitter and </a:t>
            </a:r>
            <a:r>
              <a:rPr lang="en-US" sz="2400" i="0" dirty="0" err="1">
                <a:solidFill>
                  <a:srgbClr val="333333"/>
                </a:solidFill>
                <a:effectLst/>
              </a:rPr>
              <a:t>Whatsapp</a:t>
            </a:r>
            <a:r>
              <a:rPr lang="en-US" sz="2400" i="0" dirty="0">
                <a:solidFill>
                  <a:srgbClr val="333333"/>
                </a:solidFill>
                <a:effectLst/>
              </a:rPr>
              <a:t> only and 20% who use Facebook and </a:t>
            </a:r>
            <a:r>
              <a:rPr lang="en-US" sz="2400" i="0" dirty="0" err="1">
                <a:solidFill>
                  <a:srgbClr val="333333"/>
                </a:solidFill>
                <a:effectLst/>
              </a:rPr>
              <a:t>Whatsapp</a:t>
            </a:r>
            <a:r>
              <a:rPr lang="en-US" sz="2400" i="0" dirty="0">
                <a:solidFill>
                  <a:srgbClr val="333333"/>
                </a:solidFill>
                <a:effectLst/>
              </a:rPr>
              <a:t> only. Number of people that use only Facebook, only Twitter and only </a:t>
            </a:r>
            <a:r>
              <a:rPr lang="en-US" sz="2400" i="0" dirty="0" err="1">
                <a:solidFill>
                  <a:srgbClr val="333333"/>
                </a:solidFill>
                <a:effectLst/>
              </a:rPr>
              <a:t>Whatsapp</a:t>
            </a:r>
            <a:r>
              <a:rPr lang="en-US" sz="2400" i="0" dirty="0">
                <a:solidFill>
                  <a:srgbClr val="333333"/>
                </a:solidFill>
                <a:effectLst/>
              </a:rPr>
              <a:t> are equal. If the survey was conducted on 1000 people, answer the following:</a:t>
            </a:r>
          </a:p>
          <a:p>
            <a:pPr lvl="0"/>
            <a:r>
              <a:rPr lang="en-US" sz="2400" i="0" dirty="0">
                <a:solidFill>
                  <a:srgbClr val="333333"/>
                </a:solidFill>
                <a:effectLst/>
              </a:rPr>
              <a:t>How many people use </a:t>
            </a:r>
            <a:r>
              <a:rPr lang="en-US" sz="2400" i="0" dirty="0" err="1">
                <a:solidFill>
                  <a:srgbClr val="333333"/>
                </a:solidFill>
                <a:effectLst/>
              </a:rPr>
              <a:t>Whatsapp</a:t>
            </a:r>
            <a:r>
              <a:rPr lang="en-US" sz="2400" i="0" dirty="0">
                <a:solidFill>
                  <a:srgbClr val="333333"/>
                </a:solidFill>
                <a:effectLst/>
              </a:rPr>
              <a:t> only?</a:t>
            </a:r>
          </a:p>
          <a:p>
            <a:pPr lvl="0"/>
            <a:endParaRPr lang="en-US" sz="2400" dirty="0">
              <a:solidFill>
                <a:srgbClr val="333333"/>
              </a:solidFill>
            </a:endParaRPr>
          </a:p>
          <a:p>
            <a:pPr lvl="0"/>
            <a:r>
              <a:rPr lang="en-US" sz="2400" dirty="0"/>
              <a:t>A] 180		B] 99		C] 150 		D] 90</a:t>
            </a:r>
          </a:p>
          <a:p>
            <a:pPr lvl="0"/>
            <a:r>
              <a:rPr lang="en-US" sz="2400" dirty="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0F05C2F2-820C-4D77-A72C-934D4CF82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07" y="725214"/>
            <a:ext cx="11085094" cy="3416320"/>
          </a:xfrm>
          <a:prstGeom prst="rect">
            <a:avLst/>
          </a:prstGeom>
        </p:spPr>
        <p:txBody>
          <a:bodyPr wrap="square">
            <a:spAutoFit/>
          </a:bodyPr>
          <a:lstStyle/>
          <a:p>
            <a:pPr fontAlgn="base"/>
            <a:r>
              <a:rPr lang="en-US" sz="2400" dirty="0">
                <a:cs typeface="Times New Roman" pitchFamily="18" charset="0"/>
              </a:rPr>
              <a:t>19.</a:t>
            </a:r>
            <a:r>
              <a:rPr lang="en-US" sz="2400" dirty="0"/>
              <a:t> </a:t>
            </a:r>
            <a:r>
              <a:rPr lang="en-US" sz="2400" i="0" dirty="0">
                <a:solidFill>
                  <a:srgbClr val="333333"/>
                </a:solidFill>
                <a:effectLst/>
              </a:rPr>
              <a:t>In a survey it was found that 10% people don’t use Facebook, Twitter or </a:t>
            </a:r>
            <a:r>
              <a:rPr lang="en-US" sz="2400" i="0" dirty="0" err="1">
                <a:solidFill>
                  <a:srgbClr val="333333"/>
                </a:solidFill>
                <a:effectLst/>
              </a:rPr>
              <a:t>Whatsapp</a:t>
            </a:r>
            <a:r>
              <a:rPr lang="en-US" sz="2400" i="0" dirty="0">
                <a:solidFill>
                  <a:srgbClr val="333333"/>
                </a:solidFill>
                <a:effectLst/>
              </a:rPr>
              <a:t>. 8% uses all the three. There are 15% who uses Facebook and Twitter, 20% who use Twitter and </a:t>
            </a:r>
            <a:r>
              <a:rPr lang="en-US" sz="2400" i="0" dirty="0" err="1">
                <a:solidFill>
                  <a:srgbClr val="333333"/>
                </a:solidFill>
                <a:effectLst/>
              </a:rPr>
              <a:t>Whatsapp</a:t>
            </a:r>
            <a:r>
              <a:rPr lang="en-US" sz="2400" i="0" dirty="0">
                <a:solidFill>
                  <a:srgbClr val="333333"/>
                </a:solidFill>
                <a:effectLst/>
              </a:rPr>
              <a:t> and 20% who use Facebook and </a:t>
            </a:r>
            <a:r>
              <a:rPr lang="en-US" sz="2400" i="0" dirty="0" err="1">
                <a:solidFill>
                  <a:srgbClr val="333333"/>
                </a:solidFill>
                <a:effectLst/>
              </a:rPr>
              <a:t>Whatsapp</a:t>
            </a:r>
            <a:r>
              <a:rPr lang="en-US" sz="2400" i="0" dirty="0">
                <a:solidFill>
                  <a:srgbClr val="333333"/>
                </a:solidFill>
                <a:effectLst/>
              </a:rPr>
              <a:t>. Number of people that use only Facebook, only Twitter and only </a:t>
            </a:r>
            <a:r>
              <a:rPr lang="en-US" sz="2400" i="0" dirty="0" err="1">
                <a:solidFill>
                  <a:srgbClr val="333333"/>
                </a:solidFill>
                <a:effectLst/>
              </a:rPr>
              <a:t>Whatsapp</a:t>
            </a:r>
            <a:r>
              <a:rPr lang="en-US" sz="2400" i="0" dirty="0">
                <a:solidFill>
                  <a:srgbClr val="333333"/>
                </a:solidFill>
                <a:effectLst/>
              </a:rPr>
              <a:t> are equal. If the survey was conducted on 1000 people, answer the following:</a:t>
            </a:r>
          </a:p>
          <a:p>
            <a:pPr fontAlgn="base"/>
            <a:r>
              <a:rPr lang="en-US" sz="2400" i="0" dirty="0">
                <a:solidFill>
                  <a:srgbClr val="333333"/>
                </a:solidFill>
                <a:effectLst/>
              </a:rPr>
              <a:t>What is the ratio of number of people that uses </a:t>
            </a:r>
            <a:r>
              <a:rPr lang="en-US" sz="2400" i="0" dirty="0" err="1">
                <a:solidFill>
                  <a:srgbClr val="333333"/>
                </a:solidFill>
                <a:effectLst/>
              </a:rPr>
              <a:t>Whatsapp</a:t>
            </a:r>
            <a:r>
              <a:rPr lang="en-US" sz="2400" i="0" dirty="0">
                <a:solidFill>
                  <a:srgbClr val="333333"/>
                </a:solidFill>
                <a:effectLst/>
              </a:rPr>
              <a:t> only to the people using either </a:t>
            </a:r>
            <a:r>
              <a:rPr lang="en-US" sz="2400" i="0" dirty="0" err="1">
                <a:solidFill>
                  <a:srgbClr val="333333"/>
                </a:solidFill>
                <a:effectLst/>
              </a:rPr>
              <a:t>Whats</a:t>
            </a:r>
            <a:r>
              <a:rPr lang="en-US" sz="2400" i="0" dirty="0">
                <a:solidFill>
                  <a:srgbClr val="333333"/>
                </a:solidFill>
                <a:effectLst/>
              </a:rPr>
              <a:t> app or Facebook or both?</a:t>
            </a:r>
          </a:p>
          <a:p>
            <a:pPr fontAlgn="base"/>
            <a:endParaRPr lang="en-US" sz="2400" dirty="0">
              <a:solidFill>
                <a:srgbClr val="333333"/>
              </a:solidFill>
            </a:endParaRPr>
          </a:p>
          <a:p>
            <a:pPr fontAlgn="base"/>
            <a:r>
              <a:rPr lang="en-US" sz="2400" dirty="0"/>
              <a:t>A]. 1/6		B]. 25/75		C]. 1/3		D]. 1/9</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AD85A382-441A-431F-B038-EE4E7976E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416320"/>
          </a:xfrm>
          <a:prstGeom prst="rect">
            <a:avLst/>
          </a:prstGeom>
        </p:spPr>
        <p:txBody>
          <a:bodyPr wrap="square">
            <a:spAutoFit/>
          </a:bodyPr>
          <a:lstStyle/>
          <a:p>
            <a:pPr fontAlgn="base"/>
            <a:r>
              <a:rPr lang="en-US" sz="2400" dirty="0">
                <a:cs typeface="Times New Roman" pitchFamily="18" charset="0"/>
              </a:rPr>
              <a:t>20.</a:t>
            </a:r>
            <a:r>
              <a:rPr lang="en-US" sz="2400" dirty="0"/>
              <a:t> </a:t>
            </a:r>
            <a:r>
              <a:rPr lang="en-US" sz="2400" i="0" dirty="0">
                <a:solidFill>
                  <a:srgbClr val="333333"/>
                </a:solidFill>
                <a:effectLst/>
              </a:rPr>
              <a:t>In class of 260 students, each student needs to choose between the three extra subject (</a:t>
            </a:r>
            <a:r>
              <a:rPr lang="en-US" sz="2400" i="0" dirty="0" err="1">
                <a:solidFill>
                  <a:srgbClr val="333333"/>
                </a:solidFill>
                <a:effectLst/>
              </a:rPr>
              <a:t>i.e</a:t>
            </a:r>
            <a:r>
              <a:rPr lang="en-US" sz="2400" i="0" dirty="0">
                <a:solidFill>
                  <a:srgbClr val="333333"/>
                </a:solidFill>
                <a:effectLst/>
              </a:rPr>
              <a:t> IT, Hindi and Sanskrit) offered along with the course. The students that choose each of these subjects are 140, 130, 110. The number of students who choose more than one of the three is 40% more than the number of students who choose all the three subjects If there are no students who choose none of the 3 subjects, how many students study all the three subjects?</a:t>
            </a:r>
          </a:p>
          <a:p>
            <a:pPr fontAlgn="base"/>
            <a:endParaRPr lang="en-US" sz="2400" i="0" dirty="0">
              <a:solidFill>
                <a:srgbClr val="333333"/>
              </a:solidFill>
              <a:effectLst/>
            </a:endParaRPr>
          </a:p>
          <a:p>
            <a:pPr fontAlgn="base"/>
            <a:r>
              <a:rPr lang="en-US" sz="2400" dirty="0"/>
              <a:t>A]. 40				B]. 50</a:t>
            </a:r>
          </a:p>
          <a:p>
            <a:pPr fontAlgn="base"/>
            <a:r>
              <a:rPr lang="en-US" sz="2400" dirty="0"/>
              <a:t>C]. 80				D]. 100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3234CC8C-1F53-4779-B03F-2D84F1865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416320"/>
          </a:xfrm>
          <a:prstGeom prst="rect">
            <a:avLst/>
          </a:prstGeom>
        </p:spPr>
        <p:txBody>
          <a:bodyPr wrap="square">
            <a:spAutoFit/>
          </a:bodyPr>
          <a:lstStyle/>
          <a:p>
            <a:pPr lvl="0"/>
            <a:r>
              <a:rPr lang="en-US" sz="2400" dirty="0">
                <a:cs typeface="Times New Roman" pitchFamily="18" charset="0"/>
              </a:rPr>
              <a:t>21.</a:t>
            </a:r>
            <a:r>
              <a:rPr lang="en-US" sz="2400" dirty="0"/>
              <a:t> </a:t>
            </a:r>
            <a:r>
              <a:rPr lang="en-US" sz="2400" i="0" dirty="0">
                <a:solidFill>
                  <a:srgbClr val="333333"/>
                </a:solidFill>
                <a:effectLst/>
              </a:rPr>
              <a:t>A´ is defined as the complement of A, as in, set of all elements that are part of the universal set but not in A. How many of the following have to be true?</a:t>
            </a:r>
            <a:br>
              <a:rPr lang="en-US" sz="2400" dirty="0"/>
            </a:br>
            <a:br>
              <a:rPr lang="en-US" sz="2400" dirty="0"/>
            </a:br>
            <a:r>
              <a:rPr lang="en-US" sz="2400" i="0" dirty="0" err="1">
                <a:solidFill>
                  <a:srgbClr val="333333"/>
                </a:solidFill>
                <a:effectLst/>
              </a:rPr>
              <a:t>i</a:t>
            </a:r>
            <a:r>
              <a:rPr lang="en-US" sz="2400" i="0" dirty="0">
                <a:solidFill>
                  <a:srgbClr val="333333"/>
                </a:solidFill>
                <a:effectLst/>
              </a:rPr>
              <a:t>. n(A ∪ B)' = n(A' ∩ B')</a:t>
            </a:r>
            <a:br>
              <a:rPr lang="en-US" sz="2400" dirty="0"/>
            </a:br>
            <a:r>
              <a:rPr lang="en-US" sz="2400" i="0" dirty="0">
                <a:solidFill>
                  <a:srgbClr val="333333"/>
                </a:solidFill>
                <a:effectLst/>
              </a:rPr>
              <a:t>ii. If A ∩ B=0}, then A' ∪ B'} is equal to the universal set</a:t>
            </a:r>
            <a:br>
              <a:rPr lang="en-US" sz="2400" dirty="0"/>
            </a:br>
            <a:r>
              <a:rPr lang="en-US" sz="2400" i="0" dirty="0">
                <a:solidFill>
                  <a:srgbClr val="333333"/>
                </a:solidFill>
                <a:effectLst/>
              </a:rPr>
              <a:t>iii. If A ∪ B = universal set, then A' ∩ B' should be the null set.</a:t>
            </a:r>
            <a:br>
              <a:rPr lang="en-US" sz="2400" dirty="0"/>
            </a:br>
            <a:r>
              <a:rPr lang="en-US" sz="2400" i="0" dirty="0">
                <a:solidFill>
                  <a:srgbClr val="333333"/>
                </a:solidFill>
                <a:effectLst/>
              </a:rPr>
              <a:t>iv. If A ⊂ B then A' ∪ B'=(A ∩ B)’</a:t>
            </a:r>
          </a:p>
          <a:p>
            <a:pPr lvl="0"/>
            <a:endParaRPr lang="en-US" sz="2400" i="0" dirty="0">
              <a:solidFill>
                <a:srgbClr val="333333"/>
              </a:solidFill>
              <a:effectLst/>
            </a:endParaRPr>
          </a:p>
          <a:p>
            <a:pPr lvl="0"/>
            <a:r>
              <a:rPr lang="en-US" sz="2400" dirty="0"/>
              <a:t>A]. 1		B]. 2		C]. 3		D]. 4</a:t>
            </a:r>
            <a:endParaRPr lang="en-US" sz="2400" dirty="0">
              <a:cs typeface="Times New Roman"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D62FBEAA-5AA7-49A1-BE5C-3F387406A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4" name="Rectangle 3"/>
          <p:cNvSpPr/>
          <p:nvPr/>
        </p:nvSpPr>
        <p:spPr>
          <a:xfrm>
            <a:off x="1209261" y="1238575"/>
            <a:ext cx="6096000" cy="1200329"/>
          </a:xfrm>
          <a:prstGeom prst="rect">
            <a:avLst/>
          </a:prstGeom>
        </p:spPr>
        <p:txBody>
          <a:bodyPr>
            <a:spAutoFit/>
          </a:bodyPr>
          <a:lstStyle/>
          <a:p>
            <a:r>
              <a:rPr lang="en-US" b="1" dirty="0">
                <a:solidFill>
                  <a:srgbClr val="C00000"/>
                </a:solidFill>
              </a:rPr>
              <a:t>Representation of Sets</a:t>
            </a:r>
          </a:p>
          <a:p>
            <a:r>
              <a:rPr lang="en-US" dirty="0"/>
              <a:t>Sets can be represented in two ways:</a:t>
            </a:r>
          </a:p>
          <a:p>
            <a:pPr>
              <a:buFont typeface="+mj-lt"/>
              <a:buAutoNum type="arabicPeriod"/>
            </a:pPr>
            <a:r>
              <a:rPr lang="en-US" dirty="0"/>
              <a:t>Roster Form or Tabular form</a:t>
            </a:r>
          </a:p>
          <a:p>
            <a:pPr>
              <a:buFont typeface="+mj-lt"/>
              <a:buAutoNum type="arabicPeriod"/>
            </a:pPr>
            <a:r>
              <a:rPr lang="en-US" dirty="0"/>
              <a:t>Set Builder Form</a:t>
            </a:r>
            <a:endParaRPr lang="en-US" b="0" i="0" dirty="0">
              <a:effectLst/>
            </a:endParaRPr>
          </a:p>
        </p:txBody>
      </p:sp>
      <p:pic>
        <p:nvPicPr>
          <p:cNvPr id="5" name="Picture 4">
            <a:extLst>
              <a:ext uri="{FF2B5EF4-FFF2-40B4-BE49-F238E27FC236}">
                <a16:creationId xmlns:a16="http://schemas.microsoft.com/office/drawing/2014/main" id="{B9BA92E7-4FFC-4EE2-BA95-CF4B47EF3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11600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25344"/>
            <a:ext cx="11085094" cy="3046988"/>
          </a:xfrm>
          <a:prstGeom prst="rect">
            <a:avLst/>
          </a:prstGeom>
        </p:spPr>
        <p:txBody>
          <a:bodyPr wrap="square">
            <a:spAutoFit/>
          </a:bodyPr>
          <a:lstStyle/>
          <a:p>
            <a:pPr fontAlgn="base"/>
            <a:r>
              <a:rPr lang="en-US" sz="2400" dirty="0">
                <a:cs typeface="Times New Roman" pitchFamily="18" charset="0"/>
              </a:rPr>
              <a:t>22.</a:t>
            </a:r>
            <a:r>
              <a:rPr lang="en-US" sz="2400" dirty="0"/>
              <a:t> </a:t>
            </a:r>
            <a:r>
              <a:rPr lang="en-US" sz="2400" i="0" dirty="0">
                <a:solidFill>
                  <a:srgbClr val="333333"/>
                </a:solidFill>
                <a:effectLst/>
              </a:rPr>
              <a:t>Of 60 students in a class, anyone who has chosen to study </a:t>
            </a:r>
            <a:r>
              <a:rPr lang="en-US" sz="2400" i="0" dirty="0" err="1">
                <a:solidFill>
                  <a:srgbClr val="333333"/>
                </a:solidFill>
                <a:effectLst/>
              </a:rPr>
              <a:t>maths</a:t>
            </a:r>
            <a:r>
              <a:rPr lang="en-US" sz="2400" i="0" dirty="0">
                <a:solidFill>
                  <a:srgbClr val="333333"/>
                </a:solidFill>
                <a:effectLst/>
              </a:rPr>
              <a:t> elects to do physics as well. But no one does </a:t>
            </a:r>
            <a:r>
              <a:rPr lang="en-US" sz="2400" i="0" dirty="0" err="1">
                <a:solidFill>
                  <a:srgbClr val="333333"/>
                </a:solidFill>
                <a:effectLst/>
              </a:rPr>
              <a:t>maths</a:t>
            </a:r>
            <a:r>
              <a:rPr lang="en-US" sz="2400" i="0" dirty="0">
                <a:solidFill>
                  <a:srgbClr val="333333"/>
                </a:solidFill>
                <a:effectLst/>
              </a:rPr>
              <a:t> and chemistry, 16 do physics and chemistry. All the students do at least one of the three subjects and the number of people who do exactly one of the three is more than the number who do more than one of the three. What are the maximum and minimum number of people who could have done Chemistry only?</a:t>
            </a:r>
          </a:p>
          <a:p>
            <a:pPr fontAlgn="base"/>
            <a:endParaRPr lang="en-US" sz="2400" i="0" dirty="0">
              <a:solidFill>
                <a:srgbClr val="333333"/>
              </a:solidFill>
              <a:effectLst/>
            </a:endParaRPr>
          </a:p>
          <a:p>
            <a:pPr fontAlgn="base"/>
            <a:r>
              <a:rPr lang="en-US" sz="2400" dirty="0"/>
              <a:t>A. 40,0		B. 28,0		C. 38,2		D. 44,0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7892D6C2-2D43-492F-9205-BF1CB98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5881610"/>
          </a:xfrm>
          <a:prstGeom prst="rect">
            <a:avLst/>
          </a:prstGeom>
        </p:spPr>
        <p:txBody>
          <a:bodyPr wrap="square">
            <a:spAutoFit/>
          </a:bodyPr>
          <a:lstStyle/>
          <a:p>
            <a:pPr>
              <a:lnSpc>
                <a:spcPct val="115000"/>
              </a:lnSpc>
              <a:spcAft>
                <a:spcPts val="1000"/>
              </a:spcAft>
              <a:tabLst>
                <a:tab pos="4413250" algn="l"/>
              </a:tabLst>
            </a:pPr>
            <a:r>
              <a:rPr lang="en-US" sz="2400" dirty="0">
                <a:cs typeface="Times New Roman" pitchFamily="18" charset="0"/>
              </a:rPr>
              <a:t>23.</a:t>
            </a:r>
            <a:r>
              <a:rPr lang="en-US" sz="2400" dirty="0"/>
              <a:t> </a:t>
            </a:r>
            <a:r>
              <a:rPr lang="en-US" sz="2400" dirty="0">
                <a:effectLst/>
                <a:ea typeface="Calibri" panose="020F0502020204030204" pitchFamily="34" charset="0"/>
                <a:cs typeface="Calibri" panose="020F0502020204030204" pitchFamily="34" charset="0"/>
              </a:rPr>
              <a:t>How many subsets does set A have?</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1: A has eight elements.</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2: A is the set of all prime numbers between 1 and 20.</a:t>
            </a:r>
            <a:endParaRPr lang="en-IN" sz="2400" dirty="0">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II alone is sufficient to answer the question, while the data in statement I alone is not sufficient to answer the question. </a:t>
            </a: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The data in both the statements I and II together is necessary to answer the question. </a:t>
            </a: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Either Statement I or Statement II alone is sufficient to answer the question.</a:t>
            </a: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The data even in both the statements I and II together is not sufficient to answer the question.</a:t>
            </a:r>
            <a:endParaRPr lang="en-IN" sz="2400" dirty="0">
              <a:effectLst/>
              <a:ea typeface="Calibri" panose="020F0502020204030204" pitchFamily="34" charset="0"/>
              <a:cs typeface="Times New Roman" panose="02020603050405020304" pitchFamily="18" charset="0"/>
            </a:endParaRPr>
          </a:p>
          <a:p>
            <a:pPr fontAlgn="base"/>
            <a:endParaRPr lang="en-US" sz="20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2C065F8A-4FBB-4B65-A6FB-E32F9A704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904315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5787033"/>
          </a:xfrm>
          <a:prstGeom prst="rect">
            <a:avLst/>
          </a:prstGeom>
        </p:spPr>
        <p:txBody>
          <a:bodyPr wrap="square">
            <a:spAutoFit/>
          </a:bodyPr>
          <a:lstStyle/>
          <a:p>
            <a:pPr>
              <a:lnSpc>
                <a:spcPct val="115000"/>
              </a:lnSpc>
              <a:spcAft>
                <a:spcPts val="1000"/>
              </a:spcAft>
              <a:tabLst>
                <a:tab pos="4413250" algn="l"/>
              </a:tabLst>
            </a:pPr>
            <a:r>
              <a:rPr lang="en-US" sz="2100" dirty="0">
                <a:cs typeface="Times New Roman" pitchFamily="18" charset="0"/>
              </a:rPr>
              <a:t>24.</a:t>
            </a:r>
            <a:r>
              <a:rPr lang="en-US" sz="2100" dirty="0"/>
              <a:t> </a:t>
            </a:r>
            <a:r>
              <a:rPr lang="en-US" sz="2100" dirty="0">
                <a:effectLst/>
                <a:ea typeface="Calibri" panose="020F0502020204030204" pitchFamily="34" charset="0"/>
                <a:cs typeface="Calibri" panose="020F0502020204030204" pitchFamily="34" charset="0"/>
              </a:rPr>
              <a:t>The senior class of Watson High School has 613 students. An election was held for Senior Class President between three candidates, Martindale, Nance, and Osgood.</a:t>
            </a:r>
            <a:endParaRPr lang="en-IN" sz="21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100" dirty="0">
                <a:effectLst/>
                <a:ea typeface="Calibri" panose="020F0502020204030204" pitchFamily="34" charset="0"/>
                <a:cs typeface="Calibri" panose="020F0502020204030204" pitchFamily="34" charset="0"/>
              </a:rPr>
              <a:t>If every student voted for one of these three, and the student with the most votes was declared the winner, who won the election?</a:t>
            </a:r>
            <a:endParaRPr lang="en-IN" sz="21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100" dirty="0">
                <a:effectLst/>
                <a:ea typeface="Calibri" panose="020F0502020204030204" pitchFamily="34" charset="0"/>
                <a:cs typeface="Calibri" panose="020F0502020204030204" pitchFamily="34" charset="0"/>
              </a:rPr>
              <a:t>Statement 1: Martindale got 240 votes.</a:t>
            </a:r>
            <a:endParaRPr lang="en-IN" sz="21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100" dirty="0">
                <a:effectLst/>
                <a:ea typeface="Calibri" panose="020F0502020204030204" pitchFamily="34" charset="0"/>
                <a:cs typeface="Calibri" panose="020F0502020204030204" pitchFamily="34" charset="0"/>
              </a:rPr>
              <a:t>Statement 2: Nance got 244 votes.</a:t>
            </a:r>
            <a:endParaRPr lang="en-IN" sz="2100" dirty="0">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100" dirty="0">
                <a:effectLst/>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lang="en-IN" sz="2100" dirty="0">
              <a:ea typeface="Calibri" panose="020F0502020204030204" pitchFamily="34" charset="0"/>
              <a:cs typeface="Times New Roman" panose="02020603050405020304" pitchFamily="18" charset="0"/>
            </a:endParaRPr>
          </a:p>
          <a:p>
            <a:pPr lvl="0">
              <a:lnSpc>
                <a:spcPct val="115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100" dirty="0">
                <a:effectLst/>
                <a:ea typeface="Calibri" panose="020F0502020204030204" pitchFamily="34" charset="0"/>
                <a:cs typeface="Calibri" panose="020F0502020204030204" pitchFamily="34" charset="0"/>
              </a:rPr>
              <a:t>B) The data in statements II alone is sufficient to answer the question, while the data in statement I alone is not sufficient to answer the question. </a:t>
            </a:r>
            <a:endParaRPr lang="en-IN" sz="2100" dirty="0">
              <a:effectLst/>
              <a:ea typeface="Calibri" panose="020F0502020204030204" pitchFamily="34" charset="0"/>
              <a:cs typeface="Times New Roman" panose="02020603050405020304" pitchFamily="18" charset="0"/>
            </a:endParaRPr>
          </a:p>
          <a:p>
            <a:pPr>
              <a:lnSpc>
                <a:spcPct val="115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100" dirty="0">
                <a:effectLst/>
                <a:ea typeface="Calibri" panose="020F0502020204030204" pitchFamily="34" charset="0"/>
                <a:cs typeface="Calibri" panose="020F0502020204030204" pitchFamily="34" charset="0"/>
              </a:rPr>
              <a:t> C) The data in both the statements I and II together is necessary to answer the question. </a:t>
            </a:r>
            <a:endParaRPr lang="en-IN" sz="2100" dirty="0">
              <a:effectLst/>
              <a:ea typeface="Calibri" panose="020F0502020204030204" pitchFamily="34" charset="0"/>
              <a:cs typeface="Times New Roman" panose="02020603050405020304" pitchFamily="18" charset="0"/>
            </a:endParaRPr>
          </a:p>
          <a:p>
            <a:pPr>
              <a:lnSpc>
                <a:spcPct val="115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100" dirty="0">
                <a:effectLst/>
                <a:ea typeface="Calibri" panose="020F0502020204030204" pitchFamily="34" charset="0"/>
                <a:cs typeface="Calibri" panose="020F0502020204030204" pitchFamily="34" charset="0"/>
              </a:rPr>
              <a:t> D)	Either Statement I or Statement II alone is sufficient to answer the question.</a:t>
            </a:r>
            <a:endParaRPr lang="en-IN" sz="2100" dirty="0">
              <a:effectLst/>
              <a:ea typeface="Calibri" panose="020F0502020204030204" pitchFamily="34" charset="0"/>
              <a:cs typeface="Times New Roman" panose="02020603050405020304" pitchFamily="18" charset="0"/>
            </a:endParaRPr>
          </a:p>
          <a:p>
            <a:pPr>
              <a:lnSpc>
                <a:spcPct val="115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100" dirty="0">
                <a:effectLst/>
                <a:ea typeface="Calibri" panose="020F0502020204030204" pitchFamily="34" charset="0"/>
                <a:cs typeface="Segoe Print" panose="02000600000000000000" pitchFamily="2" charset="0"/>
              </a:rPr>
              <a:t> </a:t>
            </a:r>
            <a:r>
              <a:rPr lang="en-US" sz="2100" dirty="0">
                <a:effectLst/>
                <a:ea typeface="Calibri" panose="020F0502020204030204" pitchFamily="34" charset="0"/>
                <a:cs typeface="Calibri" panose="020F0502020204030204" pitchFamily="34" charset="0"/>
              </a:rPr>
              <a:t>E)	The data even in both the statements I and II together is not sufficient to answer the question.</a:t>
            </a:r>
            <a:endParaRPr lang="en-IN" sz="2100" dirty="0">
              <a:effectLst/>
              <a:ea typeface="Calibri" panose="020F0502020204030204" pitchFamily="34"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6328963D-B008-4753-8376-CD514683A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566314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0" y="725214"/>
            <a:ext cx="11085094" cy="5549596"/>
          </a:xfrm>
          <a:prstGeom prst="rect">
            <a:avLst/>
          </a:prstGeom>
        </p:spPr>
        <p:txBody>
          <a:bodyPr wrap="square">
            <a:spAutoFit/>
          </a:bodyPr>
          <a:lstStyle/>
          <a:p>
            <a:pPr>
              <a:lnSpc>
                <a:spcPct val="115000"/>
              </a:lnSpc>
              <a:spcAft>
                <a:spcPts val="1000"/>
              </a:spcAft>
              <a:tabLst>
                <a:tab pos="4413250" algn="l"/>
              </a:tabLst>
            </a:pPr>
            <a:r>
              <a:rPr lang="en-US" sz="2400" dirty="0">
                <a:cs typeface="Times New Roman" pitchFamily="18" charset="0"/>
              </a:rPr>
              <a:t>25.</a:t>
            </a:r>
            <a:r>
              <a:rPr lang="en-US" sz="2400" dirty="0"/>
              <a:t> </a:t>
            </a:r>
            <a:r>
              <a:rPr lang="en-US" sz="2400" dirty="0">
                <a:effectLst/>
                <a:ea typeface="Calibri" panose="020F0502020204030204" pitchFamily="34" charset="0"/>
                <a:cs typeface="Calibri" panose="020F0502020204030204" pitchFamily="34" charset="0"/>
              </a:rPr>
              <a:t>How many elements are in set A?</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1: A has exactly 64 subsets.</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2: A has exactly 63 proper subsets.</a:t>
            </a:r>
            <a:endParaRPr lang="en-IN" sz="2400" dirty="0">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II alone is sufficient to answer the question, while the data in statement I alone is not sufficient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The data in both the statements I and II together is necessary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Either Statement I or Statement II alone is sufficient to answer the question.</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even in both the statements I and II together is not sufficient to answer the question.</a:t>
            </a:r>
            <a:endParaRPr lang="en-IN" sz="2400" dirty="0">
              <a:effectLst/>
              <a:ea typeface="Calibri" panose="020F0502020204030204" pitchFamily="34"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5" name="Picture 4">
            <a:extLst>
              <a:ext uri="{FF2B5EF4-FFF2-40B4-BE49-F238E27FC236}">
                <a16:creationId xmlns:a16="http://schemas.microsoft.com/office/drawing/2014/main" id="{03A5CD4E-121E-4567-BF7D-3668DB376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216430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34</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id="{344845D3-CA1D-4DB5-9C4D-A61101DCE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4" name="Rectangle 3"/>
          <p:cNvSpPr/>
          <p:nvPr/>
        </p:nvSpPr>
        <p:spPr>
          <a:xfrm>
            <a:off x="1258956" y="973863"/>
            <a:ext cx="6096000" cy="2308324"/>
          </a:xfrm>
          <a:prstGeom prst="rect">
            <a:avLst/>
          </a:prstGeom>
        </p:spPr>
        <p:txBody>
          <a:bodyPr>
            <a:spAutoFit/>
          </a:bodyPr>
          <a:lstStyle/>
          <a:p>
            <a:r>
              <a:rPr lang="en-US" b="1" dirty="0">
                <a:solidFill>
                  <a:srgbClr val="C00000"/>
                </a:solidFill>
              </a:rPr>
              <a:t>Roster Form</a:t>
            </a:r>
          </a:p>
          <a:p>
            <a:r>
              <a:rPr lang="en-US" dirty="0"/>
              <a:t>In roster form, all the elements of the set are listed, separated by commas and enclosed between curly braces { }. </a:t>
            </a:r>
          </a:p>
          <a:p>
            <a:r>
              <a:rPr lang="en-US" dirty="0"/>
              <a:t>Example: If set represents all the leap years between the year 1995 and 2015, then it would be described using Roster form as:</a:t>
            </a:r>
          </a:p>
          <a:p>
            <a:r>
              <a:rPr lang="en-US" dirty="0"/>
              <a:t>A ={1996,2000,2004,2008,2012}</a:t>
            </a:r>
            <a:endParaRPr lang="en-US" b="0" i="0" dirty="0">
              <a:effectLst/>
            </a:endParaRPr>
          </a:p>
        </p:txBody>
      </p:sp>
      <p:pic>
        <p:nvPicPr>
          <p:cNvPr id="5" name="Picture 4">
            <a:extLst>
              <a:ext uri="{FF2B5EF4-FFF2-40B4-BE49-F238E27FC236}">
                <a16:creationId xmlns:a16="http://schemas.microsoft.com/office/drawing/2014/main" id="{DFD1ECF0-D961-4C22-805E-CBC2612D4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91355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5" name="Rectangle 4"/>
          <p:cNvSpPr/>
          <p:nvPr/>
        </p:nvSpPr>
        <p:spPr>
          <a:xfrm>
            <a:off x="1179443" y="1095578"/>
            <a:ext cx="7537174" cy="3139321"/>
          </a:xfrm>
          <a:prstGeom prst="rect">
            <a:avLst/>
          </a:prstGeom>
        </p:spPr>
        <p:txBody>
          <a:bodyPr wrap="square">
            <a:spAutoFit/>
          </a:bodyPr>
          <a:lstStyle/>
          <a:p>
            <a:r>
              <a:rPr lang="en-US" b="1" dirty="0">
                <a:solidFill>
                  <a:srgbClr val="C00000"/>
                </a:solidFill>
              </a:rPr>
              <a:t>Set Builder Form</a:t>
            </a:r>
          </a:p>
          <a:p>
            <a:r>
              <a:rPr lang="en-US" dirty="0"/>
              <a:t>In set builder form, all the elements have a common property. This property is not applicable to the objects that do not belong to the set. </a:t>
            </a:r>
          </a:p>
          <a:p>
            <a:br>
              <a:rPr lang="en-US" dirty="0"/>
            </a:br>
            <a:r>
              <a:rPr lang="en-US" dirty="0"/>
              <a:t>Example: If set </a:t>
            </a:r>
            <a:r>
              <a:rPr lang="en-US" b="1" dirty="0"/>
              <a:t>S</a:t>
            </a:r>
            <a:r>
              <a:rPr lang="en-US" dirty="0"/>
              <a:t> has all the elements which are even prime numbers, it is represented as:</a:t>
            </a:r>
          </a:p>
          <a:p>
            <a:r>
              <a:rPr lang="en-US" dirty="0"/>
              <a:t>S={ x: x is an even prime number}</a:t>
            </a:r>
          </a:p>
          <a:p>
            <a:r>
              <a:rPr lang="en-US" dirty="0"/>
              <a:t>where ‘x’ is a symbolic representation that is used to describe the element.</a:t>
            </a:r>
          </a:p>
          <a:p>
            <a:r>
              <a:rPr lang="en-US" dirty="0"/>
              <a:t>‘:’ means ‘such that’</a:t>
            </a:r>
          </a:p>
          <a:p>
            <a:r>
              <a:rPr lang="en-US" dirty="0"/>
              <a:t>‘{}’ means ‘the set of all’</a:t>
            </a:r>
            <a:endParaRPr lang="en-US" b="0" i="0" dirty="0">
              <a:effectLst/>
            </a:endParaRPr>
          </a:p>
        </p:txBody>
      </p:sp>
      <p:pic>
        <p:nvPicPr>
          <p:cNvPr id="4" name="Picture 3">
            <a:extLst>
              <a:ext uri="{FF2B5EF4-FFF2-40B4-BE49-F238E27FC236}">
                <a16:creationId xmlns:a16="http://schemas.microsoft.com/office/drawing/2014/main" id="{5AD2CF53-11D2-4D61-8260-8EA1D86B3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60037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2" name="Rectangle 1"/>
          <p:cNvSpPr/>
          <p:nvPr/>
        </p:nvSpPr>
        <p:spPr>
          <a:xfrm>
            <a:off x="921026" y="1386153"/>
            <a:ext cx="8908774" cy="3693319"/>
          </a:xfrm>
          <a:prstGeom prst="rect">
            <a:avLst/>
          </a:prstGeom>
        </p:spPr>
        <p:txBody>
          <a:bodyPr wrap="square">
            <a:spAutoFit/>
          </a:bodyPr>
          <a:lstStyle/>
          <a:p>
            <a:r>
              <a:rPr lang="en-US" b="1" dirty="0">
                <a:solidFill>
                  <a:srgbClr val="C00000"/>
                </a:solidFill>
              </a:rPr>
              <a:t>Types of Sets</a:t>
            </a:r>
          </a:p>
          <a:p>
            <a:r>
              <a:rPr lang="en-US" dirty="0">
                <a:solidFill>
                  <a:srgbClr val="333333"/>
                </a:solidFill>
              </a:rPr>
              <a:t>The sets are further </a:t>
            </a:r>
            <a:r>
              <a:rPr lang="en-US" dirty="0" err="1">
                <a:solidFill>
                  <a:srgbClr val="333333"/>
                </a:solidFill>
              </a:rPr>
              <a:t>categorised</a:t>
            </a:r>
            <a:r>
              <a:rPr lang="en-US" dirty="0">
                <a:solidFill>
                  <a:srgbClr val="333333"/>
                </a:solidFill>
              </a:rPr>
              <a:t> into different types, based on elements or types of elements. These different types of sets in basic set theory are:</a:t>
            </a:r>
            <a:br>
              <a:rPr lang="en-US" dirty="0">
                <a:solidFill>
                  <a:srgbClr val="333333"/>
                </a:solidFill>
              </a:rPr>
            </a:br>
            <a:endParaRPr lang="en-US" dirty="0">
              <a:solidFill>
                <a:srgbClr val="333333"/>
              </a:solidFill>
            </a:endParaRPr>
          </a:p>
          <a:p>
            <a:pPr>
              <a:buFont typeface="Arial" panose="020B0604020202020204" pitchFamily="34" charset="0"/>
              <a:buChar char="•"/>
            </a:pPr>
            <a:r>
              <a:rPr lang="en-US" b="1" dirty="0">
                <a:solidFill>
                  <a:srgbClr val="333333"/>
                </a:solidFill>
              </a:rPr>
              <a:t>Finite set: </a:t>
            </a:r>
            <a:r>
              <a:rPr lang="en-US" dirty="0">
                <a:solidFill>
                  <a:srgbClr val="333333"/>
                </a:solidFill>
              </a:rPr>
              <a:t>The number of elements is finite</a:t>
            </a:r>
          </a:p>
          <a:p>
            <a:pPr>
              <a:buFont typeface="Arial" panose="020B0604020202020204" pitchFamily="34" charset="0"/>
              <a:buChar char="•"/>
            </a:pPr>
            <a:r>
              <a:rPr lang="en-US" b="1" dirty="0">
                <a:solidFill>
                  <a:srgbClr val="333333"/>
                </a:solidFill>
              </a:rPr>
              <a:t>Infinite set: </a:t>
            </a:r>
            <a:r>
              <a:rPr lang="en-US" dirty="0">
                <a:solidFill>
                  <a:srgbClr val="333333"/>
                </a:solidFill>
              </a:rPr>
              <a:t>The number of elements are infinite</a:t>
            </a:r>
          </a:p>
          <a:p>
            <a:pPr>
              <a:buFont typeface="Arial" panose="020B0604020202020204" pitchFamily="34" charset="0"/>
              <a:buChar char="•"/>
            </a:pPr>
            <a:r>
              <a:rPr lang="en-US" b="1" dirty="0">
                <a:solidFill>
                  <a:srgbClr val="333333"/>
                </a:solidFill>
              </a:rPr>
              <a:t>Empty set: </a:t>
            </a:r>
            <a:r>
              <a:rPr lang="en-US" dirty="0">
                <a:solidFill>
                  <a:srgbClr val="333333"/>
                </a:solidFill>
              </a:rPr>
              <a:t>It has no elements</a:t>
            </a:r>
          </a:p>
          <a:p>
            <a:pPr>
              <a:buFont typeface="Arial" panose="020B0604020202020204" pitchFamily="34" charset="0"/>
              <a:buChar char="•"/>
            </a:pPr>
            <a:r>
              <a:rPr lang="en-US" b="1" dirty="0">
                <a:solidFill>
                  <a:srgbClr val="333333"/>
                </a:solidFill>
              </a:rPr>
              <a:t>Singleton set: </a:t>
            </a:r>
            <a:r>
              <a:rPr lang="en-US" dirty="0">
                <a:solidFill>
                  <a:srgbClr val="333333"/>
                </a:solidFill>
              </a:rPr>
              <a:t>It has one only element</a:t>
            </a:r>
          </a:p>
          <a:p>
            <a:pPr>
              <a:buFont typeface="Arial" panose="020B0604020202020204" pitchFamily="34" charset="0"/>
              <a:buChar char="•"/>
            </a:pPr>
            <a:r>
              <a:rPr lang="en-US" b="1" dirty="0">
                <a:solidFill>
                  <a:srgbClr val="333333"/>
                </a:solidFill>
              </a:rPr>
              <a:t>Equal set: </a:t>
            </a:r>
            <a:r>
              <a:rPr lang="en-US" dirty="0">
                <a:solidFill>
                  <a:srgbClr val="333333"/>
                </a:solidFill>
              </a:rPr>
              <a:t>Two sets are equal if they have same elements</a:t>
            </a:r>
          </a:p>
          <a:p>
            <a:pPr>
              <a:buFont typeface="Arial" panose="020B0604020202020204" pitchFamily="34" charset="0"/>
              <a:buChar char="•"/>
            </a:pPr>
            <a:r>
              <a:rPr lang="en-US" b="1" dirty="0">
                <a:solidFill>
                  <a:srgbClr val="333333"/>
                </a:solidFill>
              </a:rPr>
              <a:t>Equivalent set: </a:t>
            </a:r>
            <a:r>
              <a:rPr lang="en-US" dirty="0">
                <a:solidFill>
                  <a:srgbClr val="333333"/>
                </a:solidFill>
              </a:rPr>
              <a:t>Two sets are equivalent if they have same number of elements</a:t>
            </a:r>
          </a:p>
          <a:p>
            <a:pPr>
              <a:buFont typeface="Arial" panose="020B0604020202020204" pitchFamily="34" charset="0"/>
              <a:buChar char="•"/>
            </a:pPr>
            <a:r>
              <a:rPr lang="en-US" b="1" dirty="0">
                <a:solidFill>
                  <a:srgbClr val="333333"/>
                </a:solidFill>
              </a:rPr>
              <a:t>Power set</a:t>
            </a:r>
            <a:r>
              <a:rPr lang="en-US" dirty="0">
                <a:solidFill>
                  <a:srgbClr val="333333"/>
                </a:solidFill>
              </a:rPr>
              <a:t>: A set of every possible subset.</a:t>
            </a:r>
          </a:p>
          <a:p>
            <a:pPr>
              <a:buFont typeface="Arial" panose="020B0604020202020204" pitchFamily="34" charset="0"/>
              <a:buChar char="•"/>
            </a:pPr>
            <a:r>
              <a:rPr lang="en-US" b="1" dirty="0">
                <a:solidFill>
                  <a:srgbClr val="333333"/>
                </a:solidFill>
              </a:rPr>
              <a:t>Universal set: </a:t>
            </a:r>
            <a:r>
              <a:rPr lang="en-US" dirty="0">
                <a:solidFill>
                  <a:srgbClr val="333333"/>
                </a:solidFill>
              </a:rPr>
              <a:t>Any set that contains all the sets under consideration.</a:t>
            </a:r>
          </a:p>
          <a:p>
            <a:pPr>
              <a:buFont typeface="Arial" panose="020B0604020202020204" pitchFamily="34" charset="0"/>
              <a:buChar char="•"/>
            </a:pPr>
            <a:r>
              <a:rPr lang="en-US" b="1" dirty="0">
                <a:solidFill>
                  <a:srgbClr val="333333"/>
                </a:solidFill>
              </a:rPr>
              <a:t>Subset: </a:t>
            </a:r>
            <a:r>
              <a:rPr lang="en-US" dirty="0">
                <a:solidFill>
                  <a:srgbClr val="333333"/>
                </a:solidFill>
              </a:rPr>
              <a:t>When all the elements of set A belong to set B, then A is subset of B</a:t>
            </a:r>
            <a:endParaRPr lang="en-US" b="0" i="0" dirty="0">
              <a:solidFill>
                <a:srgbClr val="333333"/>
              </a:solidFill>
              <a:effectLst/>
            </a:endParaRPr>
          </a:p>
        </p:txBody>
      </p:sp>
      <p:pic>
        <p:nvPicPr>
          <p:cNvPr id="4" name="Picture 3">
            <a:extLst>
              <a:ext uri="{FF2B5EF4-FFF2-40B4-BE49-F238E27FC236}">
                <a16:creationId xmlns:a16="http://schemas.microsoft.com/office/drawing/2014/main" id="{12880291-A41D-4329-83C4-E1BB918EF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59496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graphicFrame>
        <p:nvGraphicFramePr>
          <p:cNvPr id="7" name="Table 6"/>
          <p:cNvGraphicFramePr>
            <a:graphicFrameLocks noGrp="1"/>
          </p:cNvGraphicFramePr>
          <p:nvPr>
            <p:extLst>
              <p:ext uri="{D42A27DB-BD31-4B8C-83A1-F6EECF244321}">
                <p14:modId xmlns:p14="http://schemas.microsoft.com/office/powerpoint/2010/main" val="2146018642"/>
              </p:ext>
            </p:extLst>
          </p:nvPr>
        </p:nvGraphicFramePr>
        <p:xfrm>
          <a:off x="2317531" y="1561278"/>
          <a:ext cx="5303520" cy="2377440"/>
        </p:xfrm>
        <a:graphic>
          <a:graphicData uri="http://schemas.openxmlformats.org/drawingml/2006/table">
            <a:tbl>
              <a:tblPr/>
              <a:tblGrid>
                <a:gridCol w="2651760">
                  <a:extLst>
                    <a:ext uri="{9D8B030D-6E8A-4147-A177-3AD203B41FA5}">
                      <a16:colId xmlns:a16="http://schemas.microsoft.com/office/drawing/2014/main" val="374750712"/>
                    </a:ext>
                  </a:extLst>
                </a:gridCol>
                <a:gridCol w="2651760">
                  <a:extLst>
                    <a:ext uri="{9D8B030D-6E8A-4147-A177-3AD203B41FA5}">
                      <a16:colId xmlns:a16="http://schemas.microsoft.com/office/drawing/2014/main" val="2010401267"/>
                    </a:ext>
                  </a:extLst>
                </a:gridCol>
              </a:tblGrid>
              <a:tr h="0">
                <a:tc>
                  <a:txBody>
                    <a:bodyPr/>
                    <a:lstStyle/>
                    <a:p>
                      <a:r>
                        <a:rPr lang="en-IN" b="1">
                          <a:effectLst/>
                        </a:rPr>
                        <a:t>Symbol</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1">
                          <a:effectLst/>
                        </a:rPr>
                        <a:t>Symbol Name</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2938487"/>
                  </a:ext>
                </a:extLst>
              </a:tr>
              <a:tr h="0">
                <a:tc>
                  <a:txBody>
                    <a:bodyPr/>
                    <a:lstStyle/>
                    <a:p>
                      <a:r>
                        <a:rPr lang="en-IN" b="0">
                          <a:effectLst/>
                        </a:rPr>
                        <a:t>{ }</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rPr>
                        <a:t>set</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0466944"/>
                  </a:ext>
                </a:extLst>
              </a:tr>
              <a:tr h="0">
                <a:tc>
                  <a:txBody>
                    <a:bodyPr/>
                    <a:lstStyle/>
                    <a:p>
                      <a:r>
                        <a:rPr lang="en-IN" b="0">
                          <a:effectLst/>
                        </a:rPr>
                        <a:t>A ∪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rPr>
                        <a:t>A union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89897879"/>
                  </a:ext>
                </a:extLst>
              </a:tr>
              <a:tr h="0">
                <a:tc>
                  <a:txBody>
                    <a:bodyPr/>
                    <a:lstStyle/>
                    <a:p>
                      <a:r>
                        <a:rPr lang="en-IN" b="0">
                          <a:effectLst/>
                        </a:rPr>
                        <a:t>A ∩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rPr>
                        <a:t>A intersection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4881693"/>
                  </a:ext>
                </a:extLst>
              </a:tr>
              <a:tr h="0">
                <a:tc>
                  <a:txBody>
                    <a:bodyPr/>
                    <a:lstStyle/>
                    <a:p>
                      <a:r>
                        <a:rPr lang="en-IN" b="0">
                          <a:effectLst/>
                        </a:rPr>
                        <a:t>A ⊆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0">
                          <a:effectLst/>
                        </a:rPr>
                        <a:t>A is subset of B</a:t>
                      </a:r>
                      <a:endParaRPr lang="en-US">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83239599"/>
                  </a:ext>
                </a:extLst>
              </a:tr>
              <a:tr h="0">
                <a:tc>
                  <a:txBody>
                    <a:bodyPr/>
                    <a:lstStyle/>
                    <a:p>
                      <a:r>
                        <a:rPr lang="en-IN" b="0" dirty="0">
                          <a:effectLst/>
                        </a:rPr>
                        <a:t>A ⊄ B</a:t>
                      </a:r>
                      <a:endParaRPr lang="en-IN" dirty="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0" dirty="0">
                          <a:effectLst/>
                        </a:rPr>
                        <a:t>A is not subset B</a:t>
                      </a:r>
                      <a:endParaRPr lang="en-US" dirty="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5261061"/>
                  </a:ext>
                </a:extLst>
              </a:tr>
            </a:tbl>
          </a:graphicData>
        </a:graphic>
      </p:graphicFrame>
      <p:sp>
        <p:nvSpPr>
          <p:cNvPr id="5" name="Rectangle 4"/>
          <p:cNvSpPr/>
          <p:nvPr/>
        </p:nvSpPr>
        <p:spPr>
          <a:xfrm>
            <a:off x="2239020" y="958580"/>
            <a:ext cx="1781257" cy="369332"/>
          </a:xfrm>
          <a:prstGeom prst="rect">
            <a:avLst/>
          </a:prstGeom>
        </p:spPr>
        <p:txBody>
          <a:bodyPr wrap="none">
            <a:spAutoFit/>
          </a:bodyPr>
          <a:lstStyle/>
          <a:p>
            <a:r>
              <a:rPr lang="en-IN" b="1" dirty="0">
                <a:solidFill>
                  <a:srgbClr val="C00000"/>
                </a:solidFill>
              </a:rPr>
              <a:t>other notations</a:t>
            </a:r>
          </a:p>
        </p:txBody>
      </p:sp>
      <p:pic>
        <p:nvPicPr>
          <p:cNvPr id="8" name="Picture 7">
            <a:extLst>
              <a:ext uri="{FF2B5EF4-FFF2-40B4-BE49-F238E27FC236}">
                <a16:creationId xmlns:a16="http://schemas.microsoft.com/office/drawing/2014/main" id="{FEEF1DCE-1C79-40D1-ADCF-F509B77A3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28908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sp>
        <p:nvSpPr>
          <p:cNvPr id="4" name="Rectangle 3"/>
          <p:cNvSpPr/>
          <p:nvPr/>
        </p:nvSpPr>
        <p:spPr>
          <a:xfrm>
            <a:off x="1229138" y="1928894"/>
            <a:ext cx="6096000" cy="923330"/>
          </a:xfrm>
          <a:prstGeom prst="rect">
            <a:avLst/>
          </a:prstGeom>
        </p:spPr>
        <p:txBody>
          <a:bodyPr>
            <a:spAutoFit/>
          </a:bodyPr>
          <a:lstStyle/>
          <a:p>
            <a:pPr>
              <a:buFont typeface="Arial" panose="020B0604020202020204" pitchFamily="34" charset="0"/>
              <a:buChar char="•"/>
            </a:pPr>
            <a:r>
              <a:rPr lang="pt-BR" dirty="0">
                <a:solidFill>
                  <a:srgbClr val="333333"/>
                </a:solidFill>
                <a:latin typeface="Roboto"/>
              </a:rPr>
              <a:t>n( A ∪ B ) = n(A) +n(B) – n (A ∪ B) </a:t>
            </a:r>
            <a:br>
              <a:rPr lang="pt-BR" dirty="0">
                <a:solidFill>
                  <a:srgbClr val="333333"/>
                </a:solidFill>
                <a:latin typeface="Roboto"/>
              </a:rPr>
            </a:br>
            <a:endParaRPr lang="pt-BR" dirty="0">
              <a:solidFill>
                <a:srgbClr val="333333"/>
              </a:solidFill>
              <a:latin typeface="Roboto"/>
            </a:endParaRPr>
          </a:p>
          <a:p>
            <a:pPr>
              <a:buFont typeface="Arial" panose="020B0604020202020204" pitchFamily="34" charset="0"/>
              <a:buChar char="•"/>
            </a:pPr>
            <a:r>
              <a:rPr lang="pt-BR" dirty="0">
                <a:solidFill>
                  <a:srgbClr val="333333"/>
                </a:solidFill>
                <a:latin typeface="Roboto"/>
              </a:rPr>
              <a:t>n(A∪B)=n(A)+n(B)   {when A and B are disjoint sets}</a:t>
            </a:r>
            <a:endParaRPr lang="pt-BR" b="0" i="0" dirty="0">
              <a:solidFill>
                <a:srgbClr val="333333"/>
              </a:solidFill>
              <a:effectLst/>
              <a:latin typeface="Roboto"/>
            </a:endParaRPr>
          </a:p>
        </p:txBody>
      </p:sp>
      <p:sp>
        <p:nvSpPr>
          <p:cNvPr id="2" name="Rectangle 1"/>
          <p:cNvSpPr/>
          <p:nvPr/>
        </p:nvSpPr>
        <p:spPr>
          <a:xfrm>
            <a:off x="1229138" y="3040241"/>
            <a:ext cx="8163339" cy="369332"/>
          </a:xfrm>
          <a:prstGeom prst="rect">
            <a:avLst/>
          </a:prstGeom>
        </p:spPr>
        <p:txBody>
          <a:bodyPr wrap="square">
            <a:spAutoFit/>
          </a:bodyPr>
          <a:lstStyle/>
          <a:p>
            <a:pPr>
              <a:buFont typeface="Arial" panose="020B0604020202020204" pitchFamily="34" charset="0"/>
              <a:buChar char="•"/>
            </a:pPr>
            <a:r>
              <a:rPr lang="pt-BR" dirty="0">
                <a:solidFill>
                  <a:srgbClr val="333333"/>
                </a:solidFill>
                <a:latin typeface="Roboto"/>
              </a:rPr>
              <a:t>n(PUQUR)=n(P)+n(Q)+n(R)–n(P⋂Q)–n(Q⋂R)–n(R⋂P)+n(P⋂Q⋂R) </a:t>
            </a:r>
            <a:endParaRPr lang="pt-BR" b="0" i="0" dirty="0">
              <a:solidFill>
                <a:srgbClr val="333333"/>
              </a:solidFill>
              <a:effectLst/>
              <a:latin typeface="Roboto"/>
            </a:endParaRPr>
          </a:p>
        </p:txBody>
      </p:sp>
      <p:sp>
        <p:nvSpPr>
          <p:cNvPr id="3" name="Rectangle 2"/>
          <p:cNvSpPr/>
          <p:nvPr/>
        </p:nvSpPr>
        <p:spPr>
          <a:xfrm>
            <a:off x="1318590" y="1186879"/>
            <a:ext cx="2377574" cy="369332"/>
          </a:xfrm>
          <a:prstGeom prst="rect">
            <a:avLst/>
          </a:prstGeom>
        </p:spPr>
        <p:txBody>
          <a:bodyPr wrap="none">
            <a:spAutoFit/>
          </a:bodyPr>
          <a:lstStyle/>
          <a:p>
            <a:r>
              <a:rPr lang="en-IN" b="1" dirty="0">
                <a:solidFill>
                  <a:srgbClr val="C00000"/>
                </a:solidFill>
              </a:rPr>
              <a:t>Set Theory Formulas</a:t>
            </a:r>
            <a:endParaRPr lang="en-IN" b="1" i="0" dirty="0">
              <a:solidFill>
                <a:srgbClr val="C00000"/>
              </a:solidFill>
              <a:effectLst/>
            </a:endParaRPr>
          </a:p>
        </p:txBody>
      </p:sp>
      <p:pic>
        <p:nvPicPr>
          <p:cNvPr id="7" name="Picture 6">
            <a:extLst>
              <a:ext uri="{FF2B5EF4-FFF2-40B4-BE49-F238E27FC236}">
                <a16:creationId xmlns:a16="http://schemas.microsoft.com/office/drawing/2014/main" id="{3C9C5BDB-BBA9-4132-9B4C-6A660EC3B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50975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2585323"/>
          </a:xfrm>
          <a:prstGeom prst="rect">
            <a:avLst/>
          </a:prstGeom>
        </p:spPr>
        <p:txBody>
          <a:bodyPr wrap="square">
            <a:spAutoFit/>
          </a:bodyPr>
          <a:lstStyle/>
          <a:p>
            <a:pPr marL="457200" indent="-457200">
              <a:buAutoNum type="arabicPeriod"/>
            </a:pPr>
            <a:r>
              <a:rPr lang="en-US" sz="2400" dirty="0"/>
              <a:t>Which of the following set(s) are empty ?</a:t>
            </a:r>
          </a:p>
          <a:p>
            <a:r>
              <a:rPr lang="en-US" sz="2400" dirty="0"/>
              <a:t> </a:t>
            </a:r>
          </a:p>
          <a:p>
            <a:pPr marL="457200" indent="-457200"/>
            <a:r>
              <a:rPr lang="en-US" sz="2400" dirty="0"/>
              <a:t>A. {x: x is set of all prime numbers divisible by 2 } </a:t>
            </a:r>
          </a:p>
          <a:p>
            <a:pPr marL="457200" indent="-457200"/>
            <a:r>
              <a:rPr lang="en-US" sz="2400" dirty="0"/>
              <a:t>B.  {x: x is square root of 625} </a:t>
            </a:r>
          </a:p>
          <a:p>
            <a:pPr marL="457200" indent="-457200"/>
            <a:r>
              <a:rPr lang="en-US" sz="2400" dirty="0"/>
              <a:t>C. {x: x is a prime number, 54 &lt; x &lt; 58  } </a:t>
            </a:r>
          </a:p>
          <a:p>
            <a:pPr marL="457200" indent="-457200"/>
            <a:r>
              <a:rPr lang="en-US" sz="2400" dirty="0"/>
              <a:t>D. {x: x is even natural numbers divisible by 3 } </a:t>
            </a:r>
            <a:br>
              <a:rPr lang="en-US" dirty="0"/>
            </a:br>
            <a:endParaRPr lang="en-US"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p>
        </p:txBody>
      </p:sp>
      <p:pic>
        <p:nvPicPr>
          <p:cNvPr id="4" name="Picture 3">
            <a:extLst>
              <a:ext uri="{FF2B5EF4-FFF2-40B4-BE49-F238E27FC236}">
                <a16:creationId xmlns:a16="http://schemas.microsoft.com/office/drawing/2014/main" id="{7CEC602D-75FC-4013-9EA3-385C2A85A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3028</TotalTime>
  <Words>5560</Words>
  <Application>Microsoft Office PowerPoint</Application>
  <PresentationFormat>Widescreen</PresentationFormat>
  <Paragraphs>322</Paragraphs>
  <Slides>34</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-apple-system</vt:lpstr>
      <vt:lpstr>Arial</vt:lpstr>
      <vt:lpstr>Calibri</vt:lpstr>
      <vt:lpstr>Century Gothic</vt:lpstr>
      <vt:lpstr>Courier New</vt:lpstr>
      <vt:lpstr>Lato</vt:lpstr>
      <vt:lpstr>MathJax_Main</vt:lpstr>
      <vt:lpstr>Palatino Linotype</vt:lpstr>
      <vt:lpstr>Roboto</vt:lpstr>
      <vt:lpstr>Tahoma</vt:lpstr>
      <vt:lpstr>Times New Roman</vt:lpstr>
      <vt:lpstr>Executive</vt:lpstr>
      <vt:lpstr>SET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Vishal Garg</cp:lastModifiedBy>
  <cp:revision>397</cp:revision>
  <dcterms:created xsi:type="dcterms:W3CDTF">2017-07-13T07:57:18Z</dcterms:created>
  <dcterms:modified xsi:type="dcterms:W3CDTF">2021-08-12T06:24:43Z</dcterms:modified>
</cp:coreProperties>
</file>