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4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5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6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7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8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256" r:id="rId2"/>
    <p:sldId id="366" r:id="rId3"/>
    <p:sldId id="341" r:id="rId4"/>
    <p:sldId id="342" r:id="rId5"/>
    <p:sldId id="343" r:id="rId6"/>
    <p:sldId id="344" r:id="rId7"/>
    <p:sldId id="345" r:id="rId8"/>
    <p:sldId id="364" r:id="rId9"/>
    <p:sldId id="346" r:id="rId10"/>
    <p:sldId id="351" r:id="rId11"/>
    <p:sldId id="352" r:id="rId12"/>
    <p:sldId id="353" r:id="rId13"/>
    <p:sldId id="354" r:id="rId14"/>
    <p:sldId id="355" r:id="rId15"/>
    <p:sldId id="347" r:id="rId16"/>
    <p:sldId id="348" r:id="rId17"/>
    <p:sldId id="350" r:id="rId18"/>
    <p:sldId id="356" r:id="rId19"/>
    <p:sldId id="357" r:id="rId20"/>
    <p:sldId id="332" r:id="rId21"/>
    <p:sldId id="333" r:id="rId22"/>
    <p:sldId id="334" r:id="rId23"/>
    <p:sldId id="358" r:id="rId24"/>
    <p:sldId id="359" r:id="rId25"/>
    <p:sldId id="360" r:id="rId26"/>
    <p:sldId id="361" r:id="rId27"/>
    <p:sldId id="362" r:id="rId28"/>
    <p:sldId id="335" r:id="rId29"/>
    <p:sldId id="336" r:id="rId30"/>
    <p:sldId id="337" r:id="rId31"/>
    <p:sldId id="338" r:id="rId32"/>
    <p:sldId id="339" r:id="rId33"/>
    <p:sldId id="340" r:id="rId34"/>
    <p:sldId id="315" r:id="rId35"/>
    <p:sldId id="291" r:id="rId36"/>
    <p:sldId id="309" r:id="rId37"/>
    <p:sldId id="310" r:id="rId38"/>
    <p:sldId id="311" r:id="rId39"/>
    <p:sldId id="312" r:id="rId40"/>
    <p:sldId id="32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83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Remainders </a:t>
          </a: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1800" b="0" i="0" u="none" dirty="0"/>
            <a:t>Concept of positive and negative remainders</a:t>
          </a:r>
          <a:endParaRPr lang="en-US" sz="1800" b="1" dirty="0">
            <a:solidFill>
              <a:schemeClr val="tx1"/>
            </a:solidFill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Factorials</a:t>
          </a:r>
        </a:p>
      </dgm:t>
    </dgm:pt>
    <dgm:pt modelId="{2D5DD503-6AEA-4148-BB8E-F900A692E0FC}" type="par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91016031-F385-4777-ADB9-ED885133744D}" type="sib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Highest power of a number in a factorial &amp; Practice from PPT</a:t>
          </a:r>
          <a:endParaRPr lang="en-US" sz="1800" b="1" dirty="0">
            <a:solidFill>
              <a:schemeClr val="tx1"/>
            </a:solidFill>
          </a:endParaRPr>
        </a:p>
      </dgm:t>
    </dgm:pt>
    <dgm:pt modelId="{524F6555-8CED-4DF6-9F22-E7176FFBB8BB}" type="par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C4695EBB-0B92-4FAB-967E-470CEED3C7BC}" type="sib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Unit Digit &amp; Last Two Digit</a:t>
          </a:r>
        </a:p>
      </dgm:t>
    </dgm:pt>
    <dgm:pt modelId="{9A64DE1A-D2E3-4884-B760-5896CFA42657}" type="parTrans" cxnId="{1F48F98A-F04C-4F7F-A3A2-09CBF5DEB1CA}">
      <dgm:prSet/>
      <dgm:spPr/>
      <dgm:t>
        <a:bodyPr/>
        <a:lstStyle/>
        <a:p>
          <a:endParaRPr lang="en-US"/>
        </a:p>
      </dgm:t>
    </dgm:pt>
    <dgm:pt modelId="{5E2A8D8B-9C23-405A-8328-D3E54BB230D5}" type="sibTrans" cxnId="{1F48F98A-F04C-4F7F-A3A2-09CBF5DEB1CA}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Rules to find the unit digit of a number with higher powers and practice from PPT</a:t>
          </a:r>
          <a:endParaRPr lang="en-US" sz="1800" dirty="0"/>
        </a:p>
      </dgm:t>
    </dgm:pt>
    <dgm:pt modelId="{07954051-C5EF-435F-8207-E7CE30002D93}" type="parTrans" cxnId="{B8EB577E-48BF-44AD-890E-D64DF331A810}">
      <dgm:prSet/>
      <dgm:spPr/>
      <dgm:t>
        <a:bodyPr/>
        <a:lstStyle/>
        <a:p>
          <a:endParaRPr lang="en-US"/>
        </a:p>
      </dgm:t>
    </dgm:pt>
    <dgm:pt modelId="{BAC04DFE-C5AE-4245-9FA8-0DE0810B3B6E}" type="sibTrans" cxnId="{B8EB577E-48BF-44AD-890E-D64DF331A810}">
      <dgm:prSet/>
      <dgm:spPr/>
      <dgm:t>
        <a:bodyPr/>
        <a:lstStyle/>
        <a:p>
          <a:endParaRPr lang="en-US"/>
        </a:p>
      </dgm:t>
    </dgm:pt>
    <dgm:pt modelId="{4ED2C4B1-8229-4A61-87E7-747AF42B69B2}">
      <dgm:prSet custT="1"/>
      <dgm:spPr/>
      <dgm:t>
        <a:bodyPr/>
        <a:lstStyle/>
        <a:p>
          <a:r>
            <a:rPr lang="en-US" sz="1800" b="0" i="0" u="none" dirty="0"/>
            <a:t>Concept of remainders of higher powers</a:t>
          </a:r>
          <a:endParaRPr lang="en-US" sz="1800" dirty="0"/>
        </a:p>
      </dgm:t>
    </dgm:pt>
    <dgm:pt modelId="{0C896097-DA7D-45D9-8951-40C8CA5D0772}" type="parTrans" cxnId="{BA230D55-332C-48FC-8E52-94F9E9656D7A}">
      <dgm:prSet/>
      <dgm:spPr/>
      <dgm:t>
        <a:bodyPr/>
        <a:lstStyle/>
        <a:p>
          <a:endParaRPr lang="en-US"/>
        </a:p>
      </dgm:t>
    </dgm:pt>
    <dgm:pt modelId="{D06C3801-B731-45B0-B54E-A1A68EA53ACD}" type="sibTrans" cxnId="{BA230D55-332C-48FC-8E52-94F9E9656D7A}">
      <dgm:prSet/>
      <dgm:spPr/>
      <dgm:t>
        <a:bodyPr/>
        <a:lstStyle/>
        <a:p>
          <a:endParaRPr lang="en-US"/>
        </a:p>
      </dgm:t>
    </dgm:pt>
    <dgm:pt modelId="{AC092838-DC96-4E4B-B6E1-C9CB946C0BB9}">
      <dgm:prSet custT="1"/>
      <dgm:spPr/>
      <dgm:t>
        <a:bodyPr/>
        <a:lstStyle/>
        <a:p>
          <a:r>
            <a:rPr lang="en-US" sz="1800" b="0" i="0" u="none" dirty="0"/>
            <a:t>Fermat's theorem</a:t>
          </a:r>
          <a:endParaRPr lang="en-US" sz="1800" dirty="0"/>
        </a:p>
      </dgm:t>
    </dgm:pt>
    <dgm:pt modelId="{C6DADE2C-739E-44A9-9A27-F7D3AF8AACFE}" type="parTrans" cxnId="{4AAE7A26-6EEA-45EE-B2BD-68AAFDDFA486}">
      <dgm:prSet/>
      <dgm:spPr/>
      <dgm:t>
        <a:bodyPr/>
        <a:lstStyle/>
        <a:p>
          <a:endParaRPr lang="en-US"/>
        </a:p>
      </dgm:t>
    </dgm:pt>
    <dgm:pt modelId="{2CF55ADA-FD68-4815-B1F3-9ABC3AF2C845}" type="sibTrans" cxnId="{4AAE7A26-6EEA-45EE-B2BD-68AAFDDFA486}">
      <dgm:prSet/>
      <dgm:spPr/>
      <dgm:t>
        <a:bodyPr/>
        <a:lstStyle/>
        <a:p>
          <a:endParaRPr lang="en-US"/>
        </a:p>
      </dgm:t>
    </dgm:pt>
    <dgm:pt modelId="{38F931FD-2383-41E8-9492-2CBD0B3E7964}">
      <dgm:prSet custT="1"/>
      <dgm:spPr/>
      <dgm:t>
        <a:bodyPr/>
        <a:lstStyle/>
        <a:p>
          <a:r>
            <a:rPr lang="en-US" sz="1800" b="0" i="0" u="none" dirty="0"/>
            <a:t>Number of zeroes in a factorial &amp; Practice from PPT</a:t>
          </a:r>
          <a:endParaRPr lang="en-US" sz="1800" dirty="0"/>
        </a:p>
      </dgm:t>
    </dgm:pt>
    <dgm:pt modelId="{4C1827E8-D783-4F7A-A073-94CC6F4D4640}" type="parTrans" cxnId="{98621A13-CC95-4CE7-B0D9-F11822C3ECCA}">
      <dgm:prSet/>
      <dgm:spPr/>
      <dgm:t>
        <a:bodyPr/>
        <a:lstStyle/>
        <a:p>
          <a:endParaRPr lang="en-US"/>
        </a:p>
      </dgm:t>
    </dgm:pt>
    <dgm:pt modelId="{71C11072-BDF8-4C1A-9B3A-6A43DDC20CE5}" type="sibTrans" cxnId="{98621A13-CC95-4CE7-B0D9-F11822C3ECCA}">
      <dgm:prSet/>
      <dgm:spPr/>
      <dgm:t>
        <a:bodyPr/>
        <a:lstStyle/>
        <a:p>
          <a:endParaRPr lang="en-US"/>
        </a:p>
      </dgm:t>
    </dgm:pt>
    <dgm:pt modelId="{F24948F2-E70E-4F91-ADC8-FEB2348E24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300" dirty="0"/>
        </a:p>
      </dgm:t>
    </dgm:pt>
    <dgm:pt modelId="{BA519144-D281-44B5-B157-5648E726D46A}" type="parTrans" cxnId="{9CB875A6-0A02-415D-B132-F28A1509750B}">
      <dgm:prSet/>
      <dgm:spPr/>
      <dgm:t>
        <a:bodyPr/>
        <a:lstStyle/>
        <a:p>
          <a:endParaRPr lang="en-US"/>
        </a:p>
      </dgm:t>
    </dgm:pt>
    <dgm:pt modelId="{9B30B470-93EE-4117-95D6-EEBEB7627621}" type="sibTrans" cxnId="{9CB875A6-0A02-415D-B132-F28A1509750B}">
      <dgm:prSet/>
      <dgm:spPr/>
      <dgm:t>
        <a:bodyPr/>
        <a:lstStyle/>
        <a:p>
          <a:endParaRPr lang="en-US"/>
        </a:p>
      </dgm:t>
    </dgm:pt>
    <dgm:pt modelId="{33CF40D9-3815-4F01-85C7-0452AA70F54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Rules to find last two digit of a number with higher power &amp; Practice from PPT</a:t>
          </a:r>
          <a:endParaRPr lang="en-US" sz="1800" dirty="0"/>
        </a:p>
      </dgm:t>
    </dgm:pt>
    <dgm:pt modelId="{FE42872D-36B2-426A-8C9F-CFCE638B7174}" type="parTrans" cxnId="{F7752FA5-644D-4C85-BEBC-E9A0D8AA8135}">
      <dgm:prSet/>
      <dgm:spPr/>
      <dgm:t>
        <a:bodyPr/>
        <a:lstStyle/>
        <a:p>
          <a:endParaRPr lang="en-US"/>
        </a:p>
      </dgm:t>
    </dgm:pt>
    <dgm:pt modelId="{F2AB1C22-623E-45CF-B19E-62EFD6A3DC5F}" type="sibTrans" cxnId="{F7752FA5-644D-4C85-BEBC-E9A0D8AA8135}">
      <dgm:prSet/>
      <dgm:spPr/>
      <dgm:t>
        <a:bodyPr/>
        <a:lstStyle/>
        <a:p>
          <a:endParaRPr lang="en-US"/>
        </a:p>
      </dgm:t>
    </dgm:pt>
    <dgm:pt modelId="{55FF1529-4F4D-4040-8590-9926E4B0E8E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Data Sufficiency on related topic</a:t>
          </a:r>
          <a:endParaRPr lang="en-US" sz="1800" dirty="0"/>
        </a:p>
      </dgm:t>
    </dgm:pt>
    <dgm:pt modelId="{4899CD88-B46B-4F7B-B40C-F44D3EA32B0B}" type="parTrans" cxnId="{0D40BAA2-F84E-4F03-AC56-CAC691D57021}">
      <dgm:prSet/>
      <dgm:spPr/>
      <dgm:t>
        <a:bodyPr/>
        <a:lstStyle/>
        <a:p>
          <a:endParaRPr lang="en-US"/>
        </a:p>
      </dgm:t>
    </dgm:pt>
    <dgm:pt modelId="{06EB55A4-A066-4E28-9DB1-7358979EC1A3}" type="sibTrans" cxnId="{0D40BAA2-F84E-4F03-AC56-CAC691D57021}">
      <dgm:prSet/>
      <dgm:spPr/>
      <dgm:t>
        <a:bodyPr/>
        <a:lstStyle/>
        <a:p>
          <a:endParaRPr lang="en-US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E20507-8FA1-4455-B3A7-8F6FB35481AF}" type="presOf" srcId="{DFED864B-A739-456A-8534-C6C8EB979D13}" destId="{AFDF814C-2768-4921-BF54-9445D2077E68}" srcOrd="0" destOrd="0" presId="urn:microsoft.com/office/officeart/2005/8/layout/vList2"/>
    <dgm:cxn modelId="{98621A13-CC95-4CE7-B0D9-F11822C3ECCA}" srcId="{A93A460D-6533-474D-8F5E-705D34A1DEDB}" destId="{38F931FD-2383-41E8-9492-2CBD0B3E7964}" srcOrd="1" destOrd="0" parTransId="{4C1827E8-D783-4F7A-A073-94CC6F4D4640}" sibTransId="{71C11072-BDF8-4C1A-9B3A-6A43DDC20CE5}"/>
    <dgm:cxn modelId="{410CD917-F30F-4BEF-82A7-AE94F212BFE8}" type="presOf" srcId="{17617BD5-BF84-4976-A4E8-614B1A57DC5D}" destId="{0C789995-1963-452E-AAF4-ED453C8ED6D2}" srcOrd="0" destOrd="0" presId="urn:microsoft.com/office/officeart/2005/8/layout/vList2"/>
    <dgm:cxn modelId="{3390BF22-A91B-446D-B0CF-0196EB3507A5}" type="presOf" srcId="{92C5DC98-2435-438E-B60C-0542702C4519}" destId="{1CE4F842-DF20-46C9-9305-9A2F2B287439}" srcOrd="0" destOrd="0" presId="urn:microsoft.com/office/officeart/2005/8/layout/vList2"/>
    <dgm:cxn modelId="{4AAE7A26-6EEA-45EE-B2BD-68AAFDDFA486}" srcId="{60B09164-3635-4F57-BDFF-F431FDAAB3E9}" destId="{AC092838-DC96-4E4B-B6E1-C9CB946C0BB9}" srcOrd="2" destOrd="0" parTransId="{C6DADE2C-739E-44A9-9A27-F7D3AF8AACFE}" sibTransId="{2CF55ADA-FD68-4815-B1F3-9ABC3AF2C845}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A405CF5B-45F7-49B8-B2ED-D478CB014B59}" type="presOf" srcId="{60B09164-3635-4F57-BDFF-F431FDAAB3E9}" destId="{CF2162E2-F605-4392-95A6-28E093478E07}" srcOrd="0" destOrd="0" presId="urn:microsoft.com/office/officeart/2005/8/layout/vList2"/>
    <dgm:cxn modelId="{7D31E763-79C4-488F-AC5C-221369D55419}" type="presOf" srcId="{A93A460D-6533-474D-8F5E-705D34A1DEDB}" destId="{BB3BB3A9-0412-45E0-8CCF-67B6614085B9}" srcOrd="0" destOrd="0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DD94B66E-5558-4639-89FC-A19F4436C29D}" type="presOf" srcId="{F24948F2-E70E-4F91-ADC8-FEB2348E2475}" destId="{1CE4F842-DF20-46C9-9305-9A2F2B287439}" srcOrd="0" destOrd="3" presId="urn:microsoft.com/office/officeart/2005/8/layout/vList2"/>
    <dgm:cxn modelId="{F8069274-2E3E-4536-962C-13E8315E07DA}" type="presOf" srcId="{FAF7CFB3-57C5-4795-B005-90CD8A960588}" destId="{38C68B03-0334-457A-8587-2A4C6D020BB0}" srcOrd="0" destOrd="0" presId="urn:microsoft.com/office/officeart/2005/8/layout/vList2"/>
    <dgm:cxn modelId="{BA230D55-332C-48FC-8E52-94F9E9656D7A}" srcId="{60B09164-3635-4F57-BDFF-F431FDAAB3E9}" destId="{4ED2C4B1-8229-4A61-87E7-747AF42B69B2}" srcOrd="1" destOrd="0" parTransId="{0C896097-DA7D-45D9-8951-40C8CA5D0772}" sibTransId="{D06C3801-B731-45B0-B54E-A1A68EA53ACD}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6251F77E-453B-4BB2-8899-AD4B669B12AD}" type="presOf" srcId="{33CF40D9-3815-4F01-85C7-0452AA70F547}" destId="{1CE4F842-DF20-46C9-9305-9A2F2B287439}" srcOrd="0" destOrd="1" presId="urn:microsoft.com/office/officeart/2005/8/layout/vList2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0D40BAA2-F84E-4F03-AC56-CAC691D57021}" srcId="{17617BD5-BF84-4976-A4E8-614B1A57DC5D}" destId="{55FF1529-4F4D-4040-8590-9926E4B0E8E4}" srcOrd="2" destOrd="0" parTransId="{4899CD88-B46B-4F7B-B40C-F44D3EA32B0B}" sibTransId="{06EB55A4-A066-4E28-9DB1-7358979EC1A3}"/>
    <dgm:cxn modelId="{F7752FA5-644D-4C85-BEBC-E9A0D8AA8135}" srcId="{17617BD5-BF84-4976-A4E8-614B1A57DC5D}" destId="{33CF40D9-3815-4F01-85C7-0452AA70F547}" srcOrd="1" destOrd="0" parTransId="{FE42872D-36B2-426A-8C9F-CFCE638B7174}" sibTransId="{F2AB1C22-623E-45CF-B19E-62EFD6A3DC5F}"/>
    <dgm:cxn modelId="{9CB875A6-0A02-415D-B132-F28A1509750B}" srcId="{17617BD5-BF84-4976-A4E8-614B1A57DC5D}" destId="{F24948F2-E70E-4F91-ADC8-FEB2348E2475}" srcOrd="3" destOrd="0" parTransId="{BA519144-D281-44B5-B157-5648E726D46A}" sibTransId="{9B30B470-93EE-4117-95D6-EEBEB7627621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42E80FD3-F7F0-4109-8B02-1807C9187E65}" type="presOf" srcId="{AC092838-DC96-4E4B-B6E1-C9CB946C0BB9}" destId="{38C68B03-0334-457A-8587-2A4C6D020BB0}" srcOrd="0" destOrd="2" presId="urn:microsoft.com/office/officeart/2005/8/layout/vList2"/>
    <dgm:cxn modelId="{063370E6-C70A-4BBB-BC04-1C2843254757}" type="presOf" srcId="{55FF1529-4F4D-4040-8590-9926E4B0E8E4}" destId="{1CE4F842-DF20-46C9-9305-9A2F2B287439}" srcOrd="0" destOrd="2" presId="urn:microsoft.com/office/officeart/2005/8/layout/vList2"/>
    <dgm:cxn modelId="{B047DBF0-47D4-4A74-B336-91C22984F59D}" type="presOf" srcId="{38F931FD-2383-41E8-9492-2CBD0B3E7964}" destId="{AFDF814C-2768-4921-BF54-9445D2077E68}" srcOrd="0" destOrd="1" presId="urn:microsoft.com/office/officeart/2005/8/layout/vList2"/>
    <dgm:cxn modelId="{2F4840F4-10D9-46D9-B96C-3CA7BE1E1C6F}" type="presOf" srcId="{4ED2C4B1-8229-4A61-87E7-747AF42B69B2}" destId="{38C68B03-0334-457A-8587-2A4C6D020BB0}" srcOrd="0" destOrd="1" presId="urn:microsoft.com/office/officeart/2005/8/layout/vList2"/>
    <dgm:cxn modelId="{84CAD1F5-AA70-492E-A045-C92BC5716F4F}" type="presOf" srcId="{57E4DC8A-0269-4B0F-8D7C-B3EBE05B75BF}" destId="{9003AC3B-56CD-448D-A2D6-CA9F9F7F936C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8C2E53F2-B103-4BA9-AC0E-8C2CC04732F6}" type="presParOf" srcId="{9003AC3B-56CD-448D-A2D6-CA9F9F7F936C}" destId="{CF2162E2-F605-4392-95A6-28E093478E07}" srcOrd="0" destOrd="0" presId="urn:microsoft.com/office/officeart/2005/8/layout/vList2"/>
    <dgm:cxn modelId="{EF5A3389-3D76-4D5F-84D4-E4C863BB20A2}" type="presParOf" srcId="{9003AC3B-56CD-448D-A2D6-CA9F9F7F936C}" destId="{38C68B03-0334-457A-8587-2A4C6D020BB0}" srcOrd="1" destOrd="0" presId="urn:microsoft.com/office/officeart/2005/8/layout/vList2"/>
    <dgm:cxn modelId="{153D2CA7-3F85-4E08-A093-6354DC692813}" type="presParOf" srcId="{9003AC3B-56CD-448D-A2D6-CA9F9F7F936C}" destId="{BB3BB3A9-0412-45E0-8CCF-67B6614085B9}" srcOrd="2" destOrd="0" presId="urn:microsoft.com/office/officeart/2005/8/layout/vList2"/>
    <dgm:cxn modelId="{C3A5F409-5ED9-4347-9E63-6C48496503D2}" type="presParOf" srcId="{9003AC3B-56CD-448D-A2D6-CA9F9F7F936C}" destId="{AFDF814C-2768-4921-BF54-9445D2077E68}" srcOrd="3" destOrd="0" presId="urn:microsoft.com/office/officeart/2005/8/layout/vList2"/>
    <dgm:cxn modelId="{458716FE-1245-4FEC-9B53-0E6E69E10B78}" type="presParOf" srcId="{9003AC3B-56CD-448D-A2D6-CA9F9F7F936C}" destId="{0C789995-1963-452E-AAF4-ED453C8ED6D2}" srcOrd="4" destOrd="0" presId="urn:microsoft.com/office/officeart/2005/8/layout/vList2"/>
    <dgm:cxn modelId="{4DA201BC-0E0C-4981-A454-4C6E49842CFC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F6F885EF-76A6-4CBF-BBC4-4AF21FE7EF5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6BD75E5B-A0DB-4E6E-8D24-7143C4E5C96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F2110BBC-3CA9-4204-B86F-047BC1DEFAC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BD4C6743-C1AF-4848-9E1D-80F910DA7B4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CD2A8EBB-FAC3-4E62-8C2B-B5C0C698278C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A6D73B0-4A20-40E2-9947-6E268EEFD57B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31F36F5D-C59D-461C-A6F6-74E88884368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298723E7-5307-4F62-AF77-1E70B6A691E6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C285E3A9-6E84-4733-8366-7F86D0FE0A1F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02BD78C3-092D-4CDD-A14D-2AABEF415CDB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58BDCBD8-48CE-4B20-ABEF-40FCB40B806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1061F15E-BBC8-4178-B92D-E975505C6C1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F59A5F27-822F-4809-9665-502DEFDC9AE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A79FB08-BE34-4517-9E77-C95BB591F656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18117"/>
          <a:ext cx="8229600" cy="58032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Remainders </a:t>
          </a:r>
        </a:p>
      </dsp:txBody>
      <dsp:txXfrm>
        <a:off x="28329" y="46446"/>
        <a:ext cx="8172942" cy="523662"/>
      </dsp:txXfrm>
    </dsp:sp>
    <dsp:sp modelId="{38C68B03-0334-457A-8587-2A4C6D020BB0}">
      <dsp:nvSpPr>
        <dsp:cNvPr id="0" name=""/>
        <dsp:cNvSpPr/>
      </dsp:nvSpPr>
      <dsp:spPr>
        <a:xfrm>
          <a:off x="0" y="598437"/>
          <a:ext cx="8229600" cy="1010677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Concept of positive and negative remainders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Concept of remainders of higher powers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Fermat's theorem</a:t>
          </a:r>
          <a:endParaRPr lang="en-US" sz="1800" kern="1200" dirty="0"/>
        </a:p>
      </dsp:txBody>
      <dsp:txXfrm>
        <a:off x="0" y="598437"/>
        <a:ext cx="8229600" cy="1010677"/>
      </dsp:txXfrm>
    </dsp:sp>
    <dsp:sp modelId="{BB3BB3A9-0412-45E0-8CCF-67B6614085B9}">
      <dsp:nvSpPr>
        <dsp:cNvPr id="0" name=""/>
        <dsp:cNvSpPr/>
      </dsp:nvSpPr>
      <dsp:spPr>
        <a:xfrm>
          <a:off x="0" y="1609115"/>
          <a:ext cx="8229600" cy="58032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Factorials</a:t>
          </a:r>
        </a:p>
      </dsp:txBody>
      <dsp:txXfrm>
        <a:off x="28329" y="1637444"/>
        <a:ext cx="8172942" cy="523662"/>
      </dsp:txXfrm>
    </dsp:sp>
    <dsp:sp modelId="{AFDF814C-2768-4921-BF54-9445D2077E68}">
      <dsp:nvSpPr>
        <dsp:cNvPr id="0" name=""/>
        <dsp:cNvSpPr/>
      </dsp:nvSpPr>
      <dsp:spPr>
        <a:xfrm>
          <a:off x="0" y="2189435"/>
          <a:ext cx="8229600" cy="67378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Highest power of a number in a factorial &amp; Practice from PPT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Number of zeroes in a factorial &amp; Practice from PPT</a:t>
          </a:r>
          <a:endParaRPr lang="en-US" sz="1800" kern="1200" dirty="0"/>
        </a:p>
      </dsp:txBody>
      <dsp:txXfrm>
        <a:off x="0" y="2189435"/>
        <a:ext cx="8229600" cy="673785"/>
      </dsp:txXfrm>
    </dsp:sp>
    <dsp:sp modelId="{0C789995-1963-452E-AAF4-ED453C8ED6D2}">
      <dsp:nvSpPr>
        <dsp:cNvPr id="0" name=""/>
        <dsp:cNvSpPr/>
      </dsp:nvSpPr>
      <dsp:spPr>
        <a:xfrm>
          <a:off x="0" y="2863220"/>
          <a:ext cx="8229600" cy="58032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Unit Digit &amp; Last Two Digit</a:t>
          </a:r>
        </a:p>
      </dsp:txBody>
      <dsp:txXfrm>
        <a:off x="28329" y="2891549"/>
        <a:ext cx="8172942" cy="523662"/>
      </dsp:txXfrm>
    </dsp:sp>
    <dsp:sp modelId="{1CE4F842-DF20-46C9-9305-9A2F2B287439}">
      <dsp:nvSpPr>
        <dsp:cNvPr id="0" name=""/>
        <dsp:cNvSpPr/>
      </dsp:nvSpPr>
      <dsp:spPr>
        <a:xfrm>
          <a:off x="0" y="3443540"/>
          <a:ext cx="8229600" cy="1989270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Rules to find the unit digit of a number with higher powers and practice from PPT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Rules to find last two digit of a number with higher power &amp; Practice from PPT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/>
            <a:t>Data Sufficiency on related topic</a:t>
          </a:r>
          <a:endParaRPr lang="en-US" sz="18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3443540"/>
        <a:ext cx="8229600" cy="1989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</a:p>
          <a:p>
            <a:pPr marL="0" indent="0">
              <a:buNone/>
            </a:pPr>
            <a:r>
              <a:rPr lang="en-US" dirty="0"/>
              <a:t>2.Option B (Compulsory)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</a:p>
          <a:p>
            <a:pPr marL="0" indent="0">
              <a:buNone/>
            </a:pPr>
            <a:r>
              <a:rPr lang="en-US" dirty="0"/>
              <a:t>3.Option A (Compulsory)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Hard</a:t>
            </a:r>
          </a:p>
          <a:p>
            <a:pPr marL="0" indent="0">
              <a:buNone/>
            </a:pPr>
            <a:r>
              <a:rPr lang="en-US" dirty="0"/>
              <a:t>4.Option B (Compulsory)</a:t>
            </a:r>
          </a:p>
          <a:p>
            <a:pPr marL="0" indent="0">
              <a:buNone/>
            </a:pPr>
            <a:r>
              <a:rPr lang="en-US" dirty="0"/>
              <a:t>5.Option</a:t>
            </a:r>
            <a:r>
              <a:rPr lang="en-US" baseline="0" dirty="0"/>
              <a:t> C (Compulsory)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Hard</a:t>
            </a:r>
          </a:p>
          <a:p>
            <a:pPr marL="0" indent="0">
              <a:buNone/>
            </a:pPr>
            <a:r>
              <a:rPr lang="en-US" dirty="0"/>
              <a:t>6.Option C (Compulsory)</a:t>
            </a:r>
          </a:p>
          <a:p>
            <a:pPr marL="0" indent="0">
              <a:buNone/>
            </a:pPr>
            <a:r>
              <a:rPr lang="en-US" dirty="0"/>
              <a:t>7.Option</a:t>
            </a:r>
            <a:r>
              <a:rPr lang="en-US" baseline="0" dirty="0"/>
              <a:t> </a:t>
            </a:r>
            <a:r>
              <a:rPr lang="en-IN" baseline="0" dirty="0"/>
              <a:t>C (Optional)</a:t>
            </a:r>
            <a:endParaRPr lang="en-IN" dirty="0"/>
          </a:p>
          <a:p>
            <a:r>
              <a:rPr lang="en-IN" dirty="0"/>
              <a:t>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5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</a:p>
          <a:p>
            <a:pPr marL="0" indent="0">
              <a:buNone/>
            </a:pPr>
            <a:r>
              <a:rPr lang="en-US" dirty="0"/>
              <a:t>8.Option</a:t>
            </a:r>
            <a:r>
              <a:rPr lang="en-US" baseline="0" dirty="0"/>
              <a:t> </a:t>
            </a:r>
            <a:r>
              <a:rPr lang="en-IN" baseline="0" dirty="0"/>
              <a:t>D (Compulsory)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</a:p>
          <a:p>
            <a:pPr marL="0" indent="0">
              <a:buNone/>
            </a:pPr>
            <a:r>
              <a:rPr lang="en-US" dirty="0"/>
              <a:t>9.Option C (Compulsory)</a:t>
            </a:r>
          </a:p>
          <a:p>
            <a:pPr marL="0" indent="0">
              <a:buNone/>
            </a:pPr>
            <a:r>
              <a:rPr lang="en-US" dirty="0"/>
              <a:t>10.Option</a:t>
            </a:r>
            <a:r>
              <a:rPr lang="en-US" baseline="0" dirty="0"/>
              <a:t> </a:t>
            </a:r>
            <a:r>
              <a:rPr lang="en-IN" baseline="0" dirty="0"/>
              <a:t>D (Compulsory)</a:t>
            </a:r>
            <a:endParaRPr lang="en-IN" dirty="0"/>
          </a:p>
          <a:p>
            <a:r>
              <a:rPr lang="en-IN" dirty="0"/>
              <a:t>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4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Easy (Optional)</a:t>
            </a:r>
          </a:p>
          <a:p>
            <a:pPr marL="0" indent="0">
              <a:buNone/>
            </a:pPr>
            <a:r>
              <a:rPr lang="en-US" dirty="0"/>
              <a:t>11.Option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</a:p>
          <a:p>
            <a:r>
              <a:rPr lang="en-US" dirty="0"/>
              <a:t>12.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 Level : Moderate (Compulsory)</a:t>
            </a:r>
          </a:p>
          <a:p>
            <a:r>
              <a:rPr lang="en-US" dirty="0"/>
              <a:t>13. Option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7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</a:p>
          <a:p>
            <a:r>
              <a:rPr lang="en-US" dirty="0"/>
              <a:t>14. Option 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 Level : Hard (Compulsory)</a:t>
            </a:r>
          </a:p>
          <a:p>
            <a:r>
              <a:rPr lang="en-US" dirty="0"/>
              <a:t>15. Option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0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(Optional)</a:t>
            </a:r>
          </a:p>
          <a:p>
            <a:r>
              <a:rPr lang="en-US" dirty="0"/>
              <a:t>16. Option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9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Hard (Optional)</a:t>
            </a:r>
          </a:p>
          <a:p>
            <a:r>
              <a:rPr lang="en-US" dirty="0"/>
              <a:t>17.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 Level : Hard (Optional)</a:t>
            </a:r>
          </a:p>
          <a:p>
            <a:r>
              <a:rPr lang="en-US" dirty="0"/>
              <a:t>18. Option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6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6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5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6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3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</a:t>
            </a:r>
            <a:r>
              <a:rPr lang="en-US" baseline="0" dirty="0"/>
              <a:t> Level : Hard (Compulsory)</a:t>
            </a:r>
            <a:endParaRPr lang="en-US" dirty="0"/>
          </a:p>
          <a:p>
            <a:r>
              <a:rPr lang="en-US" dirty="0"/>
              <a:t>19.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Difficulty</a:t>
            </a:r>
            <a:r>
              <a:rPr lang="en-US" baseline="0" dirty="0"/>
              <a:t> Level : Hard (Compulsory)</a:t>
            </a:r>
            <a:endParaRPr lang="en-US" dirty="0"/>
          </a:p>
          <a:p>
            <a:r>
              <a:rPr lang="en-US" dirty="0"/>
              <a:t>20. Option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</a:t>
            </a:r>
            <a:r>
              <a:rPr lang="en-US" baseline="0" dirty="0"/>
              <a:t> Hard (Optional</a:t>
            </a:r>
            <a:r>
              <a:rPr lang="en-US" dirty="0"/>
              <a:t>) </a:t>
            </a:r>
          </a:p>
          <a:p>
            <a:r>
              <a:rPr lang="en-US" dirty="0"/>
              <a:t>21. Option A</a:t>
            </a:r>
          </a:p>
          <a:p>
            <a:r>
              <a:rPr lang="en-US" dirty="0"/>
              <a:t>Difficulty Level : Hard (Compulsory)</a:t>
            </a:r>
          </a:p>
          <a:p>
            <a:r>
              <a:rPr lang="en-US" dirty="0"/>
              <a:t>22. Option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7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2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Easy (Optional)</a:t>
            </a:r>
          </a:p>
          <a:p>
            <a:r>
              <a:rPr lang="en-US" dirty="0"/>
              <a:t>23. Option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5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(Optional)</a:t>
            </a:r>
          </a:p>
          <a:p>
            <a:r>
              <a:rPr lang="en-US" dirty="0"/>
              <a:t>24. Option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0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</a:p>
          <a:p>
            <a:r>
              <a:rPr lang="en-US" dirty="0"/>
              <a:t>25. Option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1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</a:t>
            </a:r>
            <a:r>
              <a:rPr lang="en-US" dirty="0"/>
              <a:t>Difficulty Level : Easy</a:t>
            </a:r>
          </a:p>
          <a:p>
            <a:pPr marL="228600" indent="-228600">
              <a:buAutoNum type="arabicPeriod"/>
            </a:pPr>
            <a:r>
              <a:rPr lang="en-US" dirty="0"/>
              <a:t>Option B (Compulsory)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image" Target="../media/image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image" Target="../media/image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image" Target="../media/image3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13" Type="http://schemas.openxmlformats.org/officeDocument/2006/relationships/image" Target="../media/image3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13" Type="http://schemas.openxmlformats.org/officeDocument/2006/relationships/image" Target="../media/image3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12" Type="http://schemas.microsoft.com/office/2007/relationships/diagramDrawing" Target="../diagrams/drawing2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11" Type="http://schemas.openxmlformats.org/officeDocument/2006/relationships/diagramColors" Target="../diagrams/colors27.xml"/><Relationship Id="rId5" Type="http://schemas.openxmlformats.org/officeDocument/2006/relationships/diagramQuickStyle" Target="../diagrams/quickStyle26.xml"/><Relationship Id="rId10" Type="http://schemas.openxmlformats.org/officeDocument/2006/relationships/diagramQuickStyle" Target="../diagrams/quickStyle27.xml"/><Relationship Id="rId4" Type="http://schemas.openxmlformats.org/officeDocument/2006/relationships/diagramLayout" Target="../diagrams/layout26.xml"/><Relationship Id="rId9" Type="http://schemas.openxmlformats.org/officeDocument/2006/relationships/diagramLayout" Target="../diagrams/layout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image" Target="../media/image3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1.xml"/><Relationship Id="rId13" Type="http://schemas.openxmlformats.org/officeDocument/2006/relationships/image" Target="../media/image3.png"/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12" Type="http://schemas.microsoft.com/office/2007/relationships/diagramDrawing" Target="../diagrams/drawing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0.xml"/><Relationship Id="rId11" Type="http://schemas.openxmlformats.org/officeDocument/2006/relationships/diagramColors" Target="../diagrams/colors31.xml"/><Relationship Id="rId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31.xml"/><Relationship Id="rId4" Type="http://schemas.openxmlformats.org/officeDocument/2006/relationships/diagramLayout" Target="../diagrams/layout30.xml"/><Relationship Id="rId9" Type="http://schemas.openxmlformats.org/officeDocument/2006/relationships/diagramLayout" Target="../diagrams/layout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13" Type="http://schemas.openxmlformats.org/officeDocument/2006/relationships/image" Target="../media/image3.png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image" Target="../media/image3.png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7.xml"/><Relationship Id="rId13" Type="http://schemas.openxmlformats.org/officeDocument/2006/relationships/image" Target="../media/image3.png"/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12" Type="http://schemas.microsoft.com/office/2007/relationships/diagramDrawing" Target="../diagrams/drawing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6.xml"/><Relationship Id="rId11" Type="http://schemas.openxmlformats.org/officeDocument/2006/relationships/diagramColors" Target="../diagrams/colors37.xml"/><Relationship Id="rId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7.xml"/><Relationship Id="rId4" Type="http://schemas.openxmlformats.org/officeDocument/2006/relationships/diagramLayout" Target="../diagrams/layout36.xml"/><Relationship Id="rId9" Type="http://schemas.openxmlformats.org/officeDocument/2006/relationships/diagramLayout" Target="../diagrams/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352800"/>
            <a:ext cx="8007424" cy="174421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REMAINDER, FACTORIAL</a:t>
            </a:r>
            <a:b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DIGIT &amp; LAST TWO DIGITS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557BD-B7FA-4089-8D31-FBC08D37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0928" y="714356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marL="342900" indent="-342900" fontAlgn="t">
              <a:buAutoNum type="arabicPeriod"/>
            </a:pPr>
            <a:r>
              <a:rPr lang="en-GB" sz="2400" dirty="0"/>
              <a:t>Find the Remainder when 81*27 is divided by 8?</a:t>
            </a:r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 9				 B] 2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 3				D] 1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D0F99-D3F5-4003-9AD7-9E15AD1C95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6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2.Find the Remainder when 25*73*528 is divided by 13?</a:t>
            </a:r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A]9				 B]1 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C]3				 D]6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31060-0A5E-496B-9289-88FB862E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1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977438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3.Find the remainder when </a:t>
            </a:r>
            <a:r>
              <a:rPr lang="en-IN" sz="2400" dirty="0"/>
              <a:t>2</a:t>
            </a:r>
            <a:r>
              <a:rPr lang="en-IN" sz="2400" baseline="30000" dirty="0"/>
              <a:t>32 </a:t>
            </a:r>
            <a:r>
              <a:rPr lang="en-IN" sz="2400" dirty="0"/>
              <a:t> divided by 5</a:t>
            </a:r>
            <a:r>
              <a:rPr lang="en-IN" b="1" dirty="0"/>
              <a:t>?</a:t>
            </a:r>
          </a:p>
          <a:p>
            <a:pPr fontAlgn="t"/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A]1				 B]0 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C]4				 D]3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B2E5B-9D31-4543-9E8A-FF5776C04D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4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5309" y="714356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4. Find the remainder when </a:t>
            </a:r>
            <a:r>
              <a:rPr lang="en-IN" sz="2400" dirty="0"/>
              <a:t>26</a:t>
            </a:r>
            <a:r>
              <a:rPr lang="en-IN" sz="2400" baseline="30000" dirty="0"/>
              <a:t>75</a:t>
            </a:r>
            <a:r>
              <a:rPr lang="en-IN" sz="2400" dirty="0"/>
              <a:t> is divided by 7?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A]5				B]6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C]0				D]3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GB" sz="2400" dirty="0"/>
              <a:t>5.Find the remainder when </a:t>
            </a:r>
            <a:r>
              <a:rPr lang="en-IN" sz="2400" dirty="0"/>
              <a:t>23</a:t>
            </a:r>
            <a:r>
              <a:rPr lang="en-IN" sz="2400" baseline="30000" dirty="0"/>
              <a:t>721</a:t>
            </a:r>
            <a:r>
              <a:rPr lang="en-IN" sz="2400" dirty="0"/>
              <a:t> is divided by 61?</a:t>
            </a:r>
            <a:r>
              <a:rPr lang="en-IN" sz="2400" b="1" dirty="0"/>
              <a:t> </a:t>
            </a:r>
          </a:p>
          <a:p>
            <a:pPr fontAlgn="t"/>
            <a:endParaRPr lang="en-IN" sz="2400" dirty="0"/>
          </a:p>
          <a:p>
            <a:pPr fontAlgn="t"/>
            <a:r>
              <a:rPr lang="en-GB" sz="2400" dirty="0">
                <a:cs typeface="Times New Roman" pitchFamily="18" charset="0"/>
              </a:rPr>
              <a:t>A]65				B]26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C]23				D]0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839C7-90C6-4E87-A2E9-B177912719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9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6.Find the remainder when </a:t>
            </a:r>
            <a:r>
              <a:rPr lang="en-IN" sz="2400" dirty="0"/>
              <a:t>8888….100times divided by 13?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A]1				 B]0 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C]9				 D]3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GB" sz="2400" dirty="0"/>
              <a:t>7.Find the remainder when </a:t>
            </a:r>
            <a:r>
              <a:rPr lang="en-IN" sz="2400" dirty="0"/>
              <a:t>256256256……  </a:t>
            </a:r>
            <a:r>
              <a:rPr lang="en-IN" sz="2400" dirty="0" err="1"/>
              <a:t>upto</a:t>
            </a:r>
            <a:r>
              <a:rPr lang="en-IN" sz="2400" dirty="0"/>
              <a:t> 93 times is divided by 11?</a:t>
            </a:r>
            <a:r>
              <a:rPr lang="en-IN" sz="2400" b="1" dirty="0"/>
              <a:t> </a:t>
            </a:r>
            <a:endParaRPr lang="en-IN" b="1" dirty="0"/>
          </a:p>
          <a:p>
            <a:pPr fontAlgn="t"/>
            <a:endParaRPr lang="en-IN" sz="2400" dirty="0"/>
          </a:p>
          <a:p>
            <a:pPr fontAlgn="t"/>
            <a:r>
              <a:rPr lang="en-GB" sz="2400" dirty="0">
                <a:cs typeface="Times New Roman" pitchFamily="18" charset="0"/>
              </a:rPr>
              <a:t>A] 5				B] 3</a:t>
            </a:r>
          </a:p>
          <a:p>
            <a:pPr fontAlgn="t"/>
            <a:r>
              <a:rPr lang="en-GB" sz="2400" dirty="0">
                <a:cs typeface="Times New Roman" pitchFamily="18" charset="0"/>
              </a:rPr>
              <a:t>C] 0				D] 1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561B5-4573-48C7-AE41-B305F3F4C0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752600"/>
            <a:ext cx="8007424" cy="7391400"/>
          </a:xfrm>
        </p:spPr>
        <p:txBody>
          <a:bodyPr>
            <a:noAutofit/>
          </a:bodyPr>
          <a:lstStyle/>
          <a:p>
            <a:pPr algn="l"/>
            <a:br>
              <a:rPr lang="en-US" sz="2000" b="1" dirty="0">
                <a:solidFill>
                  <a:srgbClr val="FF0000"/>
                </a:solidFill>
                <a:effectLst/>
              </a:rPr>
            </a:br>
            <a:br>
              <a:rPr lang="en-US" sz="2000" b="1" dirty="0">
                <a:solidFill>
                  <a:srgbClr val="FF0000"/>
                </a:solidFill>
                <a:effectLst/>
              </a:rPr>
            </a:br>
            <a:br>
              <a:rPr lang="en-US" sz="2000" b="1" dirty="0">
                <a:solidFill>
                  <a:srgbClr val="FF0000"/>
                </a:solidFill>
                <a:effectLst/>
              </a:rPr>
            </a:br>
            <a:r>
              <a:rPr lang="en-US" sz="2000" b="1" dirty="0">
                <a:solidFill>
                  <a:srgbClr val="FF0000"/>
                </a:solidFill>
                <a:effectLst/>
              </a:rPr>
              <a:t>Number of zeroes:</a:t>
            </a: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It is very easy to find the number of zero at the end , all you have to do is count how many times did 2 and 5 occurred in the question as factor. Number of zeros is equal to the one (2 or 5)which occurred less times.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i.e. 2*5 = 10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     2*2*5*5 = 100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the number of zeros depends upon the number of pairs of 2 and 5.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1. How many numbers of zeros will be there at the trail (end) of the 1*2*3*4*5*6*7*8*9*10?</a:t>
            </a:r>
            <a:br>
              <a:rPr lang="en-US" sz="2000" b="1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Solution: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In given expression number of 2’s = 8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Number of 5’s = 2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total number of pairs = 2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Two </a:t>
            </a:r>
            <a:r>
              <a:rPr lang="en-US" sz="2000" dirty="0">
                <a:solidFill>
                  <a:schemeClr val="tx1"/>
                </a:solidFill>
                <a:effectLst/>
              </a:rPr>
              <a:t>zeroes will be there at the end of the calculation.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4A97A-24ED-42FB-8153-62EBD7251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969" y="-2300868"/>
            <a:ext cx="8007424" cy="7010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b="1" u="sng" dirty="0">
                <a:solidFill>
                  <a:srgbClr val="FF0000"/>
                </a:solidFill>
                <a:effectLst/>
              </a:rPr>
              <a:t>Number of zeroes in a factorial: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68" y="2184269"/>
            <a:ext cx="55816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7244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There will be 5+1+0 = 6 zeroes at the end of 25!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3904-BA61-414A-840D-DE5DEC226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080" y="2087563"/>
            <a:ext cx="8007424" cy="567055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365044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Example . Find the number of zeros at the end of 500!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b="1" dirty="0">
                <a:solidFill>
                  <a:srgbClr val="262626"/>
                </a:solidFill>
              </a:rPr>
              <a:t>Solution: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2290" name="Picture 2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40767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43202" y="5105400"/>
            <a:ext cx="41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Open Sans"/>
              </a:rPr>
              <a:t>Total number of 5’s = 100+20+4 = 124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B9B7B-6D06-4A71-A07E-6DD88FBC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346034"/>
            <a:ext cx="8705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/>
              <a:t>8.</a:t>
            </a:r>
            <a:r>
              <a:rPr lang="en-US" sz="2400" dirty="0"/>
              <a:t> What is the highest power of 33 in the expression of 10000! ?</a:t>
            </a:r>
          </a:p>
          <a:p>
            <a:r>
              <a:rPr lang="en-US" sz="2400" dirty="0"/>
              <a:t>A] 105			B] 102		C] 103		D] None of these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01FC0-C713-4A2B-83C1-CE733407E0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348" y="990600"/>
            <a:ext cx="8705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lvl="0"/>
            <a:r>
              <a:rPr lang="en-GB" sz="2400" dirty="0"/>
              <a:t>9.</a:t>
            </a:r>
            <a:r>
              <a:rPr lang="en-US" sz="2400" dirty="0"/>
              <a:t> The number of zeroes in 29! is:</a:t>
            </a:r>
          </a:p>
          <a:p>
            <a:r>
              <a:rPr lang="en-US" sz="2400" dirty="0"/>
              <a:t>A] 4			B] 3			C] 5		D] 7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lvl="0"/>
            <a:r>
              <a:rPr lang="en-GB" sz="2400" dirty="0"/>
              <a:t>10.</a:t>
            </a:r>
            <a:r>
              <a:rPr lang="en-US" sz="2400" dirty="0"/>
              <a:t> The number of zeroes in 100! is:</a:t>
            </a:r>
          </a:p>
          <a:p>
            <a:r>
              <a:rPr lang="en-US" sz="2400" dirty="0"/>
              <a:t>A] 22			B] 23			C] 26		D] 24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4302F-C579-4499-BB59-1DE50914A1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914400"/>
          <a:ext cx="82296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BDB7C0-0CDC-4E27-B1EA-554BC787D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524000"/>
            <a:ext cx="8007424" cy="567055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effectLst/>
              </a:rPr>
              <a:t>Unit Digit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0, 1, 5, 6 are the digits in the unit’s place of the base number N, then the number in the unit’s place of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18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 will also be 0, 1, 5 &amp; 6 respectively, whatever be the value of “n”.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1: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of (370)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"0"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2:</a:t>
            </a:r>
            <a:r>
              <a:rPr lang="en-US" sz="1800" dirty="0">
                <a:solidFill>
                  <a:schemeClr val="tx1"/>
                </a:solidFill>
                <a:effectLst/>
              </a:rPr>
              <a:t> Number in the unit's place (391)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"1"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3: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of (75) is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"5"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4: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(676)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"6"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DC70E-76DB-4C62-ABBF-3BF27E41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129" y="1219200"/>
            <a:ext cx="8007424" cy="8077200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Unit Digit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4 (or) 9 are in the unit's place of N, then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1 </a:t>
            </a:r>
            <a:r>
              <a:rPr lang="en-US" sz="1800" dirty="0">
                <a:solidFill>
                  <a:schemeClr val="tx1"/>
                </a:solidFill>
                <a:effectLst/>
              </a:rPr>
              <a:t>= 4 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US" sz="1800" dirty="0">
                <a:solidFill>
                  <a:schemeClr val="tx1"/>
                </a:solidFill>
                <a:effectLst/>
              </a:rPr>
              <a:t> = 16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</a:t>
            </a:r>
            <a:r>
              <a:rPr lang="en-US" sz="1800" dirty="0">
                <a:solidFill>
                  <a:schemeClr val="tx1"/>
                </a:solidFill>
                <a:effectLst/>
              </a:rPr>
              <a:t> = 64      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dirty="0">
                <a:solidFill>
                  <a:schemeClr val="tx1"/>
                </a:solidFill>
                <a:effectLst/>
              </a:rPr>
              <a:t> = 256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5 </a:t>
            </a:r>
            <a:r>
              <a:rPr lang="en-US" sz="1800" dirty="0">
                <a:solidFill>
                  <a:schemeClr val="tx1"/>
                </a:solidFill>
                <a:effectLst/>
              </a:rPr>
              <a:t>= 1024 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1800" dirty="0">
                <a:solidFill>
                  <a:schemeClr val="tx1"/>
                </a:solidFill>
                <a:effectLst/>
              </a:rPr>
              <a:t> = 4096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From the above figures we observe that..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4n when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"n" is odd number </a:t>
            </a:r>
            <a:r>
              <a:rPr lang="en-US" sz="1800" dirty="0">
                <a:solidFill>
                  <a:schemeClr val="tx1"/>
                </a:solidFill>
                <a:effectLst/>
              </a:rPr>
              <a:t>[i.e. 1, 3, 5, 7 etc.], it contains "4"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4n when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"n" even number </a:t>
            </a:r>
            <a:r>
              <a:rPr lang="en-US" sz="1800" dirty="0">
                <a:solidFill>
                  <a:schemeClr val="tx1"/>
                </a:solidFill>
                <a:effectLst/>
              </a:rPr>
              <a:t>[i.e. 2, 4, 6, 8 etc.], it contains "6"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In the same way;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9n,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n = odd number</a:t>
            </a:r>
            <a:r>
              <a:rPr lang="en-US" sz="1800" dirty="0">
                <a:solidFill>
                  <a:schemeClr val="tx1"/>
                </a:solidFill>
                <a:effectLst/>
              </a:rPr>
              <a:t>, "9"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9n,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n = even number</a:t>
            </a:r>
            <a:r>
              <a:rPr lang="en-US" sz="1800" dirty="0">
                <a:solidFill>
                  <a:schemeClr val="tx1"/>
                </a:solidFill>
                <a:effectLst/>
              </a:rPr>
              <a:t>, "1"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1: (74)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99 </a:t>
            </a:r>
            <a:r>
              <a:rPr lang="en-US" sz="1800" dirty="0">
                <a:solidFill>
                  <a:schemeClr val="tx1"/>
                </a:solidFill>
                <a:effectLst/>
              </a:rPr>
              <a:t>⇒ n = 99 (odd) ⇒ 4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2: (84)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78</a:t>
            </a:r>
            <a:r>
              <a:rPr lang="en-US" sz="1800" dirty="0">
                <a:solidFill>
                  <a:schemeClr val="tx1"/>
                </a:solidFill>
                <a:effectLst/>
              </a:rPr>
              <a:t> ⇒ n = 78 (even) ⇒ 6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3: (79)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33</a:t>
            </a:r>
            <a:r>
              <a:rPr lang="en-US" sz="1800" dirty="0">
                <a:solidFill>
                  <a:schemeClr val="tx1"/>
                </a:solidFill>
                <a:effectLst/>
              </a:rPr>
              <a:t> ⇒9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b="1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31B0A-E085-42FF-A315-24DC76384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606" y="533400"/>
            <a:ext cx="8007424" cy="2895600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III: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2 or 3 or 7 or 8 is in the unit’s place of N, then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8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3" y="1781180"/>
            <a:ext cx="59721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42465" y="2819405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So these four digits i.e. 2, 3, 7&amp; 8 have a unit digit </a:t>
            </a:r>
            <a:r>
              <a:rPr lang="en-US" dirty="0" err="1">
                <a:solidFill>
                  <a:srgbClr val="262626"/>
                </a:solidFill>
              </a:rPr>
              <a:t>cyclycity</a:t>
            </a:r>
            <a:r>
              <a:rPr lang="en-US" dirty="0">
                <a:solidFill>
                  <a:srgbClr val="262626"/>
                </a:solidFill>
              </a:rPr>
              <a:t> of four steps.</a:t>
            </a:r>
          </a:p>
          <a:p>
            <a:br>
              <a:rPr lang="en-US" dirty="0">
                <a:solidFill>
                  <a:srgbClr val="262626"/>
                </a:solidFill>
              </a:rPr>
            </a:br>
            <a:r>
              <a:rPr lang="en-US" b="1" dirty="0">
                <a:solidFill>
                  <a:srgbClr val="262626"/>
                </a:solidFill>
              </a:rPr>
              <a:t>Example 1: </a:t>
            </a:r>
            <a:r>
              <a:rPr lang="en-US" dirty="0">
                <a:solidFill>
                  <a:srgbClr val="262626"/>
                </a:solidFill>
              </a:rPr>
              <a:t>What is the number in the unit's place of (743)</a:t>
            </a:r>
            <a:r>
              <a:rPr lang="en-US" baseline="30000" dirty="0">
                <a:solidFill>
                  <a:srgbClr val="262626"/>
                </a:solidFill>
              </a:rPr>
              <a:t>74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  <a:p>
            <a:r>
              <a:rPr lang="en-US" dirty="0">
                <a:solidFill>
                  <a:srgbClr val="262626"/>
                </a:solidFill>
              </a:rPr>
              <a:t>Ans. n = 74, it can be written as 74 = (4 × 18) + 2 </a:t>
            </a:r>
          </a:p>
          <a:p>
            <a:r>
              <a:rPr lang="en-US" dirty="0">
                <a:solidFill>
                  <a:srgbClr val="262626"/>
                </a:solidFill>
              </a:rPr>
              <a:t>'2' is remainder The number in the unit's place (3)</a:t>
            </a:r>
            <a:r>
              <a:rPr lang="en-US" baseline="30000" dirty="0">
                <a:solidFill>
                  <a:srgbClr val="262626"/>
                </a:solidFill>
              </a:rPr>
              <a:t>2</a:t>
            </a:r>
            <a:r>
              <a:rPr lang="en-US" dirty="0">
                <a:solidFill>
                  <a:srgbClr val="262626"/>
                </a:solidFill>
              </a:rPr>
              <a:t> = "9"</a:t>
            </a:r>
          </a:p>
          <a:p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  <a:p>
            <a:r>
              <a:rPr lang="en-US" b="1" dirty="0">
                <a:solidFill>
                  <a:srgbClr val="262626"/>
                </a:solidFill>
              </a:rPr>
              <a:t>Example 2: </a:t>
            </a:r>
            <a:r>
              <a:rPr lang="en-US" dirty="0">
                <a:solidFill>
                  <a:srgbClr val="262626"/>
                </a:solidFill>
              </a:rPr>
              <a:t>What is the number in the unit's place of (72)</a:t>
            </a:r>
            <a:r>
              <a:rPr lang="en-US" baseline="30000" dirty="0">
                <a:solidFill>
                  <a:srgbClr val="262626"/>
                </a:solidFill>
              </a:rPr>
              <a:t>75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  <a:p>
            <a:r>
              <a:rPr lang="en-US" dirty="0">
                <a:solidFill>
                  <a:srgbClr val="262626"/>
                </a:solidFill>
              </a:rPr>
              <a:t>Ans. n = 75, 75 = (4 × 18) + 3 </a:t>
            </a:r>
          </a:p>
          <a:p>
            <a:r>
              <a:rPr lang="en-US" dirty="0">
                <a:solidFill>
                  <a:srgbClr val="262626"/>
                </a:solidFill>
              </a:rPr>
              <a:t>Remainder = 3 </a:t>
            </a:r>
          </a:p>
          <a:p>
            <a:r>
              <a:rPr lang="en-US" dirty="0">
                <a:solidFill>
                  <a:srgbClr val="262626"/>
                </a:solidFill>
              </a:rPr>
              <a:t>(72)</a:t>
            </a:r>
            <a:r>
              <a:rPr lang="en-US" baseline="30000" dirty="0">
                <a:solidFill>
                  <a:srgbClr val="262626"/>
                </a:solidFill>
              </a:rPr>
              <a:t>75 </a:t>
            </a:r>
            <a:r>
              <a:rPr lang="en-US" dirty="0">
                <a:solidFill>
                  <a:srgbClr val="262626"/>
                </a:solidFill>
              </a:rPr>
              <a:t>(or) (72)</a:t>
            </a:r>
            <a:r>
              <a:rPr lang="en-US" baseline="30000" dirty="0">
                <a:solidFill>
                  <a:srgbClr val="262626"/>
                </a:solidFill>
              </a:rPr>
              <a:t>3</a:t>
            </a:r>
            <a:r>
              <a:rPr lang="en-US" dirty="0">
                <a:solidFill>
                  <a:srgbClr val="262626"/>
                </a:solidFill>
              </a:rPr>
              <a:t> ⇒ 2</a:t>
            </a:r>
            <a:r>
              <a:rPr lang="en-US" baseline="30000" dirty="0">
                <a:solidFill>
                  <a:srgbClr val="262626"/>
                </a:solidFill>
              </a:rPr>
              <a:t>3</a:t>
            </a:r>
            <a:r>
              <a:rPr lang="en-US" dirty="0">
                <a:solidFill>
                  <a:srgbClr val="262626"/>
                </a:solidFill>
              </a:rPr>
              <a:t> ⇒ "8"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ECD5D-E66F-452E-AE66-9067FF0B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4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6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IN" sz="2400" dirty="0">
                <a:cs typeface="Times New Roman" pitchFamily="18" charset="0"/>
              </a:rPr>
              <a:t>11. </a:t>
            </a:r>
            <a:r>
              <a:rPr lang="en-GB" sz="2400" dirty="0"/>
              <a:t>The unit's digit in the product of (256 × 27 × 159 × 182) is –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A]7				 B]5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C]3				 D]6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E] None of these</a:t>
            </a:r>
          </a:p>
          <a:p>
            <a:pPr fontAlgn="t"/>
            <a:endParaRPr lang="en-GB" sz="2400" dirty="0">
              <a:cs typeface="Times New Roman" pitchFamily="18" charset="0"/>
            </a:endParaRPr>
          </a:p>
          <a:p>
            <a:pPr fontAlgn="t"/>
            <a:endParaRPr lang="en-GB" sz="2400" dirty="0"/>
          </a:p>
          <a:p>
            <a:pPr fontAlgn="t"/>
            <a:endParaRPr lang="en-GB" sz="2400" dirty="0"/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GB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41D3-DE69-430C-9258-5447DB723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1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184695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12. Find the Unit digit of 788</a:t>
            </a:r>
            <a:r>
              <a:rPr lang="en-GB" sz="2400" baseline="30000" dirty="0"/>
              <a:t>194</a:t>
            </a:r>
            <a:endParaRPr lang="en-GB" b="1" baseline="30000" dirty="0"/>
          </a:p>
          <a:p>
            <a:pPr fontAlgn="t"/>
            <a:endParaRPr lang="en-GB" sz="2400" baseline="300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A]8				 B]4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C]2				 D]6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E] None of these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13.</a:t>
            </a:r>
            <a:r>
              <a:rPr lang="en-GB" sz="2400" dirty="0"/>
              <a:t> What is the number in the unit's place of 7727</a:t>
            </a:r>
            <a:r>
              <a:rPr lang="en-GB" sz="2400" baseline="30000" dirty="0"/>
              <a:t>7173</a:t>
            </a:r>
            <a:endParaRPr lang="en-GB" dirty="0"/>
          </a:p>
          <a:p>
            <a:pPr fontAlgn="t"/>
            <a:r>
              <a:rPr lang="en-IN" sz="2400" dirty="0">
                <a:cs typeface="Times New Roman" pitchFamily="18" charset="0"/>
              </a:rPr>
              <a:t>A]9				 B]3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C]7				 D]1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E] None of these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9637D-5193-4E13-A622-F7E08CEF71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5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5705" y="881859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14. </a:t>
            </a:r>
            <a:r>
              <a:rPr lang="en-GB" sz="2400" dirty="0"/>
              <a:t>The unit's digit in the product (7</a:t>
            </a:r>
            <a:r>
              <a:rPr lang="en-GB" sz="2400" baseline="30000" dirty="0"/>
              <a:t>71</a:t>
            </a:r>
            <a:r>
              <a:rPr lang="en-GB" sz="2400" dirty="0"/>
              <a:t> × 6</a:t>
            </a:r>
            <a:r>
              <a:rPr lang="en-GB" sz="2400" baseline="30000" dirty="0"/>
              <a:t>59</a:t>
            </a:r>
            <a:r>
              <a:rPr lang="en-GB" sz="2400" dirty="0"/>
              <a:t> × 3</a:t>
            </a:r>
            <a:r>
              <a:rPr lang="en-GB" sz="2400" baseline="30000" dirty="0"/>
              <a:t>65</a:t>
            </a:r>
            <a:r>
              <a:rPr lang="en-GB" sz="2400" dirty="0"/>
              <a:t>) is </a:t>
            </a:r>
            <a:r>
              <a:rPr lang="en-GB" dirty="0"/>
              <a:t>–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A]3				 B]4  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C]5				 D]6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15. Find the remainder when 1076</a:t>
            </a:r>
            <a:r>
              <a:rPr lang="en-IN" sz="2400" baseline="30000" dirty="0">
                <a:cs typeface="Times New Roman" pitchFamily="18" charset="0"/>
              </a:rPr>
              <a:t>98 </a:t>
            </a:r>
            <a:r>
              <a:rPr lang="en-IN" sz="2400" dirty="0">
                <a:cs typeface="Times New Roman" pitchFamily="18" charset="0"/>
              </a:rPr>
              <a:t>is divided by 10</a:t>
            </a:r>
            <a:r>
              <a:rPr lang="en-GB" sz="2400" b="1" dirty="0"/>
              <a:t>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A]8				 B]2       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C]9				 D]6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A2B96-DFC8-40D7-9C4A-F93D9AF356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940995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16. Find the unit digit of (121!)^67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A]2			B]0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C]5			D]8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75D75-D0E3-4BB2-B1AA-AD0C198717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2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1961" y="911430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17. Find the Unit Digit of 25^53 * 76^31 * 51^231?</a:t>
            </a:r>
          </a:p>
          <a:p>
            <a:pPr fontAlgn="t"/>
            <a:r>
              <a:rPr lang="en-GB" sz="2400" b="1" dirty="0"/>
              <a:t> </a:t>
            </a:r>
            <a:endParaRPr lang="en-IN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A]1			B]2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C]0			D]5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18. Find the unit digit of 126</a:t>
            </a:r>
            <a:r>
              <a:rPr lang="en-IN" sz="2400" baseline="30000" dirty="0">
                <a:cs typeface="Times New Roman" pitchFamily="18" charset="0"/>
              </a:rPr>
              <a:t>126</a:t>
            </a:r>
            <a:r>
              <a:rPr lang="en-IN" sz="2400" baseline="60000" dirty="0">
                <a:cs typeface="Times New Roman" pitchFamily="18" charset="0"/>
              </a:rPr>
              <a:t>126</a:t>
            </a:r>
            <a:endParaRPr lang="en-IN" baseline="60000" dirty="0">
              <a:cs typeface="Times New Roman" pitchFamily="18" charset="0"/>
            </a:endParaRPr>
          </a:p>
          <a:p>
            <a:pPr fontAlgn="t"/>
            <a:r>
              <a:rPr lang="en-IN" sz="2400" dirty="0">
                <a:cs typeface="Times New Roman" pitchFamily="18" charset="0"/>
              </a:rPr>
              <a:t>A]4			B]8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C]6			D]2</a:t>
            </a:r>
          </a:p>
          <a:p>
            <a:pPr fontAlgn="t"/>
            <a:endParaRPr lang="en-IN" sz="2400" baseline="300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0745A-D8F4-4FB4-B053-9340F4B297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447800"/>
            <a:ext cx="8007424" cy="605155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Ten’s digit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Last two digits of a number is the tens place and units place digit of that number. So given a number say 1439, the last two digits of this number are 3 and 9, which is straightforward.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B26DD-C6D3-486B-BC42-8E3CFFE16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Let the number be in the form X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Y</a:t>
            </a:r>
            <a:r>
              <a:rPr lang="en-US" sz="1800" dirty="0">
                <a:solidFill>
                  <a:schemeClr val="tx1"/>
                </a:solidFill>
                <a:effectLst/>
              </a:rPr>
              <a:t>. Based on the value of units digit in the base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i.e</a:t>
            </a:r>
            <a:r>
              <a:rPr lang="en-US" sz="1800" dirty="0">
                <a:solidFill>
                  <a:schemeClr val="tx1"/>
                </a:solidFill>
                <a:effectLst/>
              </a:rPr>
              <a:t>  X, we have four cases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I: Unit digit in x is 1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If x ends in 1, then x raised to y, ends in 1 and its tens digit is obtained by multiplying the tens digit in x with the units digit in y.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1: </a:t>
            </a:r>
            <a:r>
              <a:rPr lang="en-US" sz="1800" dirty="0">
                <a:solidFill>
                  <a:schemeClr val="tx1"/>
                </a:solidFill>
                <a:effectLst/>
              </a:rPr>
              <a:t>Find the last two digits of 191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346.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Ans. Since the base 91 ends in 1, 191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346</a:t>
            </a:r>
            <a:r>
              <a:rPr lang="en-US" sz="1800" dirty="0">
                <a:solidFill>
                  <a:schemeClr val="tx1"/>
                </a:solidFill>
                <a:effectLst/>
              </a:rPr>
              <a:t> ends in 1 and the tens place digit is obtained from the units digit in 9*6 which is 4.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Hence, the last two digits of 191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346</a:t>
            </a:r>
            <a:r>
              <a:rPr lang="en-US" sz="1800" dirty="0">
                <a:solidFill>
                  <a:schemeClr val="tx1"/>
                </a:solidFill>
                <a:effectLst/>
              </a:rPr>
              <a:t> are 4 and 1.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D2F3-42B1-41B2-9DEB-0E360971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8" name="Picture 6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2" y="1990130"/>
            <a:ext cx="4406081" cy="27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1066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Open Sans"/>
              </a:rPr>
            </a:br>
            <a:r>
              <a:rPr lang="en-US" dirty="0">
                <a:solidFill>
                  <a:srgbClr val="262626"/>
                </a:solidFill>
                <a:latin typeface="Open Sans"/>
              </a:rPr>
              <a:t>Introduction of remainder:</a:t>
            </a:r>
            <a:br>
              <a:rPr lang="en-US" dirty="0">
                <a:solidFill>
                  <a:srgbClr val="262626"/>
                </a:solidFill>
                <a:latin typeface="Open Sans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FB399-A634-4B0D-856C-85A837617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3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29766" y="2133603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CASE II: Units digit in x is 3, 7 or 9</a:t>
            </a:r>
          </a:p>
          <a:p>
            <a:endParaRPr lang="en-US" dirty="0"/>
          </a:p>
          <a:p>
            <a:r>
              <a:rPr lang="en-US" dirty="0"/>
              <a:t>In this case we will convert the base so that it ends in 1, after which we can use Case 1 to calculate units and tens place digits. i.e.</a:t>
            </a:r>
          </a:p>
          <a:p>
            <a:r>
              <a:rPr lang="en-US" dirty="0"/>
              <a:t>When x ends in 9 (..9)</a:t>
            </a:r>
            <a:r>
              <a:rPr lang="en-US" baseline="30000" dirty="0"/>
              <a:t>y</a:t>
            </a:r>
            <a:endParaRPr lang="en-US" dirty="0"/>
          </a:p>
          <a:p>
            <a:r>
              <a:rPr lang="en-US" dirty="0"/>
              <a:t>Raise the base by 2 and divide the exponent by 2; (..9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y/2</a:t>
            </a:r>
            <a:endParaRPr lang="en-US" dirty="0"/>
          </a:p>
          <a:p>
            <a:r>
              <a:rPr lang="en-US" dirty="0"/>
              <a:t>Number ending in 9 raised to 2 ends in 1; (..1)</a:t>
            </a:r>
            <a:r>
              <a:rPr lang="en-US" baseline="30000" dirty="0"/>
              <a:t>y/2</a:t>
            </a:r>
            <a:endParaRPr lang="en-US" dirty="0"/>
          </a:p>
          <a:p>
            <a:r>
              <a:rPr lang="en-US" dirty="0"/>
              <a:t>Since the base now ends in 1, Tens digit and Unit digit is calculated using the steps in Case 1.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3F76-E8D2-4596-9442-D073E278C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47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87649" y="1920161"/>
            <a:ext cx="746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1: </a:t>
            </a:r>
            <a:r>
              <a:rPr lang="en-US" dirty="0"/>
              <a:t>Find the last two digits of (79)</a:t>
            </a:r>
            <a:r>
              <a:rPr lang="en-US" baseline="30000" dirty="0"/>
              <a:t>142</a:t>
            </a:r>
            <a:endParaRPr lang="en-US" dirty="0"/>
          </a:p>
          <a:p>
            <a:r>
              <a:rPr lang="en-US" dirty="0"/>
              <a:t>Ans. Now write it as (79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71</a:t>
            </a:r>
            <a:endParaRPr lang="en-US" dirty="0"/>
          </a:p>
          <a:p>
            <a:r>
              <a:rPr lang="en-US" dirty="0"/>
              <a:t>           =(..41)</a:t>
            </a:r>
            <a:r>
              <a:rPr lang="en-US" baseline="30000" dirty="0"/>
              <a:t>71</a:t>
            </a:r>
            <a:endParaRPr lang="en-US" dirty="0"/>
          </a:p>
          <a:p>
            <a:r>
              <a:rPr lang="en-US" dirty="0"/>
              <a:t>Unit digit will be 1 and Tens digit will be given by 4*1= 4</a:t>
            </a:r>
          </a:p>
          <a:p>
            <a:r>
              <a:rPr lang="en-US" dirty="0"/>
              <a:t>Hence, last two digits are 4 and 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EXAMPLE 2:</a:t>
            </a:r>
            <a:r>
              <a:rPr lang="en-US" dirty="0"/>
              <a:t> Find last two digits of (17)</a:t>
            </a:r>
            <a:r>
              <a:rPr lang="en-US" baseline="30000" dirty="0"/>
              <a:t>256</a:t>
            </a:r>
            <a:endParaRPr lang="en-US" dirty="0"/>
          </a:p>
          <a:p>
            <a:r>
              <a:rPr lang="en-US" dirty="0"/>
              <a:t>Ans. Now write it as (17</a:t>
            </a:r>
            <a:r>
              <a:rPr lang="en-US" baseline="30000" dirty="0"/>
              <a:t>4</a:t>
            </a:r>
            <a:r>
              <a:rPr lang="en-US" dirty="0"/>
              <a:t>)</a:t>
            </a:r>
            <a:r>
              <a:rPr lang="en-US" baseline="30000" dirty="0"/>
              <a:t>64</a:t>
            </a:r>
            <a:endParaRPr lang="en-US" dirty="0"/>
          </a:p>
          <a:p>
            <a:r>
              <a:rPr lang="en-US" dirty="0"/>
              <a:t>           =(..21)</a:t>
            </a:r>
            <a:r>
              <a:rPr lang="en-US" baseline="30000" dirty="0"/>
              <a:t>64</a:t>
            </a:r>
            <a:endParaRPr lang="en-US" dirty="0"/>
          </a:p>
          <a:p>
            <a:r>
              <a:rPr lang="en-US" dirty="0"/>
              <a:t>Unit digit will be 1 and Tens digit will be given by 2*4=8</a:t>
            </a:r>
          </a:p>
          <a:p>
            <a:r>
              <a:rPr lang="en-US" dirty="0"/>
              <a:t>Hence, last two digits are 8 and 1.</a:t>
            </a:r>
          </a:p>
          <a:p>
            <a:br>
              <a:rPr lang="en-US" dirty="0">
                <a:latin typeface="inherit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30F6A-0B8C-4B95-B077-0A6FA00AB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0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9854" y="2014602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III: Units digit in x is 2, 4, 6 or 8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If x ends in 2, 4, 6 or 8, we can find the last two digits of the number raised to power with the help of following points:</a:t>
            </a:r>
          </a:p>
          <a:p>
            <a:r>
              <a:rPr lang="en-US" dirty="0"/>
              <a:t>(2)</a:t>
            </a:r>
            <a:r>
              <a:rPr lang="en-US" baseline="30000" dirty="0"/>
              <a:t>10</a:t>
            </a:r>
            <a:r>
              <a:rPr lang="en-US" dirty="0"/>
              <a:t> ends in 24</a:t>
            </a:r>
          </a:p>
          <a:p>
            <a:r>
              <a:rPr lang="en-US" dirty="0"/>
              <a:t>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odd number</a:t>
            </a:r>
            <a:r>
              <a:rPr lang="en-US" dirty="0"/>
              <a:t> ends in 24</a:t>
            </a:r>
          </a:p>
          <a:p>
            <a:r>
              <a:rPr lang="en-US" dirty="0"/>
              <a:t>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even number</a:t>
            </a:r>
            <a:r>
              <a:rPr lang="en-US" dirty="0"/>
              <a:t> ends in 76</a:t>
            </a:r>
          </a:p>
          <a:p>
            <a:r>
              <a:rPr lang="en-US" dirty="0"/>
              <a:t>(76)</a:t>
            </a:r>
            <a:r>
              <a:rPr lang="en-US" baseline="30000" dirty="0"/>
              <a:t>number</a:t>
            </a:r>
            <a:r>
              <a:rPr lang="en-US" dirty="0"/>
              <a:t> ends in 76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EXAMPLE 1: </a:t>
            </a:r>
            <a:r>
              <a:rPr lang="en-US" dirty="0"/>
              <a:t>Find the last two digits of (2)</a:t>
            </a:r>
            <a:r>
              <a:rPr lang="en-US" baseline="30000" dirty="0"/>
              <a:t>1056</a:t>
            </a:r>
            <a:endParaRPr lang="en-US" dirty="0"/>
          </a:p>
          <a:p>
            <a:r>
              <a:rPr lang="en-US" dirty="0"/>
              <a:t>Ans. (2)</a:t>
            </a:r>
            <a:r>
              <a:rPr lang="en-US" baseline="30000" dirty="0"/>
              <a:t>1056</a:t>
            </a:r>
            <a:r>
              <a:rPr lang="en-US" dirty="0"/>
              <a:t> can be written as 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105</a:t>
            </a:r>
            <a:r>
              <a:rPr lang="en-US" dirty="0"/>
              <a:t> x (2)</a:t>
            </a:r>
            <a:r>
              <a:rPr lang="en-US" baseline="30000" dirty="0"/>
              <a:t>6</a:t>
            </a:r>
            <a:endParaRPr lang="en-US" dirty="0"/>
          </a:p>
          <a:p>
            <a:r>
              <a:rPr lang="en-US" dirty="0"/>
              <a:t>           Here, 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105 </a:t>
            </a:r>
            <a:r>
              <a:rPr lang="en-US" dirty="0"/>
              <a:t>ends in 24 and (2)</a:t>
            </a:r>
            <a:r>
              <a:rPr lang="en-US" baseline="30000" dirty="0"/>
              <a:t>6</a:t>
            </a:r>
            <a:r>
              <a:rPr lang="en-US" dirty="0"/>
              <a:t> ends in 64</a:t>
            </a:r>
          </a:p>
          <a:p>
            <a:r>
              <a:rPr lang="en-US" dirty="0"/>
              <a:t>           Product of 24 and 64 will give 3 and 6 as last two digits.</a:t>
            </a:r>
          </a:p>
          <a:p>
            <a:br>
              <a:rPr lang="en-US" dirty="0">
                <a:latin typeface="inherit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D5E6A-3806-4C5A-A07F-C8F81BA1D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4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3571" y="1203391"/>
            <a:ext cx="746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IV: Units digit in x is 5</a:t>
            </a:r>
          </a:p>
          <a:p>
            <a:r>
              <a:rPr lang="en-US" dirty="0"/>
              <a:t>The digit in the tens place is</a:t>
            </a:r>
            <a:r>
              <a:rPr lang="en-US" b="1" dirty="0"/>
              <a:t> odd</a:t>
            </a:r>
            <a:r>
              <a:rPr lang="en-US" dirty="0"/>
              <a:t> and the exponent y is </a:t>
            </a:r>
            <a:r>
              <a:rPr lang="en-US" b="1" dirty="0"/>
              <a:t>odd</a:t>
            </a:r>
            <a:r>
              <a:rPr lang="en-US" dirty="0"/>
              <a:t>, then the number ends in </a:t>
            </a:r>
            <a:r>
              <a:rPr lang="en-US" b="1" dirty="0"/>
              <a:t>75</a:t>
            </a:r>
            <a:r>
              <a:rPr lang="en-US" dirty="0"/>
              <a:t>.</a:t>
            </a:r>
          </a:p>
          <a:p>
            <a:r>
              <a:rPr lang="en-US" dirty="0"/>
              <a:t>If the digit in the tens place is </a:t>
            </a:r>
            <a:r>
              <a:rPr lang="en-US" b="1" dirty="0"/>
              <a:t>odd </a:t>
            </a:r>
            <a:r>
              <a:rPr lang="en-US" dirty="0"/>
              <a:t>and the exponent y is </a:t>
            </a:r>
            <a:r>
              <a:rPr lang="en-US" b="1" dirty="0"/>
              <a:t>even</a:t>
            </a:r>
            <a:r>
              <a:rPr lang="en-US" dirty="0"/>
              <a:t>, then the number ends in </a:t>
            </a:r>
            <a:r>
              <a:rPr lang="en-US" b="1" dirty="0"/>
              <a:t>25</a:t>
            </a:r>
            <a:r>
              <a:rPr lang="en-US" dirty="0"/>
              <a:t>.</a:t>
            </a:r>
          </a:p>
          <a:p>
            <a:r>
              <a:rPr lang="en-US" dirty="0"/>
              <a:t>If the digit in the tens place is </a:t>
            </a:r>
            <a:r>
              <a:rPr lang="en-US" b="1" dirty="0"/>
              <a:t>even </a:t>
            </a:r>
            <a:r>
              <a:rPr lang="en-US" dirty="0"/>
              <a:t>and the exponent y is </a:t>
            </a:r>
            <a:r>
              <a:rPr lang="en-US" b="1" dirty="0"/>
              <a:t>odd</a:t>
            </a:r>
            <a:r>
              <a:rPr lang="en-US" dirty="0"/>
              <a:t>, then the number ends in </a:t>
            </a:r>
            <a:r>
              <a:rPr lang="en-US" b="1" dirty="0"/>
              <a:t>25</a:t>
            </a:r>
            <a:r>
              <a:rPr lang="en-US" dirty="0"/>
              <a:t>.</a:t>
            </a:r>
          </a:p>
          <a:p>
            <a:r>
              <a:rPr lang="en-US" dirty="0"/>
              <a:t>If the digit in the tens place is </a:t>
            </a:r>
            <a:r>
              <a:rPr lang="en-US" b="1" dirty="0"/>
              <a:t>even </a:t>
            </a:r>
            <a:r>
              <a:rPr lang="en-US" dirty="0"/>
              <a:t>and the exponent y is </a:t>
            </a:r>
            <a:r>
              <a:rPr lang="en-US" b="1" dirty="0"/>
              <a:t>even</a:t>
            </a:r>
            <a:r>
              <a:rPr lang="en-US" dirty="0"/>
              <a:t>, then the number ends in </a:t>
            </a:r>
            <a:r>
              <a:rPr lang="en-US" b="1" dirty="0"/>
              <a:t>25</a:t>
            </a:r>
            <a:r>
              <a:rPr lang="en-US" dirty="0"/>
              <a:t>.</a:t>
            </a:r>
          </a:p>
          <a:p>
            <a:r>
              <a:rPr lang="en-US" dirty="0"/>
              <a:t>Hence, when the exponent and the digit in the tens place of the base are odd, the number raised to power ends 75, in other cases it ends in 25.</a:t>
            </a:r>
          </a:p>
          <a:p>
            <a:br>
              <a:rPr lang="en-US" dirty="0"/>
            </a:br>
            <a:r>
              <a:rPr lang="en-US" b="1" dirty="0"/>
              <a:t>EXAMPLE 1:</a:t>
            </a:r>
            <a:r>
              <a:rPr lang="en-US" dirty="0"/>
              <a:t> Find the last two digits of (65)</a:t>
            </a:r>
            <a:r>
              <a:rPr lang="en-US" baseline="30000" dirty="0"/>
              <a:t>243</a:t>
            </a:r>
            <a:endParaRPr lang="en-US" dirty="0"/>
          </a:p>
          <a:p>
            <a:r>
              <a:rPr lang="en-US" b="1" dirty="0"/>
              <a:t>Ans.</a:t>
            </a:r>
            <a:r>
              <a:rPr lang="en-US" dirty="0"/>
              <a:t> Since the digit in the tens place of the base is even and the exponent is odd, last two digits are 2 and 5</a:t>
            </a:r>
          </a:p>
          <a:p>
            <a:br>
              <a:rPr lang="en-US" dirty="0"/>
            </a:br>
            <a:r>
              <a:rPr lang="en-US" b="1" dirty="0"/>
              <a:t>EXAMPLE 2:</a:t>
            </a:r>
            <a:r>
              <a:rPr lang="en-US" dirty="0"/>
              <a:t> Find the last two digits of (135)</a:t>
            </a:r>
            <a:r>
              <a:rPr lang="en-US" baseline="30000" dirty="0"/>
              <a:t>1091</a:t>
            </a:r>
            <a:endParaRPr lang="en-US" dirty="0"/>
          </a:p>
          <a:p>
            <a:r>
              <a:rPr lang="en-US" b="1" dirty="0"/>
              <a:t>Ans.</a:t>
            </a:r>
            <a:r>
              <a:rPr lang="en-US" dirty="0"/>
              <a:t> Since the digit in the tens place of the base is odd and the exponent is odd, last two digits are 7 and 5.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0E184-57DC-4DF5-AA26-A8A74F80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9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232338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r>
              <a:rPr lang="en-GB" sz="2400" dirty="0"/>
              <a:t>19. Find the  last two digits of 3</a:t>
            </a:r>
            <a:r>
              <a:rPr lang="en-GB" sz="2400" baseline="30000" dirty="0"/>
              <a:t>102</a:t>
            </a:r>
            <a:endParaRPr lang="en-IN" dirty="0"/>
          </a:p>
          <a:p>
            <a:r>
              <a:rPr lang="en-IN" sz="2400" dirty="0"/>
              <a:t>A] 19 				B]09    </a:t>
            </a:r>
          </a:p>
          <a:p>
            <a:r>
              <a:rPr lang="en-IN" sz="2400" dirty="0"/>
              <a:t>C]12	 			D] 27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20. Find the last two digits of 8</a:t>
            </a:r>
            <a:r>
              <a:rPr lang="en-IN" sz="2400" baseline="30000" dirty="0"/>
              <a:t>58</a:t>
            </a:r>
            <a:endParaRPr lang="en-IN" dirty="0"/>
          </a:p>
          <a:p>
            <a:r>
              <a:rPr lang="en-IN" sz="2400" dirty="0"/>
              <a:t> A] 49 				B]27    </a:t>
            </a:r>
          </a:p>
          <a:p>
            <a:r>
              <a:rPr lang="en-IN" sz="2400" dirty="0"/>
              <a:t>C]34	 			D]84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F0B95-1634-47A4-9418-828AB04D44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1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5609" y="1232338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21. Find the last two digits of 21</a:t>
            </a:r>
            <a:r>
              <a:rPr lang="en-GB" sz="2400" baseline="30000" dirty="0"/>
              <a:t>50</a:t>
            </a:r>
            <a:r>
              <a:rPr lang="en-GB" sz="2400" dirty="0"/>
              <a:t> - 8</a:t>
            </a:r>
            <a:endParaRPr lang="en-GB" dirty="0"/>
          </a:p>
          <a:p>
            <a:pPr fontAlgn="t"/>
            <a:r>
              <a:rPr lang="en-IN" sz="2400" dirty="0">
                <a:cs typeface="Times New Roman" pitchFamily="18" charset="0"/>
              </a:rPr>
              <a:t>A]93			B]73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C]53			D]03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GB" sz="2400" dirty="0"/>
              <a:t>22. What is the </a:t>
            </a:r>
            <a:r>
              <a:rPr lang="en-IN" sz="2400" dirty="0">
                <a:cs typeface="Times New Roman" pitchFamily="18" charset="0"/>
              </a:rPr>
              <a:t>remainder when 2375</a:t>
            </a:r>
            <a:r>
              <a:rPr lang="en-IN" sz="2400" baseline="30000" dirty="0">
                <a:cs typeface="Times New Roman" pitchFamily="18" charset="0"/>
              </a:rPr>
              <a:t>2359</a:t>
            </a:r>
            <a:r>
              <a:rPr lang="en-IN" sz="2400" dirty="0">
                <a:cs typeface="Times New Roman" pitchFamily="18" charset="0"/>
              </a:rPr>
              <a:t> is divided by 100</a:t>
            </a:r>
            <a:endParaRPr lang="en-GB" sz="2400" dirty="0"/>
          </a:p>
          <a:p>
            <a:pPr fontAlgn="t"/>
            <a:r>
              <a:rPr lang="en-IN" sz="2400" dirty="0">
                <a:cs typeface="Times New Roman" pitchFamily="18" charset="0"/>
              </a:rPr>
              <a:t>A]35			B]25  </a:t>
            </a:r>
          </a:p>
          <a:p>
            <a:pPr fontAlgn="t"/>
            <a:r>
              <a:rPr lang="en-IN" sz="2400" dirty="0">
                <a:cs typeface="Times New Roman" pitchFamily="18" charset="0"/>
              </a:rPr>
              <a:t>C]75			D]00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044C8-180C-4F5E-B9B9-CBB1AD7508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720" y="1124749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DATA SUFFICIENCY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1" y="1108495"/>
            <a:ext cx="82478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Directions</a:t>
            </a:r>
          </a:p>
          <a:p>
            <a:r>
              <a:rPr lang="en-US" sz="2000" dirty="0"/>
              <a:t>Each of the questions below consists of a statement and/or a question that follows with two statements i.e. I and II. Read both the statements and:</a:t>
            </a:r>
          </a:p>
          <a:p>
            <a:r>
              <a:rPr lang="en-US" sz="2000" b="1" dirty="0"/>
              <a:t>Write the answer (a) </a:t>
            </a:r>
            <a:r>
              <a:rPr lang="en-US" sz="2000" dirty="0"/>
              <a:t>if the data in Statement I alone are sufficient to answer the question, while the data in Statement II alone are not sufficient to answer the question.</a:t>
            </a:r>
          </a:p>
          <a:p>
            <a:r>
              <a:rPr lang="en-US" sz="2000" b="1" dirty="0"/>
              <a:t>Give the answer (b) </a:t>
            </a:r>
            <a:r>
              <a:rPr lang="en-US" sz="2000" dirty="0"/>
              <a:t>if the data in Statement II alone are sufficient to answer the question, while the data in Statement I alone are not sufficient to answer the question.</a:t>
            </a:r>
          </a:p>
          <a:p>
            <a:r>
              <a:rPr lang="en-US" sz="2000" b="1" dirty="0"/>
              <a:t>Write the answer (c) </a:t>
            </a:r>
            <a:r>
              <a:rPr lang="en-US" sz="2000" dirty="0"/>
              <a:t>if the data in Statement I or in Statement II alone are not sufficient to answer the question.</a:t>
            </a:r>
          </a:p>
          <a:p>
            <a:r>
              <a:rPr lang="en-US" sz="2000" b="1" dirty="0"/>
              <a:t>Give the answer (d) </a:t>
            </a:r>
            <a:r>
              <a:rPr lang="en-US" sz="2000" dirty="0"/>
              <a:t>if the data even in both Statements I and II together are not sufficient to answer the question.</a:t>
            </a:r>
          </a:p>
          <a:p>
            <a:r>
              <a:rPr lang="en-US" sz="2000" b="1" dirty="0"/>
              <a:t>Write the answer (e) </a:t>
            </a:r>
            <a:r>
              <a:rPr lang="en-US" sz="2000" dirty="0"/>
              <a:t>if the data in both Statements I and II together are necessary to answer the question.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0F19A-5F6D-447E-8A21-ED66A47E7C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82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8377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23. What is the Remainder when A is divide by B.</a:t>
            </a:r>
          </a:p>
          <a:p>
            <a:pPr fontAlgn="t"/>
            <a:r>
              <a:rPr lang="en-GB" sz="2400" b="1" dirty="0">
                <a:cs typeface="Times New Roman" pitchFamily="18" charset="0"/>
              </a:rPr>
              <a:t>I.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/>
              <a:t>A is an odd multiple of 5.</a:t>
            </a:r>
            <a:endParaRPr lang="en-GB" sz="2400" dirty="0">
              <a:cs typeface="Times New Roman" pitchFamily="18" charset="0"/>
            </a:endParaRPr>
          </a:p>
          <a:p>
            <a:pPr fontAlgn="t"/>
            <a:r>
              <a:rPr lang="en-GB" sz="2400" b="1" dirty="0">
                <a:cs typeface="Times New Roman" pitchFamily="18" charset="0"/>
              </a:rPr>
              <a:t>II.</a:t>
            </a:r>
            <a:r>
              <a:rPr lang="en-GB" sz="2400" dirty="0">
                <a:cs typeface="Times New Roman" pitchFamily="18" charset="0"/>
              </a:rPr>
              <a:t> B is an even prime number.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442A0-CA4B-4F17-8632-962AC3818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7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2370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24. What is the unit digit of n</a:t>
            </a:r>
            <a:r>
              <a:rPr lang="en-GB" sz="2400" baseline="30000" dirty="0"/>
              <a:t>20</a:t>
            </a:r>
            <a:r>
              <a:rPr lang="en-GB" sz="2400" dirty="0"/>
              <a:t> ?</a:t>
            </a:r>
            <a:endParaRPr lang="en-GB" sz="2400" baseline="30000" dirty="0"/>
          </a:p>
          <a:p>
            <a:pPr marL="400050" indent="-400050" fontAlgn="t">
              <a:buAutoNum type="romanUcPeriod"/>
            </a:pPr>
            <a:r>
              <a:rPr lang="en-GB" sz="2400" dirty="0"/>
              <a:t>n is divisible by 10</a:t>
            </a:r>
          </a:p>
          <a:p>
            <a:pPr marL="400050" indent="-400050" fontAlgn="t">
              <a:buAutoNum type="romanUcPeriod"/>
            </a:pPr>
            <a:r>
              <a:rPr lang="en-IN" sz="2400" dirty="0"/>
              <a:t>Sum of n and 5 is odd number</a:t>
            </a:r>
          </a:p>
          <a:p>
            <a:pPr marL="400050" indent="-400050" fontAlgn="t">
              <a:buAutoNum type="romanUcPeriod"/>
            </a:pPr>
            <a:endParaRPr lang="en-IN" sz="2400" dirty="0"/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</a:p>
          <a:p>
            <a:pPr marL="400050" indent="-400050" fontAlgn="t">
              <a:buAutoNum type="romanUcPeriod"/>
            </a:pP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UNIT DIGIT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91A99-8BBC-4DE5-8448-653ADE633F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25. Find the unit digit of A</a:t>
            </a:r>
            <a:r>
              <a:rPr lang="en-GB" sz="2400" baseline="30000" dirty="0"/>
              <a:t>B!</a:t>
            </a:r>
          </a:p>
          <a:p>
            <a:pPr marL="400050" indent="-400050" fontAlgn="t">
              <a:buAutoNum type="romanUcPeriod"/>
            </a:pPr>
            <a:r>
              <a:rPr lang="en-GB" sz="2400" dirty="0"/>
              <a:t>Value of A is odd and divisible by 5</a:t>
            </a:r>
          </a:p>
          <a:p>
            <a:pPr marL="400050" indent="-400050" fontAlgn="t">
              <a:buAutoNum type="romanUcPeriod"/>
            </a:pPr>
            <a:r>
              <a:rPr lang="en-GB" sz="2400" dirty="0">
                <a:cs typeface="Times New Roman" pitchFamily="18" charset="0"/>
              </a:rPr>
              <a:t>B is greater than 10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</a:p>
          <a:p>
            <a:pPr fontAlgn="t"/>
            <a:endParaRPr lang="en-IN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3B566A-3EF4-4718-987A-CEDCFB4C6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990603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Concept of Negative Remainder: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Example</a:t>
            </a:r>
            <a:r>
              <a:rPr lang="en-US" sz="2400" dirty="0"/>
              <a:t>: What is the remainder when 123 × 124 × 125 is divided by 9.</a:t>
            </a:r>
          </a:p>
          <a:p>
            <a:br>
              <a:rPr lang="en-US" sz="2400" b="1" dirty="0"/>
            </a:br>
            <a:r>
              <a:rPr lang="en-US" sz="2400" b="1" dirty="0"/>
              <a:t>Solution</a:t>
            </a:r>
            <a:endParaRPr lang="en-US" sz="2400" dirty="0"/>
          </a:p>
          <a:p>
            <a:r>
              <a:rPr lang="en-US" sz="2400" dirty="0"/>
              <a:t>Remainder obtained when 123 is divided by 9 = -3</a:t>
            </a:r>
          </a:p>
          <a:p>
            <a:r>
              <a:rPr lang="en-US" sz="2400" dirty="0"/>
              <a:t>Remainder obtained when 124 is divided by 9 = -2</a:t>
            </a:r>
          </a:p>
          <a:p>
            <a:r>
              <a:rPr lang="en-US" sz="2400" dirty="0"/>
              <a:t>Remainder obtained when 123 is divided by 9 = -1</a:t>
            </a:r>
          </a:p>
          <a:p>
            <a:r>
              <a:rPr lang="en-US" sz="2400" dirty="0"/>
              <a:t>Final remainder = (-3)(-2)(-1) = -6. The required positive remainder = 9-6 = 3.</a:t>
            </a:r>
          </a:p>
          <a:p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255F4-3AB0-4987-BF63-A2BDFE70C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6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Any 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1F20E-F302-4A82-9E76-D8CF0EB4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9063" y="-29384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600" dirty="0">
                <a:solidFill>
                  <a:srgbClr val="262626"/>
                </a:solidFill>
                <a:latin typeface="Open Sans"/>
              </a:rPr>
            </a:br>
            <a:endParaRPr lang="en-US" sz="1600" dirty="0">
              <a:solidFill>
                <a:srgbClr val="262626"/>
              </a:solidFill>
              <a:latin typeface="Open Sans"/>
            </a:endParaRPr>
          </a:p>
          <a:p>
            <a:br>
              <a:rPr lang="en-US" sz="1600" dirty="0">
                <a:solidFill>
                  <a:srgbClr val="262626"/>
                </a:solidFill>
                <a:latin typeface="Open Sans"/>
              </a:rPr>
            </a:br>
            <a:endParaRPr lang="en-IN" sz="16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41811" y="1061290"/>
            <a:ext cx="823847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 </a:t>
            </a:r>
          </a:p>
          <a:p>
            <a:r>
              <a:rPr lang="en-US" sz="2400" b="1" dirty="0">
                <a:solidFill>
                  <a:srgbClr val="262626"/>
                </a:solidFill>
                <a:latin typeface="+mn-lt"/>
              </a:rPr>
              <a:t>Remainder of higher power terms:</a:t>
            </a:r>
          </a:p>
          <a:p>
            <a:endParaRPr lang="en-US" altLang="en-US" sz="2400" dirty="0">
              <a:solidFill>
                <a:srgbClr val="262626"/>
              </a:solidFill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We can find out the remainder of higher power term by using Binomial expansion.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Let us suppose we have to find remainder of </a:t>
            </a:r>
            <a:r>
              <a:rPr lang="en-US" altLang="en-US" sz="2400" dirty="0" err="1">
                <a:solidFill>
                  <a:srgbClr val="262626"/>
                </a:solidFill>
                <a:latin typeface="+mn-lt"/>
              </a:rPr>
              <a:t>X</a:t>
            </a:r>
            <a:r>
              <a:rPr lang="en-US" altLang="en-US" sz="2400" baseline="30000" dirty="0" err="1">
                <a:solidFill>
                  <a:srgbClr val="262626"/>
                </a:solidFill>
                <a:latin typeface="+mn-lt"/>
              </a:rPr>
              <a:t>n</a:t>
            </a:r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 when divided by ‘a’.</a:t>
            </a:r>
            <a:endParaRPr lang="en-US" altLang="en-US" sz="2400" dirty="0">
              <a:latin typeface="+mn-lt"/>
            </a:endParaRPr>
          </a:p>
          <a:p>
            <a:br>
              <a:rPr lang="en-US" altLang="en-US" sz="2400" dirty="0">
                <a:solidFill>
                  <a:srgbClr val="262626"/>
                </a:solidFill>
                <a:latin typeface="+mn-lt"/>
              </a:rPr>
            </a:br>
            <a:br>
              <a:rPr lang="en-US" altLang="en-US" sz="2400" b="1" dirty="0">
                <a:solidFill>
                  <a:srgbClr val="262626"/>
                </a:solidFill>
                <a:latin typeface="+mn-lt"/>
              </a:rPr>
            </a:br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For example: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Example 1: What will be remainder if 10^20 is divided by 9. 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Solution: </a:t>
            </a:r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using binomial expansion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{(9+1)^20}/9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So remainder will be 1^20 =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8F268-A3EE-4DBA-B3B5-2FB657BB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04" y="2057400"/>
            <a:ext cx="8569399" cy="8001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Special case:</a:t>
            </a: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when divisor is prime:</a:t>
            </a: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br>
              <a:rPr lang="en-US" sz="2400" dirty="0"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Consider we need to find the remainder in case of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</a:t>
            </a:r>
            <a:r>
              <a:rPr lang="en-US" sz="24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2400" dirty="0">
                <a:solidFill>
                  <a:schemeClr val="tx1"/>
                </a:solidFill>
                <a:effectLst/>
              </a:rPr>
              <a:t>/Y. where Y is a prime number.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X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 Y-1</a:t>
            </a:r>
            <a:r>
              <a:rPr lang="en-US" sz="2400" dirty="0">
                <a:solidFill>
                  <a:schemeClr val="tx1"/>
                </a:solidFill>
                <a:effectLst/>
              </a:rPr>
              <a:t>/Y gives remainder 1.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Example 1: Find the remainder when 23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is divided by 7.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Solution: 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7 is prime number.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So 23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7-1</a:t>
            </a:r>
            <a:r>
              <a:rPr lang="en-US" sz="2400" dirty="0">
                <a:solidFill>
                  <a:schemeClr val="tx1"/>
                </a:solidFill>
                <a:effectLst/>
              </a:rPr>
              <a:t>/7 or 23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2400" dirty="0">
                <a:solidFill>
                  <a:schemeClr val="tx1"/>
                </a:solidFill>
                <a:effectLst/>
              </a:rPr>
              <a:t>/7 gives remainder 1.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BCC10-7B59-4B30-B693-1907AAC1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371600"/>
            <a:ext cx="8007424" cy="7086600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effectLst/>
              </a:rPr>
              <a:t>ALTERNATIVE METHOD</a:t>
            </a: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Totient number: </a:t>
            </a:r>
            <a:r>
              <a:rPr lang="en-US" sz="2000" dirty="0">
                <a:solidFill>
                  <a:schemeClr val="tx1"/>
                </a:solidFill>
                <a:effectLst/>
              </a:rPr>
              <a:t>The number of co-prime pair less than given number is called totient number of that number.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For example</a:t>
            </a:r>
            <a:r>
              <a:rPr lang="en-US" sz="2000" dirty="0">
                <a:solidFill>
                  <a:schemeClr val="tx1"/>
                </a:solidFill>
                <a:effectLst/>
              </a:rPr>
              <a:t> :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Find the totient number of 6.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We will check how many number less than 6 which are co-prime with 6. Since 1,3,5 are less than 6 and co-prime with 6. So totient number of 6 will be 3.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2.Find the totient no. of 5</a:t>
            </a:r>
            <a:r>
              <a:rPr lang="en-US" sz="2000" dirty="0">
                <a:solidFill>
                  <a:schemeClr val="tx1"/>
                </a:solidFill>
                <a:effectLst/>
              </a:rPr>
              <a:t> 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1,2,3,4 all are co-prime with 5. So totient number of 5 is 4.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u="sng" dirty="0">
                <a:solidFill>
                  <a:schemeClr val="tx1"/>
                </a:solidFill>
                <a:effectLst/>
              </a:rPr>
              <a:t>In case of </a:t>
            </a:r>
            <a:r>
              <a:rPr lang="en-US" sz="2000" b="1" u="sng" dirty="0">
                <a:solidFill>
                  <a:schemeClr val="tx1"/>
                </a:solidFill>
                <a:effectLst/>
              </a:rPr>
              <a:t>Prime number</a:t>
            </a:r>
            <a:r>
              <a:rPr lang="en-US" sz="2000" dirty="0">
                <a:solidFill>
                  <a:schemeClr val="tx1"/>
                </a:solidFill>
                <a:effectLst/>
              </a:rPr>
              <a:t> , the totient number of any prime number is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(Prime no. – 1)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47C99-3244-49B7-99E8-7CE443D1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703" y="-1066800"/>
            <a:ext cx="8007424" cy="9159875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u="sng" dirty="0">
                <a:solidFill>
                  <a:schemeClr val="tx1"/>
                </a:solidFill>
                <a:effectLst/>
              </a:rPr>
              <a:t>In case of </a:t>
            </a:r>
            <a:r>
              <a:rPr lang="en-US" sz="2400" b="1" u="sng" dirty="0">
                <a:solidFill>
                  <a:schemeClr val="tx1"/>
                </a:solidFill>
                <a:effectLst/>
              </a:rPr>
              <a:t>Composite number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,-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Let the no. is n=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a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p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b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q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c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r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Then the totient number of n = n(1-1/a)(1-1/b)(1-1/c)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Let 36 = 2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2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*3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2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Totient number of 36 = 36(1-1/2) (1-1/3)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                                       = 36 * 1/2 *2/3 =12 </a:t>
            </a:r>
            <a:br>
              <a:rPr lang="en-US" sz="2400" b="1" dirty="0">
                <a:solidFill>
                  <a:schemeClr val="tx1"/>
                </a:solidFill>
                <a:effectLst/>
              </a:rPr>
            </a:br>
            <a:br>
              <a:rPr lang="en-US" sz="2400" b="1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it means there are 12 numbers which are less than 12 and are co-prime with 12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24A06-AD94-46D1-8C12-71BCF94FA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598" y="2057400"/>
            <a:ext cx="8007424" cy="7162800"/>
          </a:xfrm>
        </p:spPr>
        <p:txBody>
          <a:bodyPr>
            <a:noAutofit/>
          </a:bodyPr>
          <a:lstStyle/>
          <a:p>
            <a:pPr algn="l"/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r>
              <a:rPr lang="en-US" sz="2000" b="1" u="sng" dirty="0">
                <a:solidFill>
                  <a:schemeClr val="tx1"/>
                </a:solidFill>
                <a:effectLst/>
              </a:rPr>
              <a:t>Remainder of higher power : </a:t>
            </a:r>
            <a:r>
              <a:rPr lang="en-US" sz="2000" dirty="0">
                <a:solidFill>
                  <a:schemeClr val="tx1"/>
                </a:solidFill>
                <a:effectLst/>
              </a:rPr>
              <a:t>whether the divisor is prime or composite.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To find the remainder In case of ,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X</a:t>
            </a:r>
            <a:r>
              <a:rPr lang="en-US" sz="20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/Y </a:t>
            </a:r>
            <a:br>
              <a:rPr lang="en-US" sz="2000" b="1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If X and Y are co-prime and n is the totient number of y. then the remainder will be 1. OR X</a:t>
            </a:r>
            <a:r>
              <a:rPr lang="en-US" sz="2000" b="1" baseline="30000" dirty="0">
                <a:solidFill>
                  <a:schemeClr val="tx1"/>
                </a:solidFill>
                <a:effectLst/>
              </a:rPr>
              <a:t>Y(ø)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/Y Gives remainder 1.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[Where Y(ø) is the totient number of Y]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1: Find the remainder when 23</a:t>
            </a:r>
            <a:r>
              <a:rPr lang="en-US" sz="2000" b="1" baseline="30000" dirty="0">
                <a:solidFill>
                  <a:schemeClr val="tx1"/>
                </a:solidFill>
                <a:effectLst/>
              </a:rPr>
              <a:t>16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is divided by 8.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Solution: 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Divisor is 8 (composite number) and 23 &amp; 8 are co-prime so we will find the totient number of divisor 8.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8=2^3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totient number of 8 = 8(1-1/2) = 4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Now Rem[23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/8] = 1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(23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 = 1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 = 1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60981-E5DE-4EB9-B66A-26980CB5B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1565</TotalTime>
  <Words>4016</Words>
  <Application>Microsoft Office PowerPoint</Application>
  <PresentationFormat>Widescreen</PresentationFormat>
  <Paragraphs>424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inherit</vt:lpstr>
      <vt:lpstr>Open Sans</vt:lpstr>
      <vt:lpstr>Palatino Linotype</vt:lpstr>
      <vt:lpstr>Times New Roman</vt:lpstr>
      <vt:lpstr>Executive</vt:lpstr>
      <vt:lpstr>REMAINDER, FACTORIAL UNIT DIGIT &amp; LAST TWO DIGITS</vt:lpstr>
      <vt:lpstr>PowerPoint Presentation</vt:lpstr>
      <vt:lpstr>PowerPoint Presentation</vt:lpstr>
      <vt:lpstr>PowerPoint Presentation</vt:lpstr>
      <vt:lpstr>PowerPoint Presentation</vt:lpstr>
      <vt:lpstr>Special case: when divisor is prime:  Consider we need to find the remainder in case of Xn/Y. where Y is a prime number. X Y-1/Y gives remainder 1.  Example 1: Find the remainder when 236 is divided by 7.  Solution:  7 is prime number. So 237-1/7 or 236/7 gives remainder 1.            </vt:lpstr>
      <vt:lpstr>ALTERNATIVE METHOD  Totient number: The number of co-prime pair less than given number is called totient number of that number.  For example :Find the totient number of 6. We will check how many number less than 6 which are co-prime with 6. Since 1,3,5 are less than 6 and co-prime with 6. So totient number of 6 will be 3.  Example 2.Find the totient no. of 5 .  1,2,3,4 all are co-prime with 5. So totient number of 5 is 4. In case of Prime number , the totient number of any prime number is (Prime no. – 1)        </vt:lpstr>
      <vt:lpstr>  In case of Composite number ,- Let the no. is n=apbqcr Then the totient number of n = n(1-1/a)(1-1/b)(1-1/c) Let 36 = 22 *32 Totient number of 36 = 36(1-1/2) (1-1/3)                                        = 36 * 1/2 *2/3 =12   (it means there are 12 numbers which are less than 12 and are co-prime with 12)        </vt:lpstr>
      <vt:lpstr>              Remainder of higher power : whether the divisor is prime or composite. To find the remainder In case of ,Xn/Y   If X and Y are co-prime and n is the totient number of y. then the remainder will be 1. OR XY(ø)/Y Gives remainder 1. [Where Y(ø) is the totient number of Y]   Example 1: Find the remainder when 2316 is divided by 8. Solution:  Divisor is 8 (composite number) and 23 &amp; 8 are co-prime so we will find the totient number of divisor 8. 8=2^3 So totient number of 8 = 8(1-1/2) = 4 Now Rem[234/8] = 1 (234)4/8 = 14/8 = 1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Number of zeroes:  It is very easy to find the number of zero at the end , all you have to do is count how many times did 2 and 5 occurred in the question as factor. Number of zeros is equal to the one (2 or 5)which occurred less times. i.e. 2*5 = 10       2*2*5*5 = 100 So the number of zeros depends upon the number of pairs of 2 and 5.  Example 1. How many numbers of zeros will be there at the trail (end) of the 1*2*3*4*5*6*7*8*9*10?  Solution: In given expression number of 2’s = 8 Number of 5’s = 2 So total number of pairs = 2 Two zeroes will be there at the end of the calculation.         </vt:lpstr>
      <vt:lpstr>  Number of zeroes in a factorial:           </vt:lpstr>
      <vt:lpstr>        </vt:lpstr>
      <vt:lpstr>PowerPoint Presentation</vt:lpstr>
      <vt:lpstr>PowerPoint Presentation</vt:lpstr>
      <vt:lpstr>Unit Digit  CASE I: When 0, 1, 5, 6 are the digits in the unit’s place of the base number N, then the number in the unit’s place of Nn will also be 0, 1, 5 &amp; 6 respectively, whatever be the value of “n”.  Example 1: Number in the unit's place of (370) is "0" Example 2: Number in the unit's place (391) is "1" Example 3: Number in the unit's place of (75) is "5" Example 4: Number in the unit's place (676) is "6"        </vt:lpstr>
      <vt:lpstr> Unit Digit  CASE II: When 4 (or) 9 are in the unit's place of N, then 41 = 4 42 = 16 43 = 64      44 = 256 45 = 1024 46 = 4096 From the above figures we observe that.. 4n when "n" is odd number [i.e. 1, 3, 5, 7 etc.], it contains "4" in the unit's place 4n when "n" even number [i.e. 2, 4, 6, 8 etc.], it contains "6" in the unit's place  In the same way; 9n, n = odd number, "9" in the unit's place 9n, n = even number, "1" in the unit's place  Example 1: (74)99 ⇒ n = 99 (odd) ⇒ 4 in the unit's place Example 2: (84)78 ⇒ n = 78 (even) ⇒ 6 in the unit's place Example 3: (79)33 ⇒9 in the unit's place          </vt:lpstr>
      <vt:lpstr>   CASE III: When 2 or 3 or 7 or 8 is in the unit’s place of N, then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Ten’s digit  Last two digits of a number is the tens place and units place digit of that number. So given a number say 1439, the last two digits of this number are 3 and 9, which is straightforward.                </vt:lpstr>
      <vt:lpstr>         Let the number be in the form XY. Based on the value of units digit in the base i.e  X, we have four cases  CASE I: Unit digit in x is 1 If x ends in 1, then x raised to y, ends in 1 and its tens digit is obtained by multiplying the tens digit in x with the units digit in y.   EXAMPLE 1: Find the last two digits of 191346. Ans. Since the base 91 ends in 1, 191346 ends in 1 and the tens place digit is obtained from the units digit in 9*6 which is 4. Hence, the last two digits of 191346 are 4 and 1.                </vt:lpstr>
      <vt:lpstr>                       </vt:lpstr>
      <vt:lpstr>                            </vt:lpstr>
      <vt:lpstr>                            </vt:lpstr>
      <vt:lpstr>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Vishal Garg</cp:lastModifiedBy>
  <cp:revision>466</cp:revision>
  <dcterms:created xsi:type="dcterms:W3CDTF">2017-07-13T07:57:18Z</dcterms:created>
  <dcterms:modified xsi:type="dcterms:W3CDTF">2021-08-12T06:31:55Z</dcterms:modified>
</cp:coreProperties>
</file>