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aleway ExtraBold"/>
      <p:bold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3" roundtripDataSignature="AMtx7mg+umDAn8ldamJ0a8Rkf5T7NR7l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fntdata"/><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font" Target="fonts/RalewayExtraBold-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
          <p:cNvSpPr/>
          <p:nvPr>
            <p:ph idx="2" type="pic"/>
          </p:nvPr>
        </p:nvSpPr>
        <p:spPr>
          <a:xfrm>
            <a:off x="5183188" y="987425"/>
            <a:ext cx="6172200" cy="4873625"/>
          </a:xfrm>
          <a:prstGeom prst="rect">
            <a:avLst/>
          </a:prstGeom>
          <a:noFill/>
          <a:ln>
            <a:noFill/>
          </a:ln>
        </p:spPr>
      </p:sp>
      <p:sp>
        <p:nvSpPr>
          <p:cNvPr id="72" name="Google Shape;72;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8" name="Shape 88"/>
        <p:cNvGrpSpPr/>
        <p:nvPr/>
      </p:nvGrpSpPr>
      <p:grpSpPr>
        <a:xfrm>
          <a:off x="0" y="0"/>
          <a:ext cx="0" cy="0"/>
          <a:chOff x="0" y="0"/>
          <a:chExt cx="0" cy="0"/>
        </a:xfrm>
      </p:grpSpPr>
      <p:sp>
        <p:nvSpPr>
          <p:cNvPr id="89" name="Google Shape;89;p29"/>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29"/>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 name="Google Shape;91;p29"/>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9"/>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6" name="Shape 26"/>
        <p:cNvGrpSpPr/>
        <p:nvPr/>
      </p:nvGrpSpPr>
      <p:grpSpPr>
        <a:xfrm>
          <a:off x="0" y="0"/>
          <a:ext cx="0" cy="0"/>
          <a:chOff x="0" y="0"/>
          <a:chExt cx="0" cy="0"/>
        </a:xfrm>
      </p:grpSpPr>
      <p:sp>
        <p:nvSpPr>
          <p:cNvPr id="27" name="Google Shape;2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ata-flair.training/blogs/advantages-and-disadvantages-of-machine-learning/" TargetMode="External"/><Relationship Id="rId4" Type="http://schemas.openxmlformats.org/officeDocument/2006/relationships/hyperlink" Target="https://www.youtube.com/watch?v=9f-GarcDY58" TargetMode="External"/><Relationship Id="rId5" Type="http://schemas.openxmlformats.org/officeDocument/2006/relationships/hyperlink" Target="https://www.youtube.com/watch?v=GwIo3gDZCVQ" TargetMode="External"/><Relationship Id="rId6" Type="http://schemas.openxmlformats.org/officeDocument/2006/relationships/hyperlink" Target="https://data-flair.training/blogs/advantages-and-disadvantages-of-machine-learning/" TargetMode="External"/><Relationship Id="rId7" Type="http://schemas.openxmlformats.org/officeDocument/2006/relationships/hyperlink" Target="https://towardsdatascience.com/machine-learning-an-introduction-23b84d51e6d0" TargetMode="External"/><Relationship Id="rId8" Type="http://schemas.openxmlformats.org/officeDocument/2006/relationships/hyperlink" Target="https://towardsdatascience.com/introduction-to-machine-learning-f41aabc5526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100" name="Google Shape;100;p1"/>
          <p:cNvSpPr/>
          <p:nvPr/>
        </p:nvSpPr>
        <p:spPr>
          <a:xfrm flipH="1" rot="10800000">
            <a:off x="9506857" y="5939880"/>
            <a:ext cx="1291772" cy="1157606"/>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descr="Logoof CU" id="101" name="Google Shape;101;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01" name="Google Shape;101;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02" name="Google Shape;102;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Chandigarh University" id="104" name="Google Shape;104;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05" name="Google Shape;105;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p1"/>
          <p:cNvSpPr txBox="1"/>
          <p:nvPr/>
        </p:nvSpPr>
        <p:spPr>
          <a:xfrm>
            <a:off x="6903785" y="6269779"/>
            <a:ext cx="49286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595959"/>
                </a:solidFill>
                <a:latin typeface="Arial"/>
                <a:ea typeface="Arial"/>
                <a:cs typeface="Arial"/>
                <a:sym typeface="Arial"/>
              </a:rPr>
              <a:t>DISCOVER . </a:t>
            </a:r>
            <a:r>
              <a:rPr b="1" i="0" lang="en-IN" sz="2000" u="none" cap="none" strike="noStrike">
                <a:solidFill>
                  <a:srgbClr val="C00000"/>
                </a:solidFill>
                <a:latin typeface="Arial"/>
                <a:ea typeface="Arial"/>
                <a:cs typeface="Arial"/>
                <a:sym typeface="Arial"/>
              </a:rPr>
              <a:t>LEARN</a:t>
            </a:r>
            <a:r>
              <a:rPr b="1" i="0" lang="en-IN"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7" name="Google Shape;107;p1"/>
          <p:cNvSpPr/>
          <p:nvPr/>
        </p:nvSpPr>
        <p:spPr>
          <a:xfrm>
            <a:off x="6885780" y="6310933"/>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 </a:t>
            </a:r>
            <a:endParaRPr/>
          </a:p>
        </p:txBody>
      </p:sp>
      <p:sp>
        <p:nvSpPr>
          <p:cNvPr id="109" name="Google Shape;109;p1"/>
          <p:cNvSpPr txBox="1"/>
          <p:nvPr/>
        </p:nvSpPr>
        <p:spPr>
          <a:xfrm>
            <a:off x="2399840" y="1150785"/>
            <a:ext cx="9063318" cy="855311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n-IN" sz="3200" u="none">
                <a:solidFill>
                  <a:schemeClr val="dk1"/>
                </a:solidFill>
                <a:latin typeface="Arial Black"/>
                <a:ea typeface="Arial Black"/>
                <a:cs typeface="Arial Black"/>
                <a:sym typeface="Arial Black"/>
              </a:rPr>
              <a:t>University Institute of Engineering</a:t>
            </a:r>
            <a:endParaRPr/>
          </a:p>
          <a:p>
            <a:pPr indent="0" lvl="0" marL="0" marR="0" rtl="0" algn="ctr">
              <a:lnSpc>
                <a:spcPct val="90000"/>
              </a:lnSpc>
              <a:spcBef>
                <a:spcPts val="1120"/>
              </a:spcBef>
              <a:spcAft>
                <a:spcPts val="0"/>
              </a:spcAft>
              <a:buNone/>
            </a:pPr>
            <a:r>
              <a:rPr b="1" lang="en-IN" sz="3200" u="none">
                <a:solidFill>
                  <a:schemeClr val="dk1"/>
                </a:solidFill>
                <a:latin typeface="Arial Black"/>
                <a:ea typeface="Arial Black"/>
                <a:cs typeface="Arial Black"/>
                <a:sym typeface="Arial Black"/>
              </a:rPr>
              <a:t>DEPARTMENT OF COMPUTER SCIENCE &amp; ENGINEERING</a:t>
            </a:r>
            <a:endParaRPr/>
          </a:p>
          <a:p>
            <a:pPr indent="0" lvl="0" marL="0" marR="0" rtl="0" algn="ctr">
              <a:lnSpc>
                <a:spcPct val="90000"/>
              </a:lnSpc>
              <a:spcBef>
                <a:spcPts val="1120"/>
              </a:spcBef>
              <a:spcAft>
                <a:spcPts val="0"/>
              </a:spcAft>
              <a:buNone/>
            </a:pPr>
            <a:r>
              <a:rPr b="0" lang="en-IN" sz="2800" u="none">
                <a:solidFill>
                  <a:schemeClr val="dk1"/>
                </a:solidFill>
                <a:latin typeface="Times New Roman"/>
                <a:ea typeface="Times New Roman"/>
                <a:cs typeface="Times New Roman"/>
                <a:sym typeface="Times New Roman"/>
              </a:rPr>
              <a:t>Bachelor of Engineering (Computer Science &amp; Engineering) </a:t>
            </a:r>
            <a:endParaRPr/>
          </a:p>
          <a:p>
            <a:pPr indent="0" lvl="0" marL="0" marR="0" rtl="0" algn="ctr">
              <a:lnSpc>
                <a:spcPct val="90000"/>
              </a:lnSpc>
              <a:spcBef>
                <a:spcPts val="980"/>
              </a:spcBef>
              <a:spcAft>
                <a:spcPts val="0"/>
              </a:spcAft>
              <a:buNone/>
            </a:pPr>
            <a:r>
              <a:rPr b="0" lang="en-IN" sz="2800" u="none">
                <a:solidFill>
                  <a:schemeClr val="dk1"/>
                </a:solidFill>
                <a:latin typeface="Times New Roman"/>
                <a:ea typeface="Times New Roman"/>
                <a:cs typeface="Times New Roman"/>
                <a:sym typeface="Times New Roman"/>
              </a:rPr>
              <a:t>Subject Name : Machine Learning</a:t>
            </a:r>
            <a:endParaRPr/>
          </a:p>
          <a:p>
            <a:pPr indent="0" lvl="0" marL="0" marR="0" rtl="0" algn="ctr">
              <a:lnSpc>
                <a:spcPct val="90000"/>
              </a:lnSpc>
              <a:spcBef>
                <a:spcPts val="980"/>
              </a:spcBef>
              <a:spcAft>
                <a:spcPts val="0"/>
              </a:spcAft>
              <a:buNone/>
            </a:pPr>
            <a:r>
              <a:rPr b="0" lang="en-IN" sz="2800" u="none">
                <a:solidFill>
                  <a:schemeClr val="dk1"/>
                </a:solidFill>
                <a:latin typeface="Times New Roman"/>
                <a:ea typeface="Times New Roman"/>
                <a:cs typeface="Times New Roman"/>
                <a:sym typeface="Times New Roman"/>
              </a:rPr>
              <a:t>Subject Code:</a:t>
            </a:r>
            <a:r>
              <a:rPr b="1" lang="en-IN" sz="2800" u="none">
                <a:solidFill>
                  <a:schemeClr val="dk1"/>
                </a:solidFill>
                <a:latin typeface="Times New Roman"/>
                <a:ea typeface="Times New Roman"/>
                <a:cs typeface="Times New Roman"/>
                <a:sym typeface="Times New Roman"/>
              </a:rPr>
              <a:t>CST-316</a:t>
            </a:r>
            <a:endParaRPr b="0" sz="2800" u="non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rPr b="1" lang="en-IN" sz="3200" u="none">
                <a:solidFill>
                  <a:srgbClr val="262626"/>
                </a:solidFill>
                <a:latin typeface="Times New Roman"/>
                <a:ea typeface="Times New Roman"/>
                <a:cs typeface="Times New Roman"/>
                <a:sym typeface="Times New Roman"/>
              </a:rPr>
              <a:t>Topic: Machine learning Introduction</a:t>
            </a:r>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Lecture-1.1.1</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By : Baljeet Kaur Nagra</a:t>
            </a:r>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t/>
            </a:r>
            <a:endParaRPr b="1" sz="3200" u="non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None/>
            </a:pPr>
            <a:r>
              <a:rPr b="1" lang="en-IN" sz="3200" u="none">
                <a:solidFill>
                  <a:srgbClr val="262626"/>
                </a:solidFill>
                <a:latin typeface="Times New Roman"/>
                <a:ea typeface="Times New Roman"/>
                <a:cs typeface="Times New Roman"/>
                <a:sym typeface="Times New Roman"/>
              </a:rPr>
              <a:t> </a:t>
            </a:r>
            <a:endParaRPr/>
          </a:p>
          <a:p>
            <a:pPr indent="0" lvl="0" marL="0" marR="0" rtl="0" algn="l">
              <a:spcBef>
                <a:spcPts val="1120"/>
              </a:spcBef>
              <a:spcAft>
                <a:spcPts val="0"/>
              </a:spcAft>
              <a:buNone/>
            </a:pPr>
            <a:r>
              <a:t/>
            </a:r>
            <a:endParaRPr b="0" sz="1600" u="non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Advantages</a:t>
            </a:r>
            <a:endParaRPr b="1"/>
          </a:p>
        </p:txBody>
      </p:sp>
      <p:sp>
        <p:nvSpPr>
          <p:cNvPr id="190" name="Google Shape;190;p11"/>
          <p:cNvSpPr txBox="1"/>
          <p:nvPr>
            <p:ph idx="1" type="body"/>
          </p:nvPr>
        </p:nvSpPr>
        <p:spPr>
          <a:xfrm>
            <a:off x="438149" y="1132764"/>
            <a:ext cx="11367407" cy="570301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1. </a:t>
            </a:r>
            <a:r>
              <a:rPr b="1" lang="en-IN" sz="2400">
                <a:latin typeface="Times New Roman"/>
                <a:ea typeface="Times New Roman"/>
                <a:cs typeface="Times New Roman"/>
                <a:sym typeface="Times New Roman"/>
              </a:rPr>
              <a:t>Easily identifies trends and patterns</a:t>
            </a:r>
            <a:endParaRPr b="1" sz="24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Machine Learning can review large volumes of data and discover specific trends and patterns that would not be apparent to humans.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2. </a:t>
            </a:r>
            <a:r>
              <a:rPr b="1" lang="en-IN" sz="2400">
                <a:latin typeface="Times New Roman"/>
                <a:ea typeface="Times New Roman"/>
                <a:cs typeface="Times New Roman"/>
                <a:sym typeface="Times New Roman"/>
              </a:rPr>
              <a:t>No human intervention needed (automation)</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With ML, you don’t need to babysit your project every step of the way. Since it means giving machines the ability to learn, it lets them make predictions and also improve the algorithms on their own.</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3. </a:t>
            </a:r>
            <a:r>
              <a:rPr b="1" lang="en-IN" sz="2400">
                <a:latin typeface="Times New Roman"/>
                <a:ea typeface="Times New Roman"/>
                <a:cs typeface="Times New Roman"/>
                <a:sym typeface="Times New Roman"/>
              </a:rPr>
              <a:t>Continuous Improvement</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As </a:t>
            </a:r>
            <a:r>
              <a:rPr b="1" lang="en-IN" sz="2000">
                <a:latin typeface="Times New Roman"/>
                <a:ea typeface="Times New Roman"/>
                <a:cs typeface="Times New Roman"/>
                <a:sym typeface="Times New Roman"/>
              </a:rPr>
              <a:t>ML algorithms</a:t>
            </a:r>
            <a:r>
              <a:rPr lang="en-IN" sz="2000">
                <a:latin typeface="Times New Roman"/>
                <a:ea typeface="Times New Roman"/>
                <a:cs typeface="Times New Roman"/>
                <a:sym typeface="Times New Roman"/>
              </a:rPr>
              <a:t> gain experience, they keep improving in accuracy and efficiency. This lets them make better decisions.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4. </a:t>
            </a:r>
            <a:r>
              <a:rPr b="1" lang="en-IN" sz="2400">
                <a:latin typeface="Times New Roman"/>
                <a:ea typeface="Times New Roman"/>
                <a:cs typeface="Times New Roman"/>
                <a:sym typeface="Times New Roman"/>
              </a:rPr>
              <a:t>Handling multi-dimensional and multi-variety data</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Machine Learning algorithms are good at handling data that are multi-dimensional and multi-variety, and they can do this in dynamic or uncertain environments.</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5. </a:t>
            </a:r>
            <a:r>
              <a:rPr b="1" lang="en-IN" sz="2400">
                <a:latin typeface="Times New Roman"/>
                <a:ea typeface="Times New Roman"/>
                <a:cs typeface="Times New Roman"/>
                <a:sym typeface="Times New Roman"/>
              </a:rPr>
              <a:t>Wide Applications</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It holds the capability to help deliver a much more personal experience to customers while also targeting the right customers.</a:t>
            </a:r>
            <a:endParaRPr/>
          </a:p>
        </p:txBody>
      </p:sp>
      <p:sp>
        <p:nvSpPr>
          <p:cNvPr id="191" name="Google Shape;1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Limitations</a:t>
            </a:r>
            <a:endParaRPr b="1"/>
          </a:p>
        </p:txBody>
      </p:sp>
      <p:sp>
        <p:nvSpPr>
          <p:cNvPr id="197" name="Google Shape;197;p12"/>
          <p:cNvSpPr txBox="1"/>
          <p:nvPr>
            <p:ph idx="1" type="body"/>
          </p:nvPr>
        </p:nvSpPr>
        <p:spPr>
          <a:xfrm>
            <a:off x="438149" y="1023582"/>
            <a:ext cx="11367407" cy="58121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IN" sz="2400">
                <a:latin typeface="Times New Roman"/>
                <a:ea typeface="Times New Roman"/>
                <a:cs typeface="Times New Roman"/>
                <a:sym typeface="Times New Roman"/>
              </a:rPr>
              <a:t>1. </a:t>
            </a:r>
            <a:r>
              <a:rPr b="1" lang="en-IN" sz="2400">
                <a:latin typeface="Times New Roman"/>
                <a:ea typeface="Times New Roman"/>
                <a:cs typeface="Times New Roman"/>
                <a:sym typeface="Times New Roman"/>
              </a:rPr>
              <a:t>Data Acquisition</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Machine Learning requires massive data sets to train on, and these should be inclusive/unbiased, and of good quality. There can also be times where they must wait for new data to be generated.</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2</a:t>
            </a:r>
            <a:r>
              <a:rPr b="1" lang="en-IN" sz="2400">
                <a:latin typeface="Times New Roman"/>
                <a:ea typeface="Times New Roman"/>
                <a:cs typeface="Times New Roman"/>
                <a:sym typeface="Times New Roman"/>
              </a:rPr>
              <a:t>. Time and Resources</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ML needs enough time to let the algorithms learn and develop enough to fulfill their purpose with a considerable amount of accuracy and relevancy. It also needs massive resources to function. This can mean additional requirements of computer power for you.</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3. </a:t>
            </a:r>
            <a:r>
              <a:rPr b="1" lang="en-IN" sz="2400">
                <a:latin typeface="Times New Roman"/>
                <a:ea typeface="Times New Roman"/>
                <a:cs typeface="Times New Roman"/>
                <a:sym typeface="Times New Roman"/>
              </a:rPr>
              <a:t>Interpretation of Results</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Another major challenge is the ability to accurately interpret results generated by the algorithms. You must also carefully choose the algorithms for your purpose.</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4. </a:t>
            </a:r>
            <a:r>
              <a:rPr b="1" lang="en-IN" sz="2400">
                <a:latin typeface="Times New Roman"/>
                <a:ea typeface="Times New Roman"/>
                <a:cs typeface="Times New Roman"/>
                <a:sym typeface="Times New Roman"/>
              </a:rPr>
              <a:t>High error-susceptibility</a:t>
            </a:r>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Suppose you train an algorithm with data sets small enough to not be inclusive. You end up with biased predictions coming from a biased training set. This leads to irrelevant advertisements being displayed to customers. </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IN" sz="2000">
                <a:latin typeface="Times New Roman"/>
                <a:ea typeface="Times New Roman"/>
                <a:cs typeface="Times New Roman"/>
                <a:sym typeface="Times New Roman"/>
              </a:rPr>
              <a:t>In the case of ML, such blunders can set off a chain of errors that can go undetected for long periods of time. And when they do get noticed, it takes quite some time to recognize the source of the issue, and even longer to correct it.</a:t>
            </a:r>
            <a:endParaRPr/>
          </a:p>
        </p:txBody>
      </p:sp>
      <p:sp>
        <p:nvSpPr>
          <p:cNvPr id="198" name="Google Shape;19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Applications</a:t>
            </a:r>
            <a:endParaRPr b="1"/>
          </a:p>
        </p:txBody>
      </p:sp>
      <p:sp>
        <p:nvSpPr>
          <p:cNvPr id="204" name="Google Shape;204;p13"/>
          <p:cNvSpPr txBox="1"/>
          <p:nvPr>
            <p:ph idx="1" type="body"/>
          </p:nvPr>
        </p:nvSpPr>
        <p:spPr>
          <a:xfrm>
            <a:off x="412296" y="1948289"/>
            <a:ext cx="11367407" cy="54879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IN" sz="2400">
                <a:latin typeface="Times New Roman"/>
                <a:ea typeface="Times New Roman"/>
                <a:cs typeface="Times New Roman"/>
                <a:sym typeface="Times New Roman"/>
              </a:rPr>
              <a:t>1. Virtual Personal Assistants</a:t>
            </a:r>
            <a:r>
              <a:rPr lang="en-IN" sz="2400">
                <a:latin typeface="Times New Roman"/>
                <a:ea typeface="Times New Roman"/>
                <a:cs typeface="Times New Roman"/>
                <a:sym typeface="Times New Roman"/>
              </a:rPr>
              <a:t>: Amazon Echo and Google Home, Siri, Alexa</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2. Predictions while Commuting</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Traffic Predictions</a:t>
            </a:r>
            <a:r>
              <a:rPr lang="en-IN" sz="2400">
                <a:latin typeface="Times New Roman"/>
                <a:ea typeface="Times New Roman"/>
                <a:cs typeface="Times New Roman"/>
                <a:sym typeface="Times New Roman"/>
              </a:rPr>
              <a:t>, Weather Predictions</a:t>
            </a:r>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3. Videos Surveillance</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4. Social Media Services</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People You May Know</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Face Recognition, Similar Pins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a:t>
            </a:r>
            <a:r>
              <a:rPr b="1" lang="en-IN" sz="2400">
                <a:latin typeface="Times New Roman"/>
                <a:ea typeface="Times New Roman"/>
                <a:cs typeface="Times New Roman"/>
                <a:sym typeface="Times New Roman"/>
              </a:rPr>
              <a:t>5. Email Spam and Malware Filtering</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6. Online Customer Support</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7. Search Engine Result Refining</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8. Product Recommendations</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b="1" lang="en-IN" sz="2400">
                <a:latin typeface="Times New Roman"/>
                <a:ea typeface="Times New Roman"/>
                <a:cs typeface="Times New Roman"/>
                <a:sym typeface="Times New Roman"/>
              </a:rPr>
              <a:t>9. Online Fraud Detection</a:t>
            </a:r>
            <a:endParaRPr sz="2400">
              <a:latin typeface="Times New Roman"/>
              <a:ea typeface="Times New Roman"/>
              <a:cs typeface="Times New Roman"/>
              <a:sym typeface="Times New Roman"/>
            </a:endParaRPr>
          </a:p>
        </p:txBody>
      </p:sp>
      <p:sp>
        <p:nvSpPr>
          <p:cNvPr id="205" name="Google Shape;20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References</a:t>
            </a:r>
            <a:endParaRPr b="1"/>
          </a:p>
        </p:txBody>
      </p:sp>
      <p:sp>
        <p:nvSpPr>
          <p:cNvPr id="211" name="Google Shape;211;p14"/>
          <p:cNvSpPr txBox="1"/>
          <p:nvPr>
            <p:ph idx="1" type="body"/>
          </p:nvPr>
        </p:nvSpPr>
        <p:spPr>
          <a:xfrm>
            <a:off x="533683" y="1050925"/>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b="1" lang="en-IN" sz="2000">
                <a:latin typeface="Times New Roman"/>
                <a:ea typeface="Times New Roman"/>
                <a:cs typeface="Times New Roman"/>
                <a:sym typeface="Times New Roman"/>
              </a:rPr>
              <a:t>Books and Journals</a:t>
            </a:r>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Understanding Machine Learning: From Theory to Algorithms by Shai Shalev-Shwartz and Shai Ben-David-Cambridge University Press 2014</a:t>
            </a:r>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Introduction to machine Learning – the Wikipedia Guide by Osman Omer.</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Video Link-</a:t>
            </a:r>
            <a:endParaRPr b="1" sz="2000" u="sng">
              <a:solidFill>
                <a:schemeClr val="hlink"/>
              </a:solidFill>
              <a:latin typeface="Times New Roman"/>
              <a:ea typeface="Times New Roman"/>
              <a:cs typeface="Times New Roman"/>
              <a:sym typeface="Times New Roman"/>
              <a:hlinkClick r:id="rId3"/>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4"/>
              </a:rPr>
              <a:t>https://www.youtube.com/watch?v=9f-GarcDY58</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5"/>
              </a:rPr>
              <a:t>https://www.youtube.com/watch?v=GwIo3gDZCVQ</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IN" sz="2000">
                <a:latin typeface="Times New Roman"/>
                <a:ea typeface="Times New Roman"/>
                <a:cs typeface="Times New Roman"/>
                <a:sym typeface="Times New Roman"/>
              </a:rPr>
              <a:t>Web Link-</a:t>
            </a:r>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6"/>
              </a:rPr>
              <a:t>https://data-flair.training/blogs/advantages-and-disadvantages-of-machine-learning/</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7"/>
              </a:rPr>
              <a:t>https://towardsdatascience.com/machine-learning-an-introduction-23b84d51e6d0</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IN" sz="2000" u="sng">
                <a:solidFill>
                  <a:schemeClr val="hlink"/>
                </a:solidFill>
                <a:latin typeface="Times New Roman"/>
                <a:ea typeface="Times New Roman"/>
                <a:cs typeface="Times New Roman"/>
                <a:sym typeface="Times New Roman"/>
                <a:hlinkClick r:id="rId8"/>
              </a:rPr>
              <a:t>https://towardsdatascience.com/introduction-to-machine-learning-f41aabc55264</a:t>
            </a:r>
            <a:endParaRPr sz="2000">
              <a:latin typeface="Times New Roman"/>
              <a:ea typeface="Times New Roman"/>
              <a:cs typeface="Times New Roman"/>
              <a:sym typeface="Times New Roman"/>
            </a:endParaRPr>
          </a:p>
        </p:txBody>
      </p:sp>
      <p:sp>
        <p:nvSpPr>
          <p:cNvPr id="212" name="Google Shape;21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p:nvPr/>
        </p:nvSpPr>
        <p:spPr>
          <a:xfrm>
            <a:off x="0" y="0"/>
            <a:ext cx="12192000" cy="4686918"/>
          </a:xfrm>
          <a:prstGeom prst="rect">
            <a:avLst/>
          </a:prstGeom>
          <a:solidFill>
            <a:srgbClr val="385623">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IN" sz="1800" u="none" cap="none" strike="noStrike">
                <a:solidFill>
                  <a:srgbClr val="FFFFFF"/>
                </a:solidFill>
                <a:latin typeface="Calibri"/>
                <a:ea typeface="Calibri"/>
                <a:cs typeface="Calibri"/>
                <a:sym typeface="Calibri"/>
              </a:rPr>
              <a:t> </a:t>
            </a:r>
            <a:endParaRPr/>
          </a:p>
        </p:txBody>
      </p:sp>
      <p:cxnSp>
        <p:nvCxnSpPr>
          <p:cNvPr id="218" name="Google Shape;218;p15"/>
          <p:cNvCxnSpPr/>
          <p:nvPr/>
        </p:nvCxnSpPr>
        <p:spPr>
          <a:xfrm>
            <a:off x="9347200" y="0"/>
            <a:ext cx="1828800" cy="1828800"/>
          </a:xfrm>
          <a:prstGeom prst="straightConnector1">
            <a:avLst/>
          </a:prstGeom>
          <a:noFill/>
          <a:ln cap="flat" cmpd="sng" w="9525">
            <a:solidFill>
              <a:schemeClr val="accent2"/>
            </a:solidFill>
            <a:prstDash val="solid"/>
            <a:miter lim="800000"/>
            <a:headEnd len="sm" w="sm" type="none"/>
            <a:tailEnd len="sm" w="sm" type="none"/>
          </a:ln>
        </p:spPr>
      </p:cxnSp>
      <p:cxnSp>
        <p:nvCxnSpPr>
          <p:cNvPr id="219" name="Google Shape;219;p15"/>
          <p:cNvCxnSpPr/>
          <p:nvPr/>
        </p:nvCxnSpPr>
        <p:spPr>
          <a:xfrm>
            <a:off x="10169129" y="0"/>
            <a:ext cx="663972" cy="663972"/>
          </a:xfrm>
          <a:prstGeom prst="straightConnector1">
            <a:avLst/>
          </a:prstGeom>
          <a:noFill/>
          <a:ln cap="flat" cmpd="sng" w="9525">
            <a:solidFill>
              <a:schemeClr val="accent2"/>
            </a:solidFill>
            <a:prstDash val="solid"/>
            <a:miter lim="800000"/>
            <a:headEnd len="sm" w="sm" type="none"/>
            <a:tailEnd len="sm" w="sm" type="none"/>
          </a:ln>
        </p:spPr>
      </p:cxnSp>
      <p:cxnSp>
        <p:nvCxnSpPr>
          <p:cNvPr id="220" name="Google Shape;220;p15"/>
          <p:cNvCxnSpPr/>
          <p:nvPr/>
        </p:nvCxnSpPr>
        <p:spPr>
          <a:xfrm>
            <a:off x="733427" y="6294599"/>
            <a:ext cx="558345" cy="558345"/>
          </a:xfrm>
          <a:prstGeom prst="straightConnector1">
            <a:avLst/>
          </a:prstGeom>
          <a:noFill/>
          <a:ln cap="flat" cmpd="sng" w="9525">
            <a:solidFill>
              <a:schemeClr val="accent2"/>
            </a:solidFill>
            <a:prstDash val="solid"/>
            <a:miter lim="800000"/>
            <a:headEnd len="sm" w="sm" type="none"/>
            <a:tailEnd len="sm" w="sm" type="none"/>
          </a:ln>
        </p:spPr>
      </p:cxnSp>
      <p:cxnSp>
        <p:nvCxnSpPr>
          <p:cNvPr id="221" name="Google Shape;221;p15"/>
          <p:cNvCxnSpPr/>
          <p:nvPr/>
        </p:nvCxnSpPr>
        <p:spPr>
          <a:xfrm>
            <a:off x="390527" y="5129691"/>
            <a:ext cx="1728311" cy="1728311"/>
          </a:xfrm>
          <a:prstGeom prst="straightConnector1">
            <a:avLst/>
          </a:prstGeom>
          <a:noFill/>
          <a:ln cap="flat" cmpd="sng" w="9525">
            <a:solidFill>
              <a:schemeClr val="accent2"/>
            </a:solidFill>
            <a:prstDash val="solid"/>
            <a:miter lim="800000"/>
            <a:headEnd len="sm" w="sm" type="none"/>
            <a:tailEnd len="sm" w="sm" type="none"/>
          </a:ln>
        </p:spPr>
      </p:cxnSp>
      <p:sp>
        <p:nvSpPr>
          <p:cNvPr id="222" name="Google Shape;222;p15"/>
          <p:cNvSpPr txBox="1"/>
          <p:nvPr/>
        </p:nvSpPr>
        <p:spPr>
          <a:xfrm>
            <a:off x="1485903" y="2249080"/>
            <a:ext cx="10725148" cy="1231106"/>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FF0000"/>
              </a:buClr>
              <a:buSzPts val="8000"/>
              <a:buFont typeface="Times"/>
              <a:buNone/>
            </a:pPr>
            <a:r>
              <a:rPr b="1" i="0" lang="en-IN" sz="8000" u="none" cap="none" strike="noStrike">
                <a:solidFill>
                  <a:srgbClr val="FF0000"/>
                </a:solidFill>
                <a:latin typeface="Times"/>
                <a:ea typeface="Times"/>
                <a:cs typeface="Times"/>
                <a:sym typeface="Times"/>
              </a:rPr>
              <a:t>THANK YOU</a:t>
            </a:r>
            <a:endParaRPr/>
          </a:p>
        </p:txBody>
      </p:sp>
      <p:sp>
        <p:nvSpPr>
          <p:cNvPr id="223" name="Google Shape;223;p15"/>
          <p:cNvSpPr/>
          <p:nvPr/>
        </p:nvSpPr>
        <p:spPr>
          <a:xfrm>
            <a:off x="2641601"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5"/>
          <p:cNvSpPr/>
          <p:nvPr/>
        </p:nvSpPr>
        <p:spPr>
          <a:xfrm>
            <a:off x="2898775" y="1214279"/>
            <a:ext cx="2430463" cy="3225800"/>
          </a:xfrm>
          <a:custGeom>
            <a:rect b="b" l="l" r="r" t="t"/>
            <a:pathLst>
              <a:path extrusionOk="0" h="3225800" w="2430463">
                <a:moveTo>
                  <a:pt x="2430463" y="2413000"/>
                </a:moveTo>
                <a:lnTo>
                  <a:pt x="1612900" y="3225800"/>
                </a:lnTo>
                <a:lnTo>
                  <a:pt x="0" y="1612900"/>
                </a:lnTo>
                <a:lnTo>
                  <a:pt x="1612900" y="0"/>
                </a:lnTo>
                <a:lnTo>
                  <a:pt x="2430463" y="817563"/>
                </a:lnTo>
              </a:path>
            </a:pathLst>
          </a:custGeom>
          <a:no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25" name="Google Shape;225;p15"/>
          <p:cNvGrpSpPr/>
          <p:nvPr/>
        </p:nvGrpSpPr>
        <p:grpSpPr>
          <a:xfrm>
            <a:off x="237521" y="152400"/>
            <a:ext cx="410563" cy="1612900"/>
            <a:chOff x="83821" y="0"/>
            <a:chExt cx="219636" cy="903079"/>
          </a:xfrm>
        </p:grpSpPr>
        <p:sp>
          <p:nvSpPr>
            <p:cNvPr id="226" name="Google Shape;226;p15"/>
            <p:cNvSpPr/>
            <p:nvPr/>
          </p:nvSpPr>
          <p:spPr>
            <a:xfrm>
              <a:off x="84026" y="0"/>
              <a:ext cx="219431" cy="21095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5"/>
            <p:cNvSpPr/>
            <p:nvPr/>
          </p:nvSpPr>
          <p:spPr>
            <a:xfrm>
              <a:off x="84262" y="408599"/>
              <a:ext cx="219194" cy="494480"/>
            </a:xfrm>
            <a:prstGeom prst="rect">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5"/>
            <p:cNvSpPr/>
            <p:nvPr/>
          </p:nvSpPr>
          <p:spPr>
            <a:xfrm>
              <a:off x="83821" y="210952"/>
              <a:ext cx="217937" cy="2209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29" name="Google Shape;229;p15"/>
            <p:cNvGraphicFramePr/>
            <p:nvPr/>
          </p:nvGraphicFramePr>
          <p:xfrm>
            <a:off x="100420" y="236973"/>
            <a:ext cx="183878" cy="183422"/>
          </p:xfrm>
          <a:graphic>
            <a:graphicData uri="http://schemas.openxmlformats.org/presentationml/2006/ole">
              <mc:AlternateContent>
                <mc:Choice Requires="v">
                  <p:oleObj r:id="rId4" imgH="183422" imgW="183878" progId="" spid="_x0000_s1">
                    <p:embed/>
                  </p:oleObj>
                </mc:Choice>
                <mc:Fallback>
                  <p:oleObj r:id="rId5" imgH="183422" imgW="183878" progId="">
                    <p:embed/>
                    <p:pic>
                      <p:nvPicPr>
                        <p:cNvPr id="229" name="Google Shape;229;p15"/>
                        <p:cNvPicPr preferRelativeResize="0"/>
                        <p:nvPr/>
                      </p:nvPicPr>
                      <p:blipFill rotWithShape="1">
                        <a:blip r:embed="rId6">
                          <a:alphaModFix/>
                        </a:blip>
                        <a:srcRect b="0" l="0" r="0" t="0"/>
                        <a:stretch/>
                      </p:blipFill>
                      <p:spPr>
                        <a:xfrm>
                          <a:off x="100420" y="236973"/>
                          <a:ext cx="183878" cy="183422"/>
                        </a:xfrm>
                        <a:prstGeom prst="rect">
                          <a:avLst/>
                        </a:prstGeom>
                        <a:noFill/>
                        <a:ln>
                          <a:noFill/>
                        </a:ln>
                      </p:spPr>
                    </p:pic>
                  </p:oleObj>
                </mc:Fallback>
              </mc:AlternateContent>
            </a:graphicData>
          </a:graphic>
        </p:graphicFrame>
      </p:grpSp>
      <p:sp>
        <p:nvSpPr>
          <p:cNvPr id="230" name="Google Shape;230;p15"/>
          <p:cNvSpPr/>
          <p:nvPr/>
        </p:nvSpPr>
        <p:spPr>
          <a:xfrm>
            <a:off x="4062249" y="539444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Course Objectives</a:t>
            </a:r>
            <a:endParaRPr b="1"/>
          </a:p>
        </p:txBody>
      </p:sp>
      <p:sp>
        <p:nvSpPr>
          <p:cNvPr id="115" name="Google Shape;11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16" name="Google Shape;116;p3"/>
          <p:cNvGrpSpPr/>
          <p:nvPr/>
        </p:nvGrpSpPr>
        <p:grpSpPr>
          <a:xfrm>
            <a:off x="1558715" y="2253322"/>
            <a:ext cx="9792213" cy="2880062"/>
            <a:chOff x="2870" y="1405526"/>
            <a:chExt cx="9792213" cy="2880062"/>
          </a:xfrm>
        </p:grpSpPr>
        <p:sp>
          <p:nvSpPr>
            <p:cNvPr id="117" name="Google Shape;117;p3"/>
            <p:cNvSpPr/>
            <p:nvPr/>
          </p:nvSpPr>
          <p:spPr>
            <a:xfrm>
              <a:off x="2870" y="1405526"/>
              <a:ext cx="2880062" cy="2880062"/>
            </a:xfrm>
            <a:prstGeom prst="ellipse">
              <a:avLst/>
            </a:prstGeom>
            <a:solidFill>
              <a:schemeClr val="accent2">
                <a:alpha val="49803"/>
              </a:scheme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2870"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understand the history and development of Machine Learning.</a:t>
              </a:r>
              <a:endParaRPr b="1" sz="1600">
                <a:solidFill>
                  <a:schemeClr val="dk1"/>
                </a:solidFill>
                <a:latin typeface="Calibri"/>
                <a:ea typeface="Calibri"/>
                <a:cs typeface="Calibri"/>
                <a:sym typeface="Calibri"/>
              </a:endParaRPr>
            </a:p>
          </p:txBody>
        </p:sp>
        <p:sp>
          <p:nvSpPr>
            <p:cNvPr id="119" name="Google Shape;119;p3"/>
            <p:cNvSpPr/>
            <p:nvPr/>
          </p:nvSpPr>
          <p:spPr>
            <a:xfrm>
              <a:off x="2306920" y="1405526"/>
              <a:ext cx="2880062" cy="2880062"/>
            </a:xfrm>
            <a:prstGeom prst="ellipse">
              <a:avLst/>
            </a:prstGeom>
            <a:solidFill>
              <a:srgbClr val="D07A5B">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2306920"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provide a comprehensive foundation to Machine Learning and Optimization methodology with applications t.</a:t>
              </a:r>
              <a:endParaRPr b="1" sz="1600">
                <a:solidFill>
                  <a:schemeClr val="dk1"/>
                </a:solidFill>
                <a:latin typeface="Calibri"/>
                <a:ea typeface="Calibri"/>
                <a:cs typeface="Calibri"/>
                <a:sym typeface="Calibri"/>
              </a:endParaRPr>
            </a:p>
          </p:txBody>
        </p:sp>
        <p:sp>
          <p:nvSpPr>
            <p:cNvPr id="121" name="Google Shape;121;p3"/>
            <p:cNvSpPr/>
            <p:nvPr/>
          </p:nvSpPr>
          <p:spPr>
            <a:xfrm>
              <a:off x="4610971" y="1405526"/>
              <a:ext cx="2880062" cy="2880062"/>
            </a:xfrm>
            <a:prstGeom prst="ellipse">
              <a:avLst/>
            </a:prstGeom>
            <a:solidFill>
              <a:srgbClr val="B88881">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4610971"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study learning processes: supervised and unsupervised, deterministic and statistical knowledge of Machine learners, and ensemble learning</a:t>
              </a:r>
              <a:endParaRPr b="1" sz="1600">
                <a:solidFill>
                  <a:schemeClr val="dk1"/>
                </a:solidFill>
                <a:latin typeface="Calibri"/>
                <a:ea typeface="Calibri"/>
                <a:cs typeface="Calibri"/>
                <a:sym typeface="Calibri"/>
              </a:endParaRPr>
            </a:p>
          </p:txBody>
        </p:sp>
        <p:sp>
          <p:nvSpPr>
            <p:cNvPr id="123" name="Google Shape;123;p3"/>
            <p:cNvSpPr/>
            <p:nvPr/>
          </p:nvSpPr>
          <p:spPr>
            <a:xfrm>
              <a:off x="6915021" y="1405526"/>
              <a:ext cx="2880062" cy="2880062"/>
            </a:xfrm>
            <a:prstGeom prst="ellipse">
              <a:avLst/>
            </a:prstGeom>
            <a:solidFill>
              <a:srgbClr val="A4A4A4">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6915021" y="1405526"/>
              <a:ext cx="2880062" cy="2880062"/>
            </a:xfrm>
            <a:prstGeom prst="rect">
              <a:avLst/>
            </a:prstGeom>
            <a:noFill/>
            <a:ln>
              <a:noFill/>
            </a:ln>
          </p:spPr>
          <p:txBody>
            <a:bodyPr anchorCtr="0" anchor="ctr" bIns="20300" lIns="158475" spcFirstLastPara="1" rIns="158475" wrap="square" tIns="20300">
              <a:noAutofit/>
            </a:bodyPr>
            <a:lstStyle/>
            <a:p>
              <a:pPr indent="0" lvl="0" marL="0" marR="0" rtl="0" algn="ctr">
                <a:lnSpc>
                  <a:spcPct val="90000"/>
                </a:lnSpc>
                <a:spcBef>
                  <a:spcPts val="0"/>
                </a:spcBef>
                <a:spcAft>
                  <a:spcPts val="0"/>
                </a:spcAft>
                <a:buNone/>
              </a:pPr>
              <a:r>
                <a:rPr b="1" lang="en-IN" sz="1600">
                  <a:solidFill>
                    <a:schemeClr val="dk1"/>
                  </a:solidFill>
                  <a:latin typeface="Calibri"/>
                  <a:ea typeface="Calibri"/>
                  <a:cs typeface="Calibri"/>
                  <a:sym typeface="Calibri"/>
                </a:rPr>
                <a:t>To understand modern techniques and practical trends of Machine learning.</a:t>
              </a:r>
              <a:endParaRPr b="1" sz="16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6000"/>
              <a:buFont typeface="Times New Roman"/>
              <a:buNone/>
            </a:pPr>
            <a:r>
              <a:rPr b="1" lang="en-IN" sz="6000">
                <a:solidFill>
                  <a:srgbClr val="C00000"/>
                </a:solidFill>
                <a:latin typeface="Times New Roman"/>
                <a:ea typeface="Times New Roman"/>
                <a:cs typeface="Times New Roman"/>
                <a:sym typeface="Times New Roman"/>
              </a:rPr>
              <a:t>Course Outcomes</a:t>
            </a:r>
            <a:endParaRPr b="1" sz="6000"/>
          </a:p>
        </p:txBody>
      </p:sp>
      <p:sp>
        <p:nvSpPr>
          <p:cNvPr id="130" name="Google Shape;13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pSp>
        <p:nvGrpSpPr>
          <p:cNvPr id="131" name="Google Shape;131;p2"/>
          <p:cNvGrpSpPr/>
          <p:nvPr/>
        </p:nvGrpSpPr>
        <p:grpSpPr>
          <a:xfrm>
            <a:off x="1294671" y="1351128"/>
            <a:ext cx="10292276" cy="4825835"/>
            <a:chOff x="456472" y="0"/>
            <a:chExt cx="10292276" cy="4825835"/>
          </a:xfrm>
        </p:grpSpPr>
        <p:sp>
          <p:nvSpPr>
            <p:cNvPr id="132" name="Google Shape;132;p2"/>
            <p:cNvSpPr/>
            <p:nvPr/>
          </p:nvSpPr>
          <p:spPr>
            <a:xfrm>
              <a:off x="2382335" y="0"/>
              <a:ext cx="4825835" cy="4825835"/>
            </a:xfrm>
            <a:prstGeom prst="triangle">
              <a:avLst>
                <a:gd fmla="val 5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456472" y="289887"/>
              <a:ext cx="3913964" cy="641873"/>
            </a:xfrm>
            <a:prstGeom prst="roundRect">
              <a:avLst>
                <a:gd fmla="val 16667" name="adj"/>
              </a:avLst>
            </a:prstGeom>
            <a:solidFill>
              <a:schemeClr val="lt1">
                <a:alpha val="89803"/>
              </a:schemeClr>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txBox="1"/>
            <p:nvPr/>
          </p:nvSpPr>
          <p:spPr>
            <a:xfrm>
              <a:off x="456472" y="289887"/>
              <a:ext cx="3913964" cy="64187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0" lang="en-IN" sz="1400">
                  <a:solidFill>
                    <a:schemeClr val="dk1"/>
                  </a:solidFill>
                  <a:latin typeface="Times New Roman"/>
                  <a:ea typeface="Times New Roman"/>
                  <a:cs typeface="Times New Roman"/>
                  <a:sym typeface="Times New Roman"/>
                </a:rPr>
                <a:t>CO-1:Apply the basic concept of Machine learning and statistics learning to deal with real-life Problems.</a:t>
              </a:r>
              <a:endParaRPr b="0" sz="1400">
                <a:solidFill>
                  <a:schemeClr val="dk1"/>
                </a:solidFill>
                <a:latin typeface="Times New Roman"/>
                <a:ea typeface="Times New Roman"/>
                <a:cs typeface="Times New Roman"/>
                <a:sym typeface="Times New Roman"/>
              </a:endParaRPr>
            </a:p>
          </p:txBody>
        </p:sp>
        <p:sp>
          <p:nvSpPr>
            <p:cNvPr id="135" name="Google Shape;135;p2"/>
            <p:cNvSpPr/>
            <p:nvPr/>
          </p:nvSpPr>
          <p:spPr>
            <a:xfrm>
              <a:off x="1459070" y="970890"/>
              <a:ext cx="3920394" cy="641873"/>
            </a:xfrm>
            <a:prstGeom prst="roundRect">
              <a:avLst>
                <a:gd fmla="val 16667" name="adj"/>
              </a:avLst>
            </a:prstGeom>
            <a:solidFill>
              <a:schemeClr val="lt1">
                <a:alpha val="89803"/>
              </a:schemeClr>
            </a:solidFill>
            <a:ln cap="flat" cmpd="sng" w="12700">
              <a:solidFill>
                <a:srgbClr val="D7785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txBox="1"/>
            <p:nvPr/>
          </p:nvSpPr>
          <p:spPr>
            <a:xfrm>
              <a:off x="1459070" y="970890"/>
              <a:ext cx="3920394" cy="64187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None/>
              </a:pPr>
              <a:r>
                <a:rPr b="1" lang="en-IN" sz="1200">
                  <a:solidFill>
                    <a:schemeClr val="dk1"/>
                  </a:solidFill>
                  <a:latin typeface="Times New Roman"/>
                  <a:ea typeface="Times New Roman"/>
                  <a:cs typeface="Times New Roman"/>
                  <a:sym typeface="Times New Roman"/>
                </a:rPr>
                <a:t>CO-2: </a:t>
              </a:r>
              <a:r>
                <a:rPr lang="en-IN" sz="1200">
                  <a:solidFill>
                    <a:schemeClr val="dk1"/>
                  </a:solidFill>
                  <a:latin typeface="Calibri"/>
                  <a:ea typeface="Calibri"/>
                  <a:cs typeface="Calibri"/>
                  <a:sym typeface="Calibri"/>
                </a:rPr>
                <a:t>Understand different machine learning algorithms, as well as underlying theories the behind them.</a:t>
              </a:r>
              <a:endParaRPr b="1" sz="1200">
                <a:solidFill>
                  <a:schemeClr val="dk1"/>
                </a:solidFill>
                <a:latin typeface="Times New Roman"/>
                <a:ea typeface="Times New Roman"/>
                <a:cs typeface="Times New Roman"/>
                <a:sym typeface="Times New Roman"/>
              </a:endParaRPr>
            </a:p>
          </p:txBody>
        </p:sp>
        <p:sp>
          <p:nvSpPr>
            <p:cNvPr id="137" name="Google Shape;137;p2"/>
            <p:cNvSpPr/>
            <p:nvPr/>
          </p:nvSpPr>
          <p:spPr>
            <a:xfrm>
              <a:off x="3336785" y="1727158"/>
              <a:ext cx="4005527" cy="641873"/>
            </a:xfrm>
            <a:prstGeom prst="roundRect">
              <a:avLst>
                <a:gd fmla="val 16667" name="adj"/>
              </a:avLst>
            </a:prstGeom>
            <a:solidFill>
              <a:schemeClr val="lt1">
                <a:alpha val="89803"/>
              </a:schemeClr>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txBox="1"/>
            <p:nvPr/>
          </p:nvSpPr>
          <p:spPr>
            <a:xfrm>
              <a:off x="3336785" y="1727158"/>
              <a:ext cx="4005527" cy="641873"/>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None/>
              </a:pPr>
              <a:r>
                <a:rPr b="1" lang="en-IN" sz="1200">
                  <a:solidFill>
                    <a:schemeClr val="dk1"/>
                  </a:solidFill>
                  <a:latin typeface="Calibri"/>
                  <a:ea typeface="Calibri"/>
                  <a:cs typeface="Calibri"/>
                  <a:sym typeface="Calibri"/>
                </a:rPr>
                <a:t>CO-3: </a:t>
              </a:r>
              <a:r>
                <a:rPr lang="en-IN" sz="1200">
                  <a:solidFill>
                    <a:schemeClr val="dk1"/>
                  </a:solidFill>
                  <a:latin typeface="Calibri"/>
                  <a:ea typeface="Calibri"/>
                  <a:cs typeface="Calibri"/>
                  <a:sym typeface="Calibri"/>
                </a:rPr>
                <a:t>Select and apply the appropriate machine learning algorithm to solve problems of moderate complexity</a:t>
              </a:r>
              <a:endParaRPr b="1" sz="1200">
                <a:solidFill>
                  <a:schemeClr val="dk1"/>
                </a:solidFill>
                <a:latin typeface="Calibri"/>
                <a:ea typeface="Calibri"/>
                <a:cs typeface="Calibri"/>
                <a:sym typeface="Calibri"/>
              </a:endParaRPr>
            </a:p>
          </p:txBody>
        </p:sp>
        <p:sp>
          <p:nvSpPr>
            <p:cNvPr id="139" name="Google Shape;139;p2"/>
            <p:cNvSpPr/>
            <p:nvPr/>
          </p:nvSpPr>
          <p:spPr>
            <a:xfrm>
              <a:off x="5430751" y="2500591"/>
              <a:ext cx="4005527" cy="641873"/>
            </a:xfrm>
            <a:prstGeom prst="roundRect">
              <a:avLst>
                <a:gd fmla="val 16667" name="adj"/>
              </a:avLst>
            </a:prstGeom>
            <a:solidFill>
              <a:schemeClr val="lt1">
                <a:alpha val="89803"/>
              </a:schemeClr>
            </a:solidFill>
            <a:ln cap="flat" cmpd="sng" w="12700">
              <a:solidFill>
                <a:srgbClr val="B38E8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txBox="1"/>
            <p:nvPr/>
          </p:nvSpPr>
          <p:spPr>
            <a:xfrm>
              <a:off x="5430751" y="2500591"/>
              <a:ext cx="4005527" cy="641873"/>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None/>
              </a:pPr>
              <a:r>
                <a:rPr b="1" lang="en-IN" sz="1800">
                  <a:solidFill>
                    <a:schemeClr val="dk1"/>
                  </a:solidFill>
                  <a:latin typeface="Times New Roman"/>
                  <a:ea typeface="Times New Roman"/>
                  <a:cs typeface="Times New Roman"/>
                  <a:sym typeface="Times New Roman"/>
                </a:rPr>
                <a:t>CO-4: </a:t>
              </a:r>
              <a:r>
                <a:rPr lang="en-IN" sz="1800">
                  <a:solidFill>
                    <a:schemeClr val="dk1"/>
                  </a:solidFill>
                  <a:latin typeface="Calibri"/>
                  <a:ea typeface="Calibri"/>
                  <a:cs typeface="Calibri"/>
                  <a:sym typeface="Calibri"/>
                </a:rPr>
                <a:t>Interpret and evaluate models generated from data.</a:t>
              </a:r>
              <a:endParaRPr b="1" sz="1800">
                <a:solidFill>
                  <a:schemeClr val="dk1"/>
                </a:solidFill>
                <a:latin typeface="Times New Roman"/>
                <a:ea typeface="Times New Roman"/>
                <a:cs typeface="Times New Roman"/>
                <a:sym typeface="Times New Roman"/>
              </a:endParaRPr>
            </a:p>
          </p:txBody>
        </p:sp>
        <p:sp>
          <p:nvSpPr>
            <p:cNvPr id="141" name="Google Shape;141;p2"/>
            <p:cNvSpPr/>
            <p:nvPr/>
          </p:nvSpPr>
          <p:spPr>
            <a:xfrm>
              <a:off x="6743221" y="3308233"/>
              <a:ext cx="4005527" cy="886915"/>
            </a:xfrm>
            <a:prstGeom prst="roundRect">
              <a:avLst>
                <a:gd fmla="val 16667" name="adj"/>
              </a:avLst>
            </a:prstGeom>
            <a:solidFill>
              <a:schemeClr val="lt1">
                <a:alpha val="89803"/>
              </a:schemeClr>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txBox="1"/>
            <p:nvPr/>
          </p:nvSpPr>
          <p:spPr>
            <a:xfrm>
              <a:off x="6743221" y="3308233"/>
              <a:ext cx="4005527" cy="886915"/>
            </a:xfrm>
            <a:prstGeom prst="rect">
              <a:avLst/>
            </a:prstGeom>
            <a:noFill/>
            <a:ln>
              <a:noFill/>
            </a:ln>
          </p:spPr>
          <p:txBody>
            <a:bodyPr anchorCtr="0" anchor="ctr" bIns="41900" lIns="41900" spcFirstLastPara="1" rIns="41900" wrap="square" tIns="41900">
              <a:noAutofit/>
            </a:bodyPr>
            <a:lstStyle/>
            <a:p>
              <a:pPr indent="0" lvl="0" marL="0" marR="0" rtl="0" algn="l">
                <a:lnSpc>
                  <a:spcPct val="90000"/>
                </a:lnSpc>
                <a:spcBef>
                  <a:spcPts val="0"/>
                </a:spcBef>
                <a:spcAft>
                  <a:spcPts val="0"/>
                </a:spcAft>
                <a:buNone/>
              </a:pPr>
              <a:r>
                <a:rPr b="1" lang="en-IN" sz="1050">
                  <a:solidFill>
                    <a:schemeClr val="dk1"/>
                  </a:solidFill>
                  <a:latin typeface="Times"/>
                  <a:ea typeface="Times"/>
                  <a:cs typeface="Times"/>
                  <a:sym typeface="Times"/>
                </a:rPr>
                <a:t>CO-5</a:t>
              </a:r>
              <a:r>
                <a:rPr b="1" lang="en-IN" sz="1200">
                  <a:solidFill>
                    <a:schemeClr val="dk1"/>
                  </a:solidFill>
                  <a:latin typeface="Times"/>
                  <a:ea typeface="Times"/>
                  <a:cs typeface="Times"/>
                  <a:sym typeface="Times"/>
                </a:rPr>
                <a:t>: </a:t>
              </a:r>
              <a:r>
                <a:rPr lang="en-IN" sz="1200">
                  <a:solidFill>
                    <a:schemeClr val="dk1"/>
                  </a:solidFill>
                  <a:latin typeface="Times"/>
                  <a:ea typeface="Times"/>
                  <a:cs typeface="Times"/>
                  <a:sym typeface="Times"/>
                </a:rPr>
                <a:t>Optimize the models learned and report on the expected accuracy that can be attained by applying the algorithms to a real-world problem</a:t>
              </a:r>
              <a:r>
                <a:rPr lang="en-IN" sz="3200">
                  <a:solidFill>
                    <a:schemeClr val="dk1"/>
                  </a:solidFill>
                  <a:latin typeface="Times"/>
                  <a:ea typeface="Times"/>
                  <a:cs typeface="Times"/>
                  <a:sym typeface="Times"/>
                </a:rPr>
                <a:t>.</a:t>
              </a:r>
              <a:endParaRPr b="1" sz="3600">
                <a:solidFill>
                  <a:schemeClr val="dk1"/>
                </a:solidFill>
                <a:latin typeface="Times"/>
                <a:ea typeface="Times"/>
                <a:cs typeface="Times"/>
                <a:sym typeface="Time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Syllabus</a:t>
            </a:r>
            <a:endParaRPr b="1"/>
          </a:p>
        </p:txBody>
      </p:sp>
      <p:sp>
        <p:nvSpPr>
          <p:cNvPr id="148" name="Google Shape;148;p4"/>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UNIT-I</a:t>
            </a:r>
            <a:r>
              <a:rPr lang="en-IN" sz="2400">
                <a:latin typeface="Times New Roman"/>
                <a:ea typeface="Times New Roman"/>
                <a:cs typeface="Times New Roman"/>
                <a:sym typeface="Times New Roman"/>
              </a:rPr>
              <a:t>                      </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Chapter-1  </a:t>
            </a:r>
            <a:r>
              <a:rPr lang="en-IN" sz="24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2400"/>
              <a:buNone/>
            </a:pPr>
            <a:r>
              <a:rPr lang="en-IN" sz="2400">
                <a:latin typeface="Times New Roman"/>
                <a:ea typeface="Times New Roman"/>
                <a:cs typeface="Times New Roman"/>
                <a:sym typeface="Times New Roman"/>
              </a:rPr>
              <a:t>                                       </a:t>
            </a:r>
            <a:br>
              <a:rPr lang="en-IN" sz="2400">
                <a:latin typeface="Times New Roman"/>
                <a:ea typeface="Times New Roman"/>
                <a:cs typeface="Times New Roman"/>
                <a:sym typeface="Times New Roman"/>
              </a:rPr>
            </a:br>
            <a:r>
              <a:rPr b="1" lang="en-IN" sz="2400">
                <a:latin typeface="Times New Roman"/>
                <a:ea typeface="Times New Roman"/>
                <a:cs typeface="Times New Roman"/>
                <a:sym typeface="Times New Roman"/>
              </a:rPr>
              <a:t>Fundamentals of Machine Learning:</a:t>
            </a:r>
            <a:r>
              <a:rPr lang="en-IN" sz="2400">
                <a:latin typeface="Times New Roman"/>
                <a:ea typeface="Times New Roman"/>
                <a:cs typeface="Times New Roman"/>
                <a:sym typeface="Times New Roman"/>
              </a:rPr>
              <a:t> Introduction to Machine Learning (ML), Different types of Machine Learning, Machine Learning Life Cycle: Data Discovery, Exploratory Analysis: Data Preparation, Model Planning, Model Building, Model Evaluation, Real World Case Study. Foundation of ML: ML Techniques</a:t>
            </a:r>
            <a:endParaRPr/>
          </a:p>
          <a:p>
            <a:pPr indent="0" lvl="0" marL="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None/>
            </a:pPr>
            <a:br>
              <a:rPr lang="en-IN" sz="2400">
                <a:latin typeface="Times New Roman"/>
                <a:ea typeface="Times New Roman"/>
                <a:cs typeface="Times New Roman"/>
                <a:sym typeface="Times New Roman"/>
              </a:rPr>
            </a:br>
            <a:br>
              <a:rPr lang="en-IN" sz="2400">
                <a:latin typeface="Times New Roman"/>
                <a:ea typeface="Times New Roman"/>
                <a:cs typeface="Times New Roman"/>
                <a:sym typeface="Times New Roman"/>
              </a:rPr>
            </a:br>
            <a:r>
              <a:rPr b="1"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49" name="Google Shape;14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CONTENTS</a:t>
            </a:r>
            <a:endParaRPr b="1"/>
          </a:p>
        </p:txBody>
      </p:sp>
      <p:sp>
        <p:nvSpPr>
          <p:cNvPr id="155" name="Google Shape;155;p6"/>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Machine Learning Introduction</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History</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Need</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Advantages</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Limitations</a:t>
            </a:r>
            <a:endParaRPr/>
          </a:p>
          <a:p>
            <a:pPr indent="-228600" lvl="0" marL="228600" rtl="0" algn="just">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Applications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
        <p:nvSpPr>
          <p:cNvPr id="156" name="Google Shape;15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Machine Learning Introduction</a:t>
            </a:r>
            <a:endParaRPr b="1"/>
          </a:p>
        </p:txBody>
      </p:sp>
      <p:sp>
        <p:nvSpPr>
          <p:cNvPr id="162" name="Google Shape;162;p7"/>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Machine learning is the science of getting computers to realize a task without being explicitly programmed</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 other words, the big difference between classical and machine learning algorithms lies in the way we define them.</a:t>
            </a:r>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Classical algorithms</a:t>
            </a:r>
            <a:r>
              <a:rPr lang="en-IN" sz="2400">
                <a:latin typeface="Times New Roman"/>
                <a:ea typeface="Times New Roman"/>
                <a:cs typeface="Times New Roman"/>
                <a:sym typeface="Times New Roman"/>
              </a:rPr>
              <a:t> are given exact and complete rules to complete a task.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Machine learning algorithms</a:t>
            </a:r>
            <a:r>
              <a:rPr lang="en-IN" sz="2400">
                <a:latin typeface="Times New Roman"/>
                <a:ea typeface="Times New Roman"/>
                <a:cs typeface="Times New Roman"/>
                <a:sym typeface="Times New Roman"/>
              </a:rPr>
              <a:t> are given general guidelines that define the model, along with data.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This data should contain the missing information necessary for the model to complete the task.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So, a machine learning algorithm can accomplish its task when the model has been adjusted with respect to the data.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We say that we </a:t>
            </a:r>
            <a:r>
              <a:rPr b="1" lang="en-IN" sz="2400">
                <a:latin typeface="Times New Roman"/>
                <a:ea typeface="Times New Roman"/>
                <a:cs typeface="Times New Roman"/>
                <a:sym typeface="Times New Roman"/>
              </a:rPr>
              <a:t>“fit the model on the data”</a:t>
            </a:r>
            <a:r>
              <a:rPr lang="en-IN" sz="2400">
                <a:latin typeface="Times New Roman"/>
                <a:ea typeface="Times New Roman"/>
                <a:cs typeface="Times New Roman"/>
                <a:sym typeface="Times New Roman"/>
              </a:rPr>
              <a:t> or that </a:t>
            </a:r>
            <a:r>
              <a:rPr b="1" lang="en-IN" sz="2400">
                <a:latin typeface="Times New Roman"/>
                <a:ea typeface="Times New Roman"/>
                <a:cs typeface="Times New Roman"/>
                <a:sym typeface="Times New Roman"/>
              </a:rPr>
              <a:t>“the model has to be trained on the data.”</a:t>
            </a:r>
            <a:endParaRPr sz="2400">
              <a:latin typeface="Times New Roman"/>
              <a:ea typeface="Times New Roman"/>
              <a:cs typeface="Times New Roman"/>
              <a:sym typeface="Times New Roman"/>
            </a:endParaRPr>
          </a:p>
        </p:txBody>
      </p:sp>
      <p:sp>
        <p:nvSpPr>
          <p:cNvPr id="163" name="Google Shape;16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History</a:t>
            </a:r>
            <a:endParaRPr b="1"/>
          </a:p>
        </p:txBody>
      </p:sp>
      <p:sp>
        <p:nvSpPr>
          <p:cNvPr id="169" name="Google Shape;169;p8"/>
          <p:cNvSpPr txBox="1"/>
          <p:nvPr>
            <p:ph idx="1" type="body"/>
          </p:nvPr>
        </p:nvSpPr>
        <p:spPr>
          <a:xfrm>
            <a:off x="438149" y="955344"/>
            <a:ext cx="11367407" cy="5880432"/>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Computers are used in almost all disciplines that include science, technology and medical science etc. </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Computing techniques are used to find exact solutions of scientific problems. The solutions are attempted on the basis of two valued logic and classical mathematics.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However, all real life problems cannot be handled by conventional methods.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b="1" lang="en-IN" sz="2400">
                <a:latin typeface="Times New Roman"/>
                <a:ea typeface="Times New Roman"/>
                <a:cs typeface="Times New Roman"/>
                <a:sym typeface="Times New Roman"/>
              </a:rPr>
              <a:t>Zadeh</a:t>
            </a:r>
            <a:r>
              <a:rPr lang="en-IN" sz="2400">
                <a:latin typeface="Times New Roman"/>
                <a:ea typeface="Times New Roman"/>
                <a:cs typeface="Times New Roman"/>
                <a:sym typeface="Times New Roman"/>
              </a:rPr>
              <a:t>, who is known as the father of Fuzzy Logic has mentioned that humans are able to resolve tasks of high complexity without measurement or computation. </a:t>
            </a:r>
            <a:endParaRPr sz="24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Hence the need arose for developing systems that work on </a:t>
            </a:r>
            <a:r>
              <a:rPr b="1" lang="en-IN" sz="2400">
                <a:latin typeface="Times New Roman"/>
                <a:ea typeface="Times New Roman"/>
                <a:cs typeface="Times New Roman"/>
                <a:sym typeface="Times New Roman"/>
              </a:rPr>
              <a:t>Artificial Intelligence </a:t>
            </a:r>
            <a:r>
              <a:rPr lang="en-IN" sz="2400">
                <a:latin typeface="Times New Roman"/>
                <a:ea typeface="Times New Roman"/>
                <a:cs typeface="Times New Roman"/>
                <a:sym typeface="Times New Roman"/>
              </a:rPr>
              <a:t>.</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Artificial Intelligence (AI) is the field that studies how machine can be made to act intelligently.The term "Artificial Intelligence" was coined by John McCarthy in 1956.</a:t>
            </a:r>
            <a:endParaRPr/>
          </a:p>
          <a:p>
            <a:pPr indent="-228600" lvl="0" marL="228600" rtl="0" algn="just">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Machine learning grew out of the quest for artificial intelligence when some researchers were interested in having machines learn from data.The term machine learning was coined in 1959 by Arthur Samuel.</a:t>
            </a:r>
            <a:endParaRPr/>
          </a:p>
          <a:p>
            <a:pPr indent="-76200" lvl="0" marL="228600" rtl="0" algn="just">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70" name="Google Shape;17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History</a:t>
            </a:r>
            <a:endParaRPr b="1"/>
          </a:p>
        </p:txBody>
      </p:sp>
      <p:sp>
        <p:nvSpPr>
          <p:cNvPr id="176" name="Google Shape;176;p9"/>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AI became a field of research to build models and systems that act intelligently without human intervention.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 mid 1980s Zadeh focused on building systems or making computers think like humans. </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For this purpose, the Machines’ ability to compute with numbers which is named as hard computing has to be supplemented by an additional ability more similar to human thinking which is named as </a:t>
            </a:r>
            <a:r>
              <a:rPr b="1" lang="en-IN" sz="2400">
                <a:latin typeface="Times New Roman"/>
                <a:ea typeface="Times New Roman"/>
                <a:cs typeface="Times New Roman"/>
                <a:sym typeface="Times New Roman"/>
              </a:rPr>
              <a:t>soft computing</a:t>
            </a:r>
            <a:r>
              <a:rPr lang="en-IN" sz="2400">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Soft computing is a term coined by Zadeh, combing a collection of computing techniques, spanning many fields that fall under various categories in computational intelligence.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Soft computing has three main branches, Fuzzy system, Evolutionary computation, Artificial Neural computing which sub-sums Machine Learning.</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guiding principle of soft computing is “Exploit the tolerance for imprecision, uncertainty and partial truth to achieve tractability, robustness and low solution cost”.</a:t>
            </a:r>
            <a:endParaRPr sz="2400">
              <a:latin typeface="Times New Roman"/>
              <a:ea typeface="Times New Roman"/>
              <a:cs typeface="Times New Roman"/>
              <a:sym typeface="Times New Roman"/>
            </a:endParaRPr>
          </a:p>
        </p:txBody>
      </p:sp>
      <p:sp>
        <p:nvSpPr>
          <p:cNvPr id="177" name="Google Shape;17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838200" y="222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400"/>
              <a:buFont typeface="Times New Roman"/>
              <a:buNone/>
            </a:pPr>
            <a:r>
              <a:rPr b="1" lang="en-IN">
                <a:solidFill>
                  <a:srgbClr val="C00000"/>
                </a:solidFill>
                <a:latin typeface="Times New Roman"/>
                <a:ea typeface="Times New Roman"/>
                <a:cs typeface="Times New Roman"/>
                <a:sym typeface="Times New Roman"/>
              </a:rPr>
              <a:t>Need</a:t>
            </a:r>
            <a:endParaRPr b="1"/>
          </a:p>
        </p:txBody>
      </p:sp>
      <p:sp>
        <p:nvSpPr>
          <p:cNvPr id="183" name="Google Shape;183;p10"/>
          <p:cNvSpPr txBox="1"/>
          <p:nvPr>
            <p:ph idx="1" type="body"/>
          </p:nvPr>
        </p:nvSpPr>
        <p:spPr>
          <a:xfrm>
            <a:off x="438149" y="1347788"/>
            <a:ext cx="11367407" cy="548798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IN" sz="2400">
                <a:latin typeface="Times New Roman"/>
                <a:ea typeface="Times New Roman"/>
                <a:cs typeface="Times New Roman"/>
                <a:sym typeface="Times New Roman"/>
              </a:rPr>
              <a:t>Machine learning techniques are used to automatically find the valuable underlying patterns within complex data that we would otherwise struggle to discover.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The hidden patterns and knowledge about a problem can be used to predict future events and perform all kinds of complex decision making.</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Traditionally, software engineering combined human created </a:t>
            </a:r>
            <a:r>
              <a:rPr i="1" lang="en-IN" sz="2400">
                <a:latin typeface="Times New Roman"/>
                <a:ea typeface="Times New Roman"/>
                <a:cs typeface="Times New Roman"/>
                <a:sym typeface="Times New Roman"/>
              </a:rPr>
              <a:t>rules </a:t>
            </a:r>
            <a:r>
              <a:rPr lang="en-IN" sz="2400">
                <a:latin typeface="Times New Roman"/>
                <a:ea typeface="Times New Roman"/>
                <a:cs typeface="Times New Roman"/>
                <a:sym typeface="Times New Roman"/>
              </a:rPr>
              <a:t>with </a:t>
            </a:r>
            <a:r>
              <a:rPr i="1" lang="en-IN" sz="2400">
                <a:latin typeface="Times New Roman"/>
                <a:ea typeface="Times New Roman"/>
                <a:cs typeface="Times New Roman"/>
                <a:sym typeface="Times New Roman"/>
              </a:rPr>
              <a:t>data </a:t>
            </a:r>
            <a:r>
              <a:rPr lang="en-IN" sz="2400">
                <a:latin typeface="Times New Roman"/>
                <a:ea typeface="Times New Roman"/>
                <a:cs typeface="Times New Roman"/>
                <a:sym typeface="Times New Roman"/>
              </a:rPr>
              <a:t>to </a:t>
            </a:r>
            <a:r>
              <a:rPr b="1" lang="en-IN" sz="2400">
                <a:latin typeface="Times New Roman"/>
                <a:ea typeface="Times New Roman"/>
                <a:cs typeface="Times New Roman"/>
                <a:sym typeface="Times New Roman"/>
              </a:rPr>
              <a:t>create answers to a problem</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Instead, machine learning uses </a:t>
            </a:r>
            <a:r>
              <a:rPr i="1" lang="en-IN" sz="2400">
                <a:latin typeface="Times New Roman"/>
                <a:ea typeface="Times New Roman"/>
                <a:cs typeface="Times New Roman"/>
                <a:sym typeface="Times New Roman"/>
              </a:rPr>
              <a:t>data </a:t>
            </a:r>
            <a:r>
              <a:rPr lang="en-IN" sz="2400">
                <a:latin typeface="Times New Roman"/>
                <a:ea typeface="Times New Roman"/>
                <a:cs typeface="Times New Roman"/>
                <a:sym typeface="Times New Roman"/>
              </a:rPr>
              <a:t>and </a:t>
            </a:r>
            <a:r>
              <a:rPr i="1" lang="en-IN" sz="2400">
                <a:latin typeface="Times New Roman"/>
                <a:ea typeface="Times New Roman"/>
                <a:cs typeface="Times New Roman"/>
                <a:sym typeface="Times New Roman"/>
              </a:rPr>
              <a:t>answers </a:t>
            </a:r>
            <a:r>
              <a:rPr lang="en-IN" sz="2400">
                <a:latin typeface="Times New Roman"/>
                <a:ea typeface="Times New Roman"/>
                <a:cs typeface="Times New Roman"/>
                <a:sym typeface="Times New Roman"/>
              </a:rPr>
              <a:t>to </a:t>
            </a:r>
            <a:r>
              <a:rPr b="1" lang="en-IN" sz="2400">
                <a:latin typeface="Times New Roman"/>
                <a:ea typeface="Times New Roman"/>
                <a:cs typeface="Times New Roman"/>
                <a:sym typeface="Times New Roman"/>
              </a:rPr>
              <a:t>discover the rules behind a problem.</a:t>
            </a:r>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To learn the rules governing a phenomenon, machines have to go through a </a:t>
            </a:r>
            <a:r>
              <a:rPr b="1" lang="en-IN" sz="2400">
                <a:latin typeface="Times New Roman"/>
                <a:ea typeface="Times New Roman"/>
                <a:cs typeface="Times New Roman"/>
                <a:sym typeface="Times New Roman"/>
              </a:rPr>
              <a:t>learning process, </a:t>
            </a:r>
            <a:r>
              <a:rPr lang="en-IN" sz="2400">
                <a:latin typeface="Times New Roman"/>
                <a:ea typeface="Times New Roman"/>
                <a:cs typeface="Times New Roman"/>
                <a:sym typeface="Times New Roman"/>
              </a:rPr>
              <a:t>trying different rules and learning from how well they perform.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IN" sz="2400">
                <a:latin typeface="Times New Roman"/>
                <a:ea typeface="Times New Roman"/>
                <a:cs typeface="Times New Roman"/>
                <a:sym typeface="Times New Roman"/>
              </a:rPr>
              <a:t>Hence, why it’s known as Machine Learning.</a:t>
            </a:r>
            <a:endParaRPr b="1" sz="24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84" name="Google Shape;18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