
<file path=[Content_Types].xml><?xml version="1.0" encoding="utf-8"?>
<Types xmlns="http://schemas.openxmlformats.org/package/2006/content-types">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aleway ExtraBold"/>
      <p:bold r:id="rId34"/>
      <p:boldItalic r:id="rId35"/>
    </p:embeddedFont>
    <p:embeddedFont>
      <p:font typeface="Arial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7" roundtripDataSignature="AMtx7mgYxP2wC07HYJD0329jDnS2b2rr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ExtraBold-boldItalic.fntdata"/><Relationship Id="rId12" Type="http://schemas.openxmlformats.org/officeDocument/2006/relationships/slide" Target="slides/slide7.xml"/><Relationship Id="rId34" Type="http://schemas.openxmlformats.org/officeDocument/2006/relationships/font" Target="fonts/RalewayExtraBold-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ArialBlack-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0"/>
          <p:cNvSpPr/>
          <p:nvPr>
            <p:ph idx="2" type="pic"/>
          </p:nvPr>
        </p:nvSpPr>
        <p:spPr>
          <a:xfrm>
            <a:off x="5183188" y="987425"/>
            <a:ext cx="6172200" cy="4873625"/>
          </a:xfrm>
          <a:prstGeom prst="rect">
            <a:avLst/>
          </a:prstGeom>
          <a:noFill/>
          <a:ln>
            <a:noFill/>
          </a:ln>
        </p:spPr>
      </p:sp>
      <p:sp>
        <p:nvSpPr>
          <p:cNvPr id="72" name="Google Shape;72;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4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4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4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4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6" name="Shape 26"/>
        <p:cNvGrpSpPr/>
        <p:nvPr/>
      </p:nvGrpSpPr>
      <p:grpSpPr>
        <a:xfrm>
          <a:off x="0" y="0"/>
          <a:ext cx="0" cy="0"/>
          <a:chOff x="0" y="0"/>
          <a:chExt cx="0" cy="0"/>
        </a:xfrm>
      </p:grpSpPr>
      <p:sp>
        <p:nvSpPr>
          <p:cNvPr id="27" name="Google Shape;2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data-flair.training/blogs/advantages-and-disadvantages-of-machine-learning/" TargetMode="External"/><Relationship Id="rId4" Type="http://schemas.openxmlformats.org/officeDocument/2006/relationships/hyperlink" Target="https://www.youtube.com/watch?v=9f-GarcDY58" TargetMode="External"/><Relationship Id="rId5" Type="http://schemas.openxmlformats.org/officeDocument/2006/relationships/hyperlink" Target="https://www.youtube.com/watch?v=GwIo3gDZCVQ" TargetMode="External"/><Relationship Id="rId6" Type="http://schemas.openxmlformats.org/officeDocument/2006/relationships/hyperlink" Target="https://data-flair.training/blogs/types-of-machine-learning-algorithms/" TargetMode="External"/><Relationship Id="rId7" Type="http://schemas.openxmlformats.org/officeDocument/2006/relationships/hyperlink" Target="https://towardsdatascience.com/machine-learning-an-introduction-23b84d51e6d0" TargetMode="External"/><Relationship Id="rId8" Type="http://schemas.openxmlformats.org/officeDocument/2006/relationships/hyperlink" Target="https://towardsdatascience.com/introduction-to-machine-learning-f41aabc5526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00" name="Google Shape;100;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descr="Logoof CU" id="101" name="Google Shape;101;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01" name="Google Shape;101;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02" name="Google Shape;102;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Chandigarh University" id="104" name="Google Shape;104;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05" name="Google Shape;105;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txBox="1"/>
          <p:nvPr/>
        </p:nvSpPr>
        <p:spPr>
          <a:xfrm>
            <a:off x="6903785" y="6269779"/>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595959"/>
                </a:solidFill>
                <a:latin typeface="Arial"/>
                <a:ea typeface="Arial"/>
                <a:cs typeface="Arial"/>
                <a:sym typeface="Arial"/>
              </a:rPr>
              <a:t>DISCOVER . </a:t>
            </a:r>
            <a:r>
              <a:rPr b="1" i="0" lang="en-IN" sz="2000" u="none" cap="none" strike="noStrike">
                <a:solidFill>
                  <a:srgbClr val="C00000"/>
                </a:solidFill>
                <a:latin typeface="Arial"/>
                <a:ea typeface="Arial"/>
                <a:cs typeface="Arial"/>
                <a:sym typeface="Arial"/>
              </a:rPr>
              <a:t>LEARN</a:t>
            </a:r>
            <a:r>
              <a:rPr b="1" i="0" lang="en-IN"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07" name="Google Shape;107;p1"/>
          <p:cNvSpPr/>
          <p:nvPr/>
        </p:nvSpPr>
        <p:spPr>
          <a:xfrm>
            <a:off x="6885780" y="6310933"/>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 </a:t>
            </a:r>
            <a:endParaRPr/>
          </a:p>
        </p:txBody>
      </p:sp>
      <p:sp>
        <p:nvSpPr>
          <p:cNvPr id="109" name="Google Shape;109;p1"/>
          <p:cNvSpPr txBox="1"/>
          <p:nvPr/>
        </p:nvSpPr>
        <p:spPr>
          <a:xfrm>
            <a:off x="2399840" y="1150785"/>
            <a:ext cx="9063318" cy="855311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IN" sz="32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1120"/>
              </a:spcBef>
              <a:spcAft>
                <a:spcPts val="0"/>
              </a:spcAft>
              <a:buNone/>
            </a:pPr>
            <a:r>
              <a:rPr b="1" lang="en-IN" sz="3200" u="none">
                <a:solidFill>
                  <a:schemeClr val="dk1"/>
                </a:solidFill>
                <a:latin typeface="Arial Black"/>
                <a:ea typeface="Arial Black"/>
                <a:cs typeface="Arial Black"/>
                <a:sym typeface="Arial Black"/>
              </a:rPr>
              <a:t>DEPARTMENT OF COMPUTER SCIENCE &amp; ENGINEERING</a:t>
            </a:r>
            <a:endParaRPr/>
          </a:p>
          <a:p>
            <a:pPr indent="0" lvl="0" marL="0" marR="0" rtl="0" algn="ctr">
              <a:lnSpc>
                <a:spcPct val="90000"/>
              </a:lnSpc>
              <a:spcBef>
                <a:spcPts val="1120"/>
              </a:spcBef>
              <a:spcAft>
                <a:spcPts val="0"/>
              </a:spcAft>
              <a:buNone/>
            </a:pPr>
            <a:r>
              <a:rPr b="0" lang="en-IN" sz="2800" u="none">
                <a:solidFill>
                  <a:schemeClr val="dk1"/>
                </a:solidFill>
                <a:latin typeface="Times New Roman"/>
                <a:ea typeface="Times New Roman"/>
                <a:cs typeface="Times New Roman"/>
                <a:sym typeface="Times New Roman"/>
              </a:rPr>
              <a:t>Bachelor of Engineering (Computer Science &amp; Engineering) </a:t>
            </a:r>
            <a:endParaRPr/>
          </a:p>
          <a:p>
            <a:pPr indent="0" lvl="0" marL="0" marR="0" rtl="0" algn="ctr">
              <a:lnSpc>
                <a:spcPct val="90000"/>
              </a:lnSpc>
              <a:spcBef>
                <a:spcPts val="980"/>
              </a:spcBef>
              <a:spcAft>
                <a:spcPts val="0"/>
              </a:spcAft>
              <a:buNone/>
            </a:pPr>
            <a:r>
              <a:rPr b="0" lang="en-IN" sz="2800" u="none">
                <a:solidFill>
                  <a:schemeClr val="dk1"/>
                </a:solidFill>
                <a:latin typeface="Times New Roman"/>
                <a:ea typeface="Times New Roman"/>
                <a:cs typeface="Times New Roman"/>
                <a:sym typeface="Times New Roman"/>
              </a:rPr>
              <a:t>Subject Name : Machine Learning</a:t>
            </a:r>
            <a:endParaRPr/>
          </a:p>
          <a:p>
            <a:pPr indent="0" lvl="0" marL="0" marR="0" rtl="0" algn="ctr">
              <a:lnSpc>
                <a:spcPct val="90000"/>
              </a:lnSpc>
              <a:spcBef>
                <a:spcPts val="980"/>
              </a:spcBef>
              <a:spcAft>
                <a:spcPts val="0"/>
              </a:spcAft>
              <a:buNone/>
            </a:pPr>
            <a:r>
              <a:rPr b="0" lang="en-IN" sz="2800" u="none">
                <a:solidFill>
                  <a:schemeClr val="dk1"/>
                </a:solidFill>
                <a:latin typeface="Times New Roman"/>
                <a:ea typeface="Times New Roman"/>
                <a:cs typeface="Times New Roman"/>
                <a:sym typeface="Times New Roman"/>
              </a:rPr>
              <a:t>Subject Code: </a:t>
            </a:r>
            <a:r>
              <a:rPr b="1" lang="en-IN" sz="2800" u="none">
                <a:solidFill>
                  <a:schemeClr val="dk1"/>
                </a:solidFill>
                <a:latin typeface="Arial"/>
                <a:ea typeface="Arial"/>
                <a:cs typeface="Arial"/>
                <a:sym typeface="Arial"/>
              </a:rPr>
              <a:t>CST-316</a:t>
            </a:r>
            <a:endParaRPr b="0" sz="2800" u="none">
              <a:solidFill>
                <a:schemeClr val="dk1"/>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None/>
            </a:pPr>
            <a:r>
              <a:rPr b="1" lang="en-IN" sz="3200" u="none">
                <a:solidFill>
                  <a:srgbClr val="262626"/>
                </a:solidFill>
                <a:latin typeface="Times New Roman"/>
                <a:ea typeface="Times New Roman"/>
                <a:cs typeface="Times New Roman"/>
                <a:sym typeface="Times New Roman"/>
              </a:rPr>
              <a:t>Topic: Machine learning Types</a:t>
            </a:r>
            <a:endParaRPr/>
          </a:p>
          <a:p>
            <a:pPr indent="0" lvl="0" marL="0" marR="0" rtl="0" algn="ctr">
              <a:lnSpc>
                <a:spcPct val="90000"/>
              </a:lnSpc>
              <a:spcBef>
                <a:spcPts val="1120"/>
              </a:spcBef>
              <a:spcAft>
                <a:spcPts val="0"/>
              </a:spcAft>
              <a:buNone/>
            </a:pPr>
            <a:r>
              <a:rPr b="1" lang="en-IN" sz="3200" u="none">
                <a:solidFill>
                  <a:srgbClr val="262626"/>
                </a:solidFill>
                <a:latin typeface="Times New Roman"/>
                <a:ea typeface="Times New Roman"/>
                <a:cs typeface="Times New Roman"/>
                <a:sym typeface="Times New Roman"/>
              </a:rPr>
              <a:t>Lecture-1.2</a:t>
            </a:r>
            <a:endParaRPr/>
          </a:p>
          <a:p>
            <a:pPr indent="0" lvl="0" marL="0" marR="0" rtl="0" algn="ctr">
              <a:lnSpc>
                <a:spcPct val="90000"/>
              </a:lnSpc>
              <a:spcBef>
                <a:spcPts val="1120"/>
              </a:spcBef>
              <a:spcAft>
                <a:spcPts val="0"/>
              </a:spcAft>
              <a:buNone/>
            </a:pPr>
            <a:r>
              <a:rPr b="1" lang="en-IN" sz="3200" u="none">
                <a:solidFill>
                  <a:srgbClr val="262626"/>
                </a:solidFill>
                <a:latin typeface="Times New Roman"/>
                <a:ea typeface="Times New Roman"/>
                <a:cs typeface="Times New Roman"/>
                <a:sym typeface="Times New Roman"/>
              </a:rPr>
              <a:t>By : Baljeet Kaur Nagra</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IN" sz="3200" u="none">
                <a:solidFill>
                  <a:srgbClr val="262626"/>
                </a:solidFill>
                <a:latin typeface="Times New Roman"/>
                <a:ea typeface="Times New Roman"/>
                <a:cs typeface="Times New Roman"/>
                <a:sym typeface="Times New Roman"/>
              </a:rPr>
              <a:t> </a:t>
            </a:r>
            <a:endParaRPr/>
          </a:p>
          <a:p>
            <a:pPr indent="0" lvl="0" marL="0" marR="0" rtl="0" algn="l">
              <a:spcBef>
                <a:spcPts val="1120"/>
              </a:spcBef>
              <a:spcAft>
                <a:spcPts val="0"/>
              </a:spcAft>
              <a:buNone/>
            </a:pPr>
            <a:r>
              <a:t/>
            </a:r>
            <a:endParaRPr b="0" sz="1600" u="non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Supervised Learning</a:t>
            </a:r>
            <a:endParaRPr b="1"/>
          </a:p>
        </p:txBody>
      </p:sp>
      <p:sp>
        <p:nvSpPr>
          <p:cNvPr id="192" name="Google Shape;192;p11"/>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Being able to adapt to new inputs and make predictions is the crucial </a:t>
            </a:r>
            <a:r>
              <a:rPr b="1" lang="en-IN" sz="2400">
                <a:latin typeface="Times New Roman"/>
                <a:ea typeface="Times New Roman"/>
                <a:cs typeface="Times New Roman"/>
                <a:sym typeface="Times New Roman"/>
              </a:rPr>
              <a:t>generalisation </a:t>
            </a:r>
            <a:r>
              <a:rPr lang="en-IN" sz="2400">
                <a:latin typeface="Times New Roman"/>
                <a:ea typeface="Times New Roman"/>
                <a:cs typeface="Times New Roman"/>
                <a:sym typeface="Times New Roman"/>
              </a:rPr>
              <a:t>part of machine learning.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In training, we want to maximise generalisation, so the supervised model defines the real ‘general’ underlying relationship.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If the model is over-trained, we cause </a:t>
            </a:r>
            <a:r>
              <a:rPr b="1" lang="en-IN" sz="2400">
                <a:latin typeface="Times New Roman"/>
                <a:ea typeface="Times New Roman"/>
                <a:cs typeface="Times New Roman"/>
                <a:sym typeface="Times New Roman"/>
              </a:rPr>
              <a:t>over-fitting </a:t>
            </a:r>
            <a:r>
              <a:rPr lang="en-IN" sz="2400">
                <a:latin typeface="Times New Roman"/>
                <a:ea typeface="Times New Roman"/>
                <a:cs typeface="Times New Roman"/>
                <a:sym typeface="Times New Roman"/>
              </a:rPr>
              <a:t>to the examples used and the model would be </a:t>
            </a:r>
            <a:r>
              <a:rPr b="1" lang="en-IN" sz="2400">
                <a:latin typeface="Times New Roman"/>
                <a:ea typeface="Times New Roman"/>
                <a:cs typeface="Times New Roman"/>
                <a:sym typeface="Times New Roman"/>
              </a:rPr>
              <a:t>unable to adapt</a:t>
            </a:r>
            <a:r>
              <a:rPr lang="en-IN" sz="2400">
                <a:latin typeface="Times New Roman"/>
                <a:ea typeface="Times New Roman"/>
                <a:cs typeface="Times New Roman"/>
                <a:sym typeface="Times New Roman"/>
              </a:rPr>
              <a:t> to new, previously unseen inputs.</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 side effect to be aware of in supervised learning that the supervision we provide introduces bias to the learning.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model can only be </a:t>
            </a:r>
            <a:r>
              <a:rPr b="1" lang="en-IN" sz="2400">
                <a:latin typeface="Times New Roman"/>
                <a:ea typeface="Times New Roman"/>
                <a:cs typeface="Times New Roman"/>
                <a:sym typeface="Times New Roman"/>
              </a:rPr>
              <a:t>imitating </a:t>
            </a:r>
            <a:r>
              <a:rPr lang="en-IN" sz="2400">
                <a:latin typeface="Times New Roman"/>
                <a:ea typeface="Times New Roman"/>
                <a:cs typeface="Times New Roman"/>
                <a:sym typeface="Times New Roman"/>
              </a:rPr>
              <a:t>exactly what it was shown, so it is very important to show it </a:t>
            </a:r>
            <a:r>
              <a:rPr b="1" lang="en-IN" sz="2400">
                <a:latin typeface="Times New Roman"/>
                <a:ea typeface="Times New Roman"/>
                <a:cs typeface="Times New Roman"/>
                <a:sym typeface="Times New Roman"/>
              </a:rPr>
              <a:t>reliable, unbiased examples</a:t>
            </a:r>
            <a:r>
              <a:rPr lang="en-IN"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 Also, supervised learning usually requires a lot of data before it learns.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Obtaining enough </a:t>
            </a:r>
            <a:r>
              <a:rPr b="1" lang="en-IN" sz="2400">
                <a:latin typeface="Times New Roman"/>
                <a:ea typeface="Times New Roman"/>
                <a:cs typeface="Times New Roman"/>
                <a:sym typeface="Times New Roman"/>
              </a:rPr>
              <a:t>reliably labelled data</a:t>
            </a:r>
            <a:r>
              <a:rPr lang="en-IN" sz="2400">
                <a:latin typeface="Times New Roman"/>
                <a:ea typeface="Times New Roman"/>
                <a:cs typeface="Times New Roman"/>
                <a:sym typeface="Times New Roman"/>
              </a:rPr>
              <a:t> is often the hardest and most expensive part of using supervised learning. </a:t>
            </a:r>
            <a:endParaRPr/>
          </a:p>
        </p:txBody>
      </p:sp>
      <p:sp>
        <p:nvSpPr>
          <p:cNvPr id="193" name="Google Shape;19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Supervised Learning</a:t>
            </a:r>
            <a:endParaRPr b="1"/>
          </a:p>
        </p:txBody>
      </p:sp>
      <p:sp>
        <p:nvSpPr>
          <p:cNvPr id="199" name="Google Shape;199;p12"/>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The output from a supervised Machine Learning model could be a </a:t>
            </a:r>
            <a:r>
              <a:rPr b="1" lang="en-IN" sz="2400">
                <a:latin typeface="Times New Roman"/>
                <a:ea typeface="Times New Roman"/>
                <a:cs typeface="Times New Roman"/>
                <a:sym typeface="Times New Roman"/>
              </a:rPr>
              <a:t>category </a:t>
            </a:r>
            <a:r>
              <a:rPr lang="en-IN" sz="2400">
                <a:latin typeface="Times New Roman"/>
                <a:ea typeface="Times New Roman"/>
                <a:cs typeface="Times New Roman"/>
                <a:sym typeface="Times New Roman"/>
              </a:rPr>
              <a:t>from a finite set e.g [low, medium, high] for the number of visitors to the beach.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is called </a:t>
            </a:r>
            <a:r>
              <a:rPr b="1" lang="en-IN" sz="2400">
                <a:latin typeface="Times New Roman"/>
                <a:ea typeface="Times New Roman"/>
                <a:cs typeface="Times New Roman"/>
                <a:sym typeface="Times New Roman"/>
              </a:rPr>
              <a:t>classification problem.</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output from a supervised Machine Learning model could be a </a:t>
            </a:r>
            <a:r>
              <a:rPr b="1" lang="en-IN" sz="2400">
                <a:latin typeface="Times New Roman"/>
                <a:ea typeface="Times New Roman"/>
                <a:cs typeface="Times New Roman"/>
                <a:sym typeface="Times New Roman"/>
              </a:rPr>
              <a:t>numeric value </a:t>
            </a:r>
            <a:r>
              <a:rPr lang="en-IN" sz="2400">
                <a:latin typeface="Times New Roman"/>
                <a:ea typeface="Times New Roman"/>
                <a:cs typeface="Times New Roman"/>
                <a:sym typeface="Times New Roman"/>
              </a:rPr>
              <a:t>from a finite set e.g [500-2000] for the number of visitors to the beach.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is called </a:t>
            </a:r>
            <a:r>
              <a:rPr b="1" lang="en-IN" sz="2400">
                <a:latin typeface="Times New Roman"/>
                <a:ea typeface="Times New Roman"/>
                <a:cs typeface="Times New Roman"/>
                <a:sym typeface="Times New Roman"/>
              </a:rPr>
              <a:t>regression problem</a:t>
            </a:r>
            <a:r>
              <a:rPr lang="en-IN" sz="2400">
                <a:latin typeface="Times New Roman"/>
                <a:ea typeface="Times New Roman"/>
                <a:cs typeface="Times New Roman"/>
                <a:sym typeface="Times New Roman"/>
              </a:rPr>
              <a:t>.</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Supervised learning is of two types: Classification and Regression.</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190500" lvl="1" marL="3429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p:txBody>
      </p:sp>
      <p:sp>
        <p:nvSpPr>
          <p:cNvPr id="200" name="Google Shape;20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Supervised Learning-Classification</a:t>
            </a:r>
            <a:endParaRPr b="1"/>
          </a:p>
        </p:txBody>
      </p:sp>
      <p:sp>
        <p:nvSpPr>
          <p:cNvPr id="206" name="Google Shape;206;p13"/>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Classification is used to group the similar data points into different sections in order to classify them.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Machine Learning is used to</a:t>
            </a:r>
            <a:r>
              <a:rPr b="1" lang="en-IN" sz="2400">
                <a:latin typeface="Times New Roman"/>
                <a:ea typeface="Times New Roman"/>
                <a:cs typeface="Times New Roman"/>
                <a:sym typeface="Times New Roman"/>
              </a:rPr>
              <a:t> find the rules</a:t>
            </a:r>
            <a:r>
              <a:rPr lang="en-IN" sz="2400">
                <a:latin typeface="Times New Roman"/>
                <a:ea typeface="Times New Roman"/>
                <a:cs typeface="Times New Roman"/>
                <a:sym typeface="Times New Roman"/>
              </a:rPr>
              <a:t> that explain how to separate the different data points.</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They all focus on </a:t>
            </a:r>
            <a:r>
              <a:rPr b="1" lang="en-IN" sz="2400">
                <a:latin typeface="Times New Roman"/>
                <a:ea typeface="Times New Roman"/>
                <a:cs typeface="Times New Roman"/>
                <a:sym typeface="Times New Roman"/>
              </a:rPr>
              <a:t>using data and answers</a:t>
            </a:r>
            <a:r>
              <a:rPr b="1" i="1" lang="en-IN" sz="2400">
                <a:latin typeface="Times New Roman"/>
                <a:ea typeface="Times New Roman"/>
                <a:cs typeface="Times New Roman"/>
                <a:sym typeface="Times New Roman"/>
              </a:rPr>
              <a:t> </a:t>
            </a:r>
            <a:r>
              <a:rPr b="1" lang="en-IN" sz="2400">
                <a:latin typeface="Times New Roman"/>
                <a:ea typeface="Times New Roman"/>
                <a:cs typeface="Times New Roman"/>
                <a:sym typeface="Times New Roman"/>
              </a:rPr>
              <a:t>to discover rules </a:t>
            </a:r>
            <a:r>
              <a:rPr lang="en-IN" sz="2400">
                <a:latin typeface="Times New Roman"/>
                <a:ea typeface="Times New Roman"/>
                <a:cs typeface="Times New Roman"/>
                <a:sym typeface="Times New Roman"/>
              </a:rPr>
              <a:t>that </a:t>
            </a:r>
            <a:r>
              <a:rPr b="1" lang="en-IN" sz="2400">
                <a:latin typeface="Times New Roman"/>
                <a:ea typeface="Times New Roman"/>
                <a:cs typeface="Times New Roman"/>
                <a:sym typeface="Times New Roman"/>
              </a:rPr>
              <a:t>linearly separate</a:t>
            </a:r>
            <a:r>
              <a:rPr lang="en-IN" sz="2400">
                <a:latin typeface="Times New Roman"/>
                <a:ea typeface="Times New Roman"/>
                <a:cs typeface="Times New Roman"/>
                <a:sym typeface="Times New Roman"/>
              </a:rPr>
              <a:t> data points.</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Linear separability is a key concept in machine learning.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Classification approaches try to find the best way to separate data points with a line.</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lines drawn between classes are known as the </a:t>
            </a:r>
            <a:r>
              <a:rPr b="1" lang="en-IN" sz="2400">
                <a:latin typeface="Times New Roman"/>
                <a:ea typeface="Times New Roman"/>
                <a:cs typeface="Times New Roman"/>
                <a:sym typeface="Times New Roman"/>
              </a:rPr>
              <a:t>decision boundaries</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entire area that is chosen to define a class is known as the </a:t>
            </a:r>
            <a:r>
              <a:rPr b="1" lang="en-IN" sz="2400">
                <a:latin typeface="Times New Roman"/>
                <a:ea typeface="Times New Roman"/>
                <a:cs typeface="Times New Roman"/>
                <a:sym typeface="Times New Roman"/>
              </a:rPr>
              <a:t>decision surface</a:t>
            </a:r>
            <a:r>
              <a:rPr lang="en-IN"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 The decision surface defines that if a data point falls within its boundaries, it will be assigned a certain class.</a:t>
            </a:r>
            <a:endParaRPr/>
          </a:p>
          <a:p>
            <a:pPr indent="-215900" lvl="1" marL="342900" rtl="0" algn="l">
              <a:lnSpc>
                <a:spcPct val="90000"/>
              </a:lnSpc>
              <a:spcBef>
                <a:spcPts val="5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07" name="Google Shape;20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Supervised Learning-Classification</a:t>
            </a:r>
            <a:endParaRPr b="1"/>
          </a:p>
        </p:txBody>
      </p:sp>
      <p:sp>
        <p:nvSpPr>
          <p:cNvPr id="213" name="Google Shape;213;p14"/>
          <p:cNvSpPr txBox="1"/>
          <p:nvPr>
            <p:ph idx="1" type="body"/>
          </p:nvPr>
        </p:nvSpPr>
        <p:spPr>
          <a:xfrm>
            <a:off x="438150" y="1347789"/>
            <a:ext cx="4625170" cy="252817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Binary Classification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Multi-Class Classification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Multi-Label Classification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Imbalanced Classification</a:t>
            </a:r>
            <a:endParaRPr/>
          </a:p>
          <a:p>
            <a:pPr indent="-215900" lvl="1" marL="342900" rtl="0" algn="l">
              <a:lnSpc>
                <a:spcPct val="90000"/>
              </a:lnSpc>
              <a:spcBef>
                <a:spcPts val="5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14" name="Google Shape;2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cxnSp>
        <p:nvCxnSpPr>
          <p:cNvPr id="215" name="Google Shape;215;p14"/>
          <p:cNvCxnSpPr/>
          <p:nvPr/>
        </p:nvCxnSpPr>
        <p:spPr>
          <a:xfrm>
            <a:off x="6878472" y="1651379"/>
            <a:ext cx="27295" cy="2988860"/>
          </a:xfrm>
          <a:prstGeom prst="straightConnector1">
            <a:avLst/>
          </a:prstGeom>
          <a:noFill/>
          <a:ln cap="flat" cmpd="sng" w="38100">
            <a:solidFill>
              <a:schemeClr val="dk1"/>
            </a:solidFill>
            <a:prstDash val="solid"/>
            <a:miter lim="800000"/>
            <a:headEnd len="sm" w="sm" type="none"/>
            <a:tailEnd len="sm" w="sm" type="none"/>
          </a:ln>
        </p:spPr>
      </p:cxnSp>
      <p:cxnSp>
        <p:nvCxnSpPr>
          <p:cNvPr id="216" name="Google Shape;216;p14"/>
          <p:cNvCxnSpPr/>
          <p:nvPr/>
        </p:nvCxnSpPr>
        <p:spPr>
          <a:xfrm rot="10800000">
            <a:off x="6905767" y="4640239"/>
            <a:ext cx="3341426" cy="11373"/>
          </a:xfrm>
          <a:prstGeom prst="straightConnector1">
            <a:avLst/>
          </a:prstGeom>
          <a:noFill/>
          <a:ln cap="flat" cmpd="sng" w="38100">
            <a:solidFill>
              <a:schemeClr val="dk1"/>
            </a:solidFill>
            <a:prstDash val="solid"/>
            <a:miter lim="800000"/>
            <a:headEnd len="sm" w="sm" type="none"/>
            <a:tailEnd len="sm" w="sm" type="none"/>
          </a:ln>
        </p:spPr>
      </p:cxnSp>
      <p:sp>
        <p:nvSpPr>
          <p:cNvPr id="217" name="Google Shape;217;p14"/>
          <p:cNvSpPr/>
          <p:nvPr/>
        </p:nvSpPr>
        <p:spPr>
          <a:xfrm>
            <a:off x="7438030" y="1978925"/>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4"/>
          <p:cNvSpPr/>
          <p:nvPr/>
        </p:nvSpPr>
        <p:spPr>
          <a:xfrm>
            <a:off x="7622275" y="2323603"/>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4"/>
          <p:cNvSpPr/>
          <p:nvPr/>
        </p:nvSpPr>
        <p:spPr>
          <a:xfrm>
            <a:off x="7933331" y="1953904"/>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4"/>
          <p:cNvSpPr/>
          <p:nvPr/>
        </p:nvSpPr>
        <p:spPr>
          <a:xfrm>
            <a:off x="8641307" y="2434456"/>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4"/>
          <p:cNvSpPr/>
          <p:nvPr/>
        </p:nvSpPr>
        <p:spPr>
          <a:xfrm>
            <a:off x="8047630" y="2588525"/>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4"/>
          <p:cNvSpPr/>
          <p:nvPr/>
        </p:nvSpPr>
        <p:spPr>
          <a:xfrm>
            <a:off x="7315199" y="2727882"/>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4"/>
          <p:cNvSpPr/>
          <p:nvPr/>
        </p:nvSpPr>
        <p:spPr>
          <a:xfrm>
            <a:off x="8516203" y="2065527"/>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4"/>
          <p:cNvSpPr/>
          <p:nvPr/>
        </p:nvSpPr>
        <p:spPr>
          <a:xfrm>
            <a:off x="8047630" y="2936710"/>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4"/>
          <p:cNvSpPr/>
          <p:nvPr/>
        </p:nvSpPr>
        <p:spPr>
          <a:xfrm>
            <a:off x="7519917" y="3092283"/>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6" name="Google Shape;226;p14"/>
          <p:cNvCxnSpPr/>
          <p:nvPr/>
        </p:nvCxnSpPr>
        <p:spPr>
          <a:xfrm flipH="1">
            <a:off x="7303825" y="2362267"/>
            <a:ext cx="2462284" cy="1727373"/>
          </a:xfrm>
          <a:prstGeom prst="straightConnector1">
            <a:avLst/>
          </a:prstGeom>
          <a:noFill/>
          <a:ln cap="flat" cmpd="sng" w="38100">
            <a:solidFill>
              <a:schemeClr val="dk1"/>
            </a:solidFill>
            <a:prstDash val="solid"/>
            <a:miter lim="800000"/>
            <a:headEnd len="sm" w="sm" type="none"/>
            <a:tailEnd len="sm" w="sm" type="none"/>
          </a:ln>
        </p:spPr>
      </p:cxnSp>
      <p:sp>
        <p:nvSpPr>
          <p:cNvPr id="227" name="Google Shape;227;p14"/>
          <p:cNvSpPr/>
          <p:nvPr/>
        </p:nvSpPr>
        <p:spPr>
          <a:xfrm>
            <a:off x="9441976" y="3269704"/>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4"/>
          <p:cNvSpPr/>
          <p:nvPr/>
        </p:nvSpPr>
        <p:spPr>
          <a:xfrm>
            <a:off x="8003844" y="3950952"/>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4"/>
          <p:cNvSpPr/>
          <p:nvPr/>
        </p:nvSpPr>
        <p:spPr>
          <a:xfrm>
            <a:off x="9746776" y="3574504"/>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4"/>
          <p:cNvSpPr/>
          <p:nvPr/>
        </p:nvSpPr>
        <p:spPr>
          <a:xfrm>
            <a:off x="8846023" y="3962255"/>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4"/>
          <p:cNvSpPr/>
          <p:nvPr/>
        </p:nvSpPr>
        <p:spPr>
          <a:xfrm>
            <a:off x="10101618" y="2963815"/>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4"/>
          <p:cNvSpPr/>
          <p:nvPr/>
        </p:nvSpPr>
        <p:spPr>
          <a:xfrm>
            <a:off x="9594376" y="4018661"/>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4"/>
          <p:cNvSpPr/>
          <p:nvPr/>
        </p:nvSpPr>
        <p:spPr>
          <a:xfrm>
            <a:off x="10022005" y="3505201"/>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4"/>
          <p:cNvSpPr/>
          <p:nvPr/>
        </p:nvSpPr>
        <p:spPr>
          <a:xfrm>
            <a:off x="8948381" y="3646082"/>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4"/>
          <p:cNvSpPr/>
          <p:nvPr/>
        </p:nvSpPr>
        <p:spPr>
          <a:xfrm>
            <a:off x="10124363" y="4000929"/>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4"/>
          <p:cNvSpPr/>
          <p:nvPr/>
        </p:nvSpPr>
        <p:spPr>
          <a:xfrm>
            <a:off x="9849134" y="2987650"/>
            <a:ext cx="204716" cy="177421"/>
          </a:xfrm>
          <a:prstGeom prst="diamond">
            <a:avLst/>
          </a:prstGeom>
          <a:solidFill>
            <a:srgbClr val="FFC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4"/>
          <p:cNvSpPr txBox="1"/>
          <p:nvPr/>
        </p:nvSpPr>
        <p:spPr>
          <a:xfrm>
            <a:off x="6847197" y="5102128"/>
            <a:ext cx="3406820" cy="369332"/>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LINEAR SEPERABLE</a:t>
            </a:r>
            <a:endParaRPr b="1" sz="1800">
              <a:solidFill>
                <a:schemeClr val="dk1"/>
              </a:solidFill>
              <a:latin typeface="Calibri"/>
              <a:ea typeface="Calibri"/>
              <a:cs typeface="Calibri"/>
              <a:sym typeface="Calibri"/>
            </a:endParaRPr>
          </a:p>
        </p:txBody>
      </p:sp>
      <p:sp>
        <p:nvSpPr>
          <p:cNvPr id="238" name="Google Shape;238;p14"/>
          <p:cNvSpPr txBox="1"/>
          <p:nvPr/>
        </p:nvSpPr>
        <p:spPr>
          <a:xfrm>
            <a:off x="7512524" y="1420896"/>
            <a:ext cx="1392071" cy="369332"/>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CLASS 1</a:t>
            </a:r>
            <a:endParaRPr b="1" sz="1800">
              <a:solidFill>
                <a:schemeClr val="dk1"/>
              </a:solidFill>
              <a:latin typeface="Calibri"/>
              <a:ea typeface="Calibri"/>
              <a:cs typeface="Calibri"/>
              <a:sym typeface="Calibri"/>
            </a:endParaRPr>
          </a:p>
        </p:txBody>
      </p:sp>
      <p:sp>
        <p:nvSpPr>
          <p:cNvPr id="239" name="Google Shape;239;p14"/>
          <p:cNvSpPr txBox="1"/>
          <p:nvPr/>
        </p:nvSpPr>
        <p:spPr>
          <a:xfrm>
            <a:off x="10177814" y="2542597"/>
            <a:ext cx="1392071" cy="369332"/>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CLASS 2</a:t>
            </a:r>
            <a:endParaRPr b="1"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Binary Classification</a:t>
            </a:r>
            <a:endParaRPr b="1"/>
          </a:p>
        </p:txBody>
      </p:sp>
      <p:sp>
        <p:nvSpPr>
          <p:cNvPr id="245" name="Google Shape;245;p15"/>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Binary Classification</a:t>
            </a:r>
            <a:r>
              <a:rPr lang="en-IN" sz="2400">
                <a:latin typeface="Times New Roman"/>
                <a:ea typeface="Times New Roman"/>
                <a:cs typeface="Times New Roman"/>
                <a:sym typeface="Times New Roman"/>
              </a:rPr>
              <a:t> refers to those classification tasks that have two class labels.</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Example: Email spam detection (spam or not).</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Typically, binary classification tasks involve one class that is the normal state and another class that is the abnormal state.</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For example “</a:t>
            </a:r>
            <a:r>
              <a:rPr i="1" lang="en-IN" sz="2400">
                <a:latin typeface="Times New Roman"/>
                <a:ea typeface="Times New Roman"/>
                <a:cs typeface="Times New Roman"/>
                <a:sym typeface="Times New Roman"/>
              </a:rPr>
              <a:t>not spam</a:t>
            </a:r>
            <a:r>
              <a:rPr lang="en-IN" sz="2400">
                <a:latin typeface="Times New Roman"/>
                <a:ea typeface="Times New Roman"/>
                <a:cs typeface="Times New Roman"/>
                <a:sym typeface="Times New Roman"/>
              </a:rPr>
              <a:t>” is the normal state and “</a:t>
            </a:r>
            <a:r>
              <a:rPr i="1" lang="en-IN" sz="2400">
                <a:latin typeface="Times New Roman"/>
                <a:ea typeface="Times New Roman"/>
                <a:cs typeface="Times New Roman"/>
                <a:sym typeface="Times New Roman"/>
              </a:rPr>
              <a:t>spam</a:t>
            </a:r>
            <a:r>
              <a:rPr lang="en-IN" sz="2400">
                <a:latin typeface="Times New Roman"/>
                <a:ea typeface="Times New Roman"/>
                <a:cs typeface="Times New Roman"/>
                <a:sym typeface="Times New Roman"/>
              </a:rPr>
              <a:t>” is the abnormal state.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Another example is “</a:t>
            </a:r>
            <a:r>
              <a:rPr i="1" lang="en-IN" sz="2400">
                <a:latin typeface="Times New Roman"/>
                <a:ea typeface="Times New Roman"/>
                <a:cs typeface="Times New Roman"/>
                <a:sym typeface="Times New Roman"/>
              </a:rPr>
              <a:t>cancer not detected</a:t>
            </a:r>
            <a:r>
              <a:rPr lang="en-IN" sz="2400">
                <a:latin typeface="Times New Roman"/>
                <a:ea typeface="Times New Roman"/>
                <a:cs typeface="Times New Roman"/>
                <a:sym typeface="Times New Roman"/>
              </a:rPr>
              <a:t>” is the normal state of a task that involves a medical test and “</a:t>
            </a:r>
            <a:r>
              <a:rPr i="1" lang="en-IN" sz="2400">
                <a:latin typeface="Times New Roman"/>
                <a:ea typeface="Times New Roman"/>
                <a:cs typeface="Times New Roman"/>
                <a:sym typeface="Times New Roman"/>
              </a:rPr>
              <a:t>cancer detected</a:t>
            </a:r>
            <a:r>
              <a:rPr lang="en-IN" sz="2400">
                <a:latin typeface="Times New Roman"/>
                <a:ea typeface="Times New Roman"/>
                <a:cs typeface="Times New Roman"/>
                <a:sym typeface="Times New Roman"/>
              </a:rPr>
              <a:t>” is the abnormal state.</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class for the normal state is assigned the class label 0 and the class with the abnormal state is assigned the class label 1.</a:t>
            </a:r>
            <a:endParaRPr/>
          </a:p>
        </p:txBody>
      </p:sp>
      <p:sp>
        <p:nvSpPr>
          <p:cNvPr id="246" name="Google Shape;24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Multi-Class Classification</a:t>
            </a:r>
            <a:endParaRPr b="1"/>
          </a:p>
        </p:txBody>
      </p:sp>
      <p:sp>
        <p:nvSpPr>
          <p:cNvPr id="252" name="Google Shape;252;p16"/>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Multi-Class Classification </a:t>
            </a:r>
            <a:r>
              <a:rPr lang="en-IN" sz="2400">
                <a:latin typeface="Times New Roman"/>
                <a:ea typeface="Times New Roman"/>
                <a:cs typeface="Times New Roman"/>
                <a:sym typeface="Times New Roman"/>
              </a:rPr>
              <a:t>refers to those classification tasks that have more than two class labels.</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Examples include: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Face classification.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Plant species classification.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Optical character recognition.</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Examples are classified as belonging to one among a range of known classes.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number of class labels may be very large on some problems.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For example, a model may predict a photo as belonging to one among thousands or tens of thousands of faces in a face recognition system.</a:t>
            </a:r>
            <a:endParaRPr/>
          </a:p>
        </p:txBody>
      </p:sp>
      <p:sp>
        <p:nvSpPr>
          <p:cNvPr id="253" name="Google Shape;2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Multi-Label Classification</a:t>
            </a:r>
            <a:endParaRPr b="1"/>
          </a:p>
        </p:txBody>
      </p:sp>
      <p:sp>
        <p:nvSpPr>
          <p:cNvPr id="259" name="Google Shape;259;p17"/>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Multi-Label Classification </a:t>
            </a:r>
            <a:r>
              <a:rPr lang="en-IN" sz="2400">
                <a:latin typeface="Times New Roman"/>
                <a:ea typeface="Times New Roman"/>
                <a:cs typeface="Times New Roman"/>
                <a:sym typeface="Times New Roman"/>
              </a:rPr>
              <a:t>refers to those classification tasks that have two or more class labels, where one or more class labels may be predicted for each example.</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Consider the example of photo classification, where a given photo may have multiple objects in the scene and a model may predict the presence of multiple known objects in the photo, such as “</a:t>
            </a:r>
            <a:r>
              <a:rPr i="1" lang="en-IN" sz="2400">
                <a:latin typeface="Times New Roman"/>
                <a:ea typeface="Times New Roman"/>
                <a:cs typeface="Times New Roman"/>
                <a:sym typeface="Times New Roman"/>
              </a:rPr>
              <a:t>bicycle</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apple</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person</a:t>
            </a:r>
            <a:r>
              <a:rPr lang="en-IN" sz="2400">
                <a:latin typeface="Times New Roman"/>
                <a:ea typeface="Times New Roman"/>
                <a:cs typeface="Times New Roman"/>
                <a:sym typeface="Times New Roman"/>
              </a:rPr>
              <a:t>,” etc.</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is unlike binary classification and multi-class classification, where a single class label is predicted for each example.</a:t>
            </a:r>
            <a:endParaRPr sz="2400">
              <a:latin typeface="Times New Roman"/>
              <a:ea typeface="Times New Roman"/>
              <a:cs typeface="Times New Roman"/>
              <a:sym typeface="Times New Roman"/>
            </a:endParaRPr>
          </a:p>
        </p:txBody>
      </p:sp>
      <p:sp>
        <p:nvSpPr>
          <p:cNvPr id="260" name="Google Shape;2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Imbalanced Classification</a:t>
            </a:r>
            <a:endParaRPr b="1"/>
          </a:p>
        </p:txBody>
      </p:sp>
      <p:sp>
        <p:nvSpPr>
          <p:cNvPr id="266" name="Google Shape;266;p18"/>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Imbalanced Classification</a:t>
            </a:r>
            <a:r>
              <a:rPr lang="en-IN" sz="2400">
                <a:latin typeface="Times New Roman"/>
                <a:ea typeface="Times New Roman"/>
                <a:cs typeface="Times New Roman"/>
                <a:sym typeface="Times New Roman"/>
              </a:rPr>
              <a:t> refers to classification tasks where the number of examples in each class is unequally distributed.</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Typically, imbalanced classification tasks are binary classification tasks where the majority of examples in the training dataset belong to the normal class and a minority of examples belong to the abnormal class.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Examples include:</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Fraud detection.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Outlier detection.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Medical diagnostic tests.</a:t>
            </a:r>
            <a:endParaRPr sz="2400">
              <a:latin typeface="Times New Roman"/>
              <a:ea typeface="Times New Roman"/>
              <a:cs typeface="Times New Roman"/>
              <a:sym typeface="Times New Roman"/>
            </a:endParaRPr>
          </a:p>
        </p:txBody>
      </p:sp>
      <p:sp>
        <p:nvSpPr>
          <p:cNvPr id="267" name="Google Shape;2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Supervised Learning-Regression</a:t>
            </a:r>
            <a:endParaRPr b="1"/>
          </a:p>
        </p:txBody>
      </p:sp>
      <p:sp>
        <p:nvSpPr>
          <p:cNvPr id="273" name="Google Shape;2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cxnSp>
        <p:nvCxnSpPr>
          <p:cNvPr id="274" name="Google Shape;274;p19"/>
          <p:cNvCxnSpPr/>
          <p:nvPr/>
        </p:nvCxnSpPr>
        <p:spPr>
          <a:xfrm>
            <a:off x="6878472" y="1651379"/>
            <a:ext cx="27295" cy="2988860"/>
          </a:xfrm>
          <a:prstGeom prst="straightConnector1">
            <a:avLst/>
          </a:prstGeom>
          <a:noFill/>
          <a:ln cap="flat" cmpd="sng" w="38100">
            <a:solidFill>
              <a:schemeClr val="dk1"/>
            </a:solidFill>
            <a:prstDash val="solid"/>
            <a:miter lim="800000"/>
            <a:headEnd len="sm" w="sm" type="none"/>
            <a:tailEnd len="sm" w="sm" type="none"/>
          </a:ln>
        </p:spPr>
      </p:cxnSp>
      <p:cxnSp>
        <p:nvCxnSpPr>
          <p:cNvPr id="275" name="Google Shape;275;p19"/>
          <p:cNvCxnSpPr/>
          <p:nvPr/>
        </p:nvCxnSpPr>
        <p:spPr>
          <a:xfrm rot="10800000">
            <a:off x="6905767" y="4640239"/>
            <a:ext cx="3341426" cy="11373"/>
          </a:xfrm>
          <a:prstGeom prst="straightConnector1">
            <a:avLst/>
          </a:prstGeom>
          <a:noFill/>
          <a:ln cap="flat" cmpd="sng" w="38100">
            <a:solidFill>
              <a:schemeClr val="dk1"/>
            </a:solidFill>
            <a:prstDash val="solid"/>
            <a:miter lim="800000"/>
            <a:headEnd len="sm" w="sm" type="none"/>
            <a:tailEnd len="sm" w="sm" type="none"/>
          </a:ln>
        </p:spPr>
      </p:cxnSp>
      <p:sp>
        <p:nvSpPr>
          <p:cNvPr id="276" name="Google Shape;276;p19"/>
          <p:cNvSpPr/>
          <p:nvPr/>
        </p:nvSpPr>
        <p:spPr>
          <a:xfrm>
            <a:off x="8931325" y="2934379"/>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19"/>
          <p:cNvSpPr/>
          <p:nvPr/>
        </p:nvSpPr>
        <p:spPr>
          <a:xfrm>
            <a:off x="9329383" y="2354699"/>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19"/>
          <p:cNvSpPr/>
          <p:nvPr/>
        </p:nvSpPr>
        <p:spPr>
          <a:xfrm>
            <a:off x="8699879" y="2829318"/>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19"/>
          <p:cNvSpPr/>
          <p:nvPr/>
        </p:nvSpPr>
        <p:spPr>
          <a:xfrm>
            <a:off x="8482937" y="3437077"/>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19"/>
          <p:cNvSpPr/>
          <p:nvPr/>
        </p:nvSpPr>
        <p:spPr>
          <a:xfrm>
            <a:off x="7933331" y="3311642"/>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19"/>
          <p:cNvSpPr/>
          <p:nvPr/>
        </p:nvSpPr>
        <p:spPr>
          <a:xfrm>
            <a:off x="8931325" y="2383780"/>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19"/>
          <p:cNvSpPr/>
          <p:nvPr/>
        </p:nvSpPr>
        <p:spPr>
          <a:xfrm>
            <a:off x="8380579" y="3207511"/>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19"/>
          <p:cNvSpPr/>
          <p:nvPr/>
        </p:nvSpPr>
        <p:spPr>
          <a:xfrm>
            <a:off x="7693926" y="3646082"/>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19"/>
          <p:cNvSpPr/>
          <p:nvPr/>
        </p:nvSpPr>
        <p:spPr>
          <a:xfrm>
            <a:off x="7335672" y="3648357"/>
            <a:ext cx="204716" cy="177421"/>
          </a:xfrm>
          <a:prstGeom prst="diamond">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5" name="Google Shape;285;p19"/>
          <p:cNvCxnSpPr/>
          <p:nvPr/>
        </p:nvCxnSpPr>
        <p:spPr>
          <a:xfrm flipH="1">
            <a:off x="7303825" y="1980601"/>
            <a:ext cx="2873989" cy="2109039"/>
          </a:xfrm>
          <a:prstGeom prst="straightConnector1">
            <a:avLst/>
          </a:prstGeom>
          <a:noFill/>
          <a:ln cap="flat" cmpd="sng" w="38100">
            <a:solidFill>
              <a:schemeClr val="dk1"/>
            </a:solidFill>
            <a:prstDash val="solid"/>
            <a:miter lim="800000"/>
            <a:headEnd len="sm" w="sm" type="none"/>
            <a:tailEnd len="sm" w="sm" type="none"/>
          </a:ln>
        </p:spPr>
      </p:cxnSp>
      <p:sp>
        <p:nvSpPr>
          <p:cNvPr id="286" name="Google Shape;286;p19"/>
          <p:cNvSpPr txBox="1"/>
          <p:nvPr/>
        </p:nvSpPr>
        <p:spPr>
          <a:xfrm>
            <a:off x="7512524" y="1420896"/>
            <a:ext cx="1392071" cy="369332"/>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CLASS 1</a:t>
            </a:r>
            <a:endParaRPr b="1" sz="1800">
              <a:solidFill>
                <a:schemeClr val="dk1"/>
              </a:solidFill>
              <a:latin typeface="Calibri"/>
              <a:ea typeface="Calibri"/>
              <a:cs typeface="Calibri"/>
              <a:sym typeface="Calibri"/>
            </a:endParaRPr>
          </a:p>
        </p:txBody>
      </p:sp>
      <p:sp>
        <p:nvSpPr>
          <p:cNvPr id="287" name="Google Shape;287;p19"/>
          <p:cNvSpPr txBox="1"/>
          <p:nvPr/>
        </p:nvSpPr>
        <p:spPr>
          <a:xfrm>
            <a:off x="10177814" y="2542597"/>
            <a:ext cx="1392071" cy="369332"/>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CLASS 2</a:t>
            </a:r>
            <a:endParaRPr b="1" sz="1800">
              <a:solidFill>
                <a:schemeClr val="dk1"/>
              </a:solidFill>
              <a:latin typeface="Calibri"/>
              <a:ea typeface="Calibri"/>
              <a:cs typeface="Calibri"/>
              <a:sym typeface="Calibri"/>
            </a:endParaRPr>
          </a:p>
        </p:txBody>
      </p:sp>
      <p:cxnSp>
        <p:nvCxnSpPr>
          <p:cNvPr id="288" name="Google Shape;288;p19"/>
          <p:cNvCxnSpPr>
            <a:endCxn id="282" idx="1"/>
          </p:cNvCxnSpPr>
          <p:nvPr/>
        </p:nvCxnSpPr>
        <p:spPr>
          <a:xfrm rot="10800000">
            <a:off x="8380579" y="3296221"/>
            <a:ext cx="0" cy="1355400"/>
          </a:xfrm>
          <a:prstGeom prst="straightConnector1">
            <a:avLst/>
          </a:prstGeom>
          <a:noFill/>
          <a:ln cap="flat" cmpd="sng" w="38100">
            <a:solidFill>
              <a:srgbClr val="FFC000"/>
            </a:solidFill>
            <a:prstDash val="dash"/>
            <a:miter lim="800000"/>
            <a:headEnd len="sm" w="sm" type="none"/>
            <a:tailEnd len="sm" w="sm" type="none"/>
          </a:ln>
        </p:spPr>
      </p:cxnSp>
      <p:cxnSp>
        <p:nvCxnSpPr>
          <p:cNvPr id="289" name="Google Shape;289;p19"/>
          <p:cNvCxnSpPr>
            <a:stCxn id="282" idx="1"/>
          </p:cNvCxnSpPr>
          <p:nvPr/>
        </p:nvCxnSpPr>
        <p:spPr>
          <a:xfrm flipH="1">
            <a:off x="6891979" y="3296221"/>
            <a:ext cx="1488600" cy="24000"/>
          </a:xfrm>
          <a:prstGeom prst="straightConnector1">
            <a:avLst/>
          </a:prstGeom>
          <a:noFill/>
          <a:ln cap="flat" cmpd="sng" w="38100">
            <a:solidFill>
              <a:srgbClr val="FFC000"/>
            </a:solidFill>
            <a:prstDash val="dash"/>
            <a:miter lim="800000"/>
            <a:headEnd len="sm" w="sm" type="none"/>
            <a:tailEnd len="sm" w="sm" type="none"/>
          </a:ln>
        </p:spPr>
      </p:cxnSp>
      <p:sp>
        <p:nvSpPr>
          <p:cNvPr id="290" name="Google Shape;290;p19"/>
          <p:cNvSpPr txBox="1"/>
          <p:nvPr>
            <p:ph idx="1" type="body"/>
          </p:nvPr>
        </p:nvSpPr>
        <p:spPr>
          <a:xfrm>
            <a:off x="438150" y="1420896"/>
            <a:ext cx="5855750" cy="541487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The difference between classification and regression is that regression </a:t>
            </a:r>
            <a:r>
              <a:rPr b="1" lang="en-IN" sz="2400">
                <a:latin typeface="Times New Roman"/>
                <a:ea typeface="Times New Roman"/>
                <a:cs typeface="Times New Roman"/>
                <a:sym typeface="Times New Roman"/>
              </a:rPr>
              <a:t>outputs a number</a:t>
            </a:r>
            <a:r>
              <a:rPr lang="en-IN" sz="2400">
                <a:latin typeface="Times New Roman"/>
                <a:ea typeface="Times New Roman"/>
                <a:cs typeface="Times New Roman"/>
                <a:sym typeface="Times New Roman"/>
              </a:rPr>
              <a:t> rather than a class.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Therefore, regression is useful when predicting number based problems like stock market prices, the temperature for a given day, or the probability of an event.</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Unsupervised Learning</a:t>
            </a:r>
            <a:endParaRPr b="1"/>
          </a:p>
        </p:txBody>
      </p:sp>
      <p:sp>
        <p:nvSpPr>
          <p:cNvPr id="296" name="Google Shape;296;p20"/>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In unsupervised learning, </a:t>
            </a:r>
            <a:r>
              <a:rPr b="1" lang="en-IN" sz="2400">
                <a:latin typeface="Times New Roman"/>
                <a:ea typeface="Times New Roman"/>
                <a:cs typeface="Times New Roman"/>
                <a:sym typeface="Times New Roman"/>
              </a:rPr>
              <a:t>only input data </a:t>
            </a:r>
            <a:r>
              <a:rPr lang="en-IN" sz="2400">
                <a:latin typeface="Times New Roman"/>
                <a:ea typeface="Times New Roman"/>
                <a:cs typeface="Times New Roman"/>
                <a:sym typeface="Times New Roman"/>
              </a:rPr>
              <a:t>is provided in the examples.</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There are no labelled example outputs to aim for.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But it may be surprising to know that it is still possible to find many interesting and complex patterns hidden within data without any labels.</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An example of unsupervised learning in real life would be sorting different colour coins into separate piles. Nobody taught you how to separate them, but by just looking at their features such as colour, you can see which colour coins are </a:t>
            </a:r>
            <a:r>
              <a:rPr b="1" lang="en-IN" sz="2400">
                <a:latin typeface="Times New Roman"/>
                <a:ea typeface="Times New Roman"/>
                <a:cs typeface="Times New Roman"/>
                <a:sym typeface="Times New Roman"/>
              </a:rPr>
              <a:t>associated </a:t>
            </a:r>
            <a:r>
              <a:rPr lang="en-IN" sz="2400">
                <a:latin typeface="Times New Roman"/>
                <a:ea typeface="Times New Roman"/>
                <a:cs typeface="Times New Roman"/>
                <a:sym typeface="Times New Roman"/>
              </a:rPr>
              <a:t>and </a:t>
            </a:r>
            <a:r>
              <a:rPr b="1" lang="en-IN" sz="2400">
                <a:latin typeface="Times New Roman"/>
                <a:ea typeface="Times New Roman"/>
                <a:cs typeface="Times New Roman"/>
                <a:sym typeface="Times New Roman"/>
              </a:rPr>
              <a:t>cluster </a:t>
            </a:r>
            <a:r>
              <a:rPr lang="en-IN" sz="2400">
                <a:latin typeface="Times New Roman"/>
                <a:ea typeface="Times New Roman"/>
                <a:cs typeface="Times New Roman"/>
                <a:sym typeface="Times New Roman"/>
              </a:rPr>
              <a:t>them into their correct groups.</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Unsupervised learning can be harder than supervised learning, as the removal of supervision means the problem has become less defined. The algorithm has a less focused idea of what patterns to look for.</a:t>
            </a:r>
            <a:endParaRPr/>
          </a:p>
        </p:txBody>
      </p:sp>
      <p:sp>
        <p:nvSpPr>
          <p:cNvPr id="297" name="Google Shape;29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6000"/>
              <a:buFont typeface="Times New Roman"/>
              <a:buNone/>
            </a:pPr>
            <a:r>
              <a:rPr b="1" lang="en-IN" sz="6000">
                <a:solidFill>
                  <a:srgbClr val="C00000"/>
                </a:solidFill>
                <a:latin typeface="Times New Roman"/>
                <a:ea typeface="Times New Roman"/>
                <a:cs typeface="Times New Roman"/>
                <a:sym typeface="Times New Roman"/>
              </a:rPr>
              <a:t>Course Outcomes</a:t>
            </a:r>
            <a:endParaRPr b="1" sz="6000"/>
          </a:p>
        </p:txBody>
      </p:sp>
      <p:sp>
        <p:nvSpPr>
          <p:cNvPr id="115" name="Google Shape;1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16" name="Google Shape;116;p2"/>
          <p:cNvGrpSpPr/>
          <p:nvPr/>
        </p:nvGrpSpPr>
        <p:grpSpPr>
          <a:xfrm>
            <a:off x="1294671" y="1351128"/>
            <a:ext cx="10292276" cy="4825835"/>
            <a:chOff x="456472" y="0"/>
            <a:chExt cx="10292276" cy="4825835"/>
          </a:xfrm>
        </p:grpSpPr>
        <p:sp>
          <p:nvSpPr>
            <p:cNvPr id="117" name="Google Shape;117;p2"/>
            <p:cNvSpPr/>
            <p:nvPr/>
          </p:nvSpPr>
          <p:spPr>
            <a:xfrm>
              <a:off x="2382335" y="0"/>
              <a:ext cx="4825835" cy="4825835"/>
            </a:xfrm>
            <a:prstGeom prst="triangle">
              <a:avLst>
                <a:gd fmla="val 5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456472" y="274341"/>
              <a:ext cx="3913964" cy="686173"/>
            </a:xfrm>
            <a:prstGeom prst="roundRect">
              <a:avLst>
                <a:gd fmla="val 16667" name="adj"/>
              </a:avLst>
            </a:pr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456472" y="274341"/>
              <a:ext cx="3913964" cy="686173"/>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en-IN" sz="1400">
                  <a:solidFill>
                    <a:schemeClr val="dk1"/>
                  </a:solidFill>
                  <a:latin typeface="Times New Roman"/>
                  <a:ea typeface="Times New Roman"/>
                  <a:cs typeface="Times New Roman"/>
                  <a:sym typeface="Times New Roman"/>
                </a:rPr>
                <a:t>CO-1:Apply the basic concept of Machine learning and statistics learning to deal with real-life Problems.</a:t>
              </a:r>
              <a:endParaRPr b="0" sz="1400">
                <a:solidFill>
                  <a:schemeClr val="dk1"/>
                </a:solidFill>
                <a:latin typeface="Times New Roman"/>
                <a:ea typeface="Times New Roman"/>
                <a:cs typeface="Times New Roman"/>
                <a:sym typeface="Times New Roman"/>
              </a:endParaRPr>
            </a:p>
          </p:txBody>
        </p:sp>
        <p:sp>
          <p:nvSpPr>
            <p:cNvPr id="120" name="Google Shape;120;p2"/>
            <p:cNvSpPr/>
            <p:nvPr/>
          </p:nvSpPr>
          <p:spPr>
            <a:xfrm>
              <a:off x="1459070" y="1002343"/>
              <a:ext cx="3920394" cy="686173"/>
            </a:xfrm>
            <a:prstGeom prst="roundRect">
              <a:avLst>
                <a:gd fmla="val 16667" name="adj"/>
              </a:avLst>
            </a:prstGeom>
            <a:solidFill>
              <a:schemeClr val="lt1">
                <a:alpha val="89803"/>
              </a:schemeClr>
            </a:solidFill>
            <a:ln cap="flat" cmpd="sng" w="12700">
              <a:solidFill>
                <a:srgbClr val="D7785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1459070" y="1002343"/>
              <a:ext cx="3920394" cy="68617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1" lang="en-IN" sz="1200">
                  <a:solidFill>
                    <a:schemeClr val="dk1"/>
                  </a:solidFill>
                  <a:latin typeface="Times New Roman"/>
                  <a:ea typeface="Times New Roman"/>
                  <a:cs typeface="Times New Roman"/>
                  <a:sym typeface="Times New Roman"/>
                </a:rPr>
                <a:t>CO-2</a:t>
              </a:r>
              <a:endParaRPr b="1" sz="1200">
                <a:solidFill>
                  <a:schemeClr val="dk1"/>
                </a:solidFill>
                <a:latin typeface="Times New Roman"/>
                <a:ea typeface="Times New Roman"/>
                <a:cs typeface="Times New Roman"/>
                <a:sym typeface="Times New Roman"/>
              </a:endParaRPr>
            </a:p>
          </p:txBody>
        </p:sp>
        <p:sp>
          <p:nvSpPr>
            <p:cNvPr id="122" name="Google Shape;122;p2"/>
            <p:cNvSpPr/>
            <p:nvPr/>
          </p:nvSpPr>
          <p:spPr>
            <a:xfrm>
              <a:off x="3336785" y="1810807"/>
              <a:ext cx="4005527" cy="686173"/>
            </a:xfrm>
            <a:prstGeom prst="roundRect">
              <a:avLst>
                <a:gd fmla="val 16667" name="adj"/>
              </a:avLst>
            </a:prstGeom>
            <a:solidFill>
              <a:schemeClr val="lt1">
                <a:alpha val="89803"/>
              </a:schemeClr>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3336785" y="1810807"/>
              <a:ext cx="4005527" cy="68617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1" lang="en-IN" sz="1200">
                  <a:solidFill>
                    <a:schemeClr val="dk1"/>
                  </a:solidFill>
                  <a:latin typeface="Calibri"/>
                  <a:ea typeface="Calibri"/>
                  <a:cs typeface="Calibri"/>
                  <a:sym typeface="Calibri"/>
                </a:rPr>
                <a:t>CO-3:</a:t>
              </a:r>
              <a:endParaRPr b="1" sz="1200">
                <a:solidFill>
                  <a:schemeClr val="dk1"/>
                </a:solidFill>
                <a:latin typeface="Calibri"/>
                <a:ea typeface="Calibri"/>
                <a:cs typeface="Calibri"/>
                <a:sym typeface="Calibri"/>
              </a:endParaRPr>
            </a:p>
          </p:txBody>
        </p:sp>
        <p:sp>
          <p:nvSpPr>
            <p:cNvPr id="124" name="Google Shape;124;p2"/>
            <p:cNvSpPr/>
            <p:nvPr/>
          </p:nvSpPr>
          <p:spPr>
            <a:xfrm>
              <a:off x="5430751" y="2637618"/>
              <a:ext cx="4005527" cy="686173"/>
            </a:xfrm>
            <a:prstGeom prst="roundRect">
              <a:avLst>
                <a:gd fmla="val 16667" name="adj"/>
              </a:avLst>
            </a:prstGeom>
            <a:solidFill>
              <a:schemeClr val="lt1">
                <a:alpha val="89803"/>
              </a:schemeClr>
            </a:solidFill>
            <a:ln cap="flat" cmpd="sng" w="12700">
              <a:solidFill>
                <a:srgbClr val="B38E8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5430751" y="2637618"/>
              <a:ext cx="4005527" cy="68617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1" lang="en-IN" sz="1800">
                  <a:solidFill>
                    <a:schemeClr val="dk1"/>
                  </a:solidFill>
                  <a:latin typeface="Times New Roman"/>
                  <a:ea typeface="Times New Roman"/>
                  <a:cs typeface="Times New Roman"/>
                  <a:sym typeface="Times New Roman"/>
                </a:rPr>
                <a:t>CO-4:</a:t>
              </a:r>
              <a:endParaRPr b="1" sz="1800">
                <a:solidFill>
                  <a:schemeClr val="dk1"/>
                </a:solidFill>
                <a:latin typeface="Times New Roman"/>
                <a:ea typeface="Times New Roman"/>
                <a:cs typeface="Times New Roman"/>
                <a:sym typeface="Times New Roman"/>
              </a:endParaRPr>
            </a:p>
          </p:txBody>
        </p:sp>
        <p:sp>
          <p:nvSpPr>
            <p:cNvPr id="126" name="Google Shape;126;p2"/>
            <p:cNvSpPr/>
            <p:nvPr/>
          </p:nvSpPr>
          <p:spPr>
            <a:xfrm>
              <a:off x="6743221" y="3501001"/>
              <a:ext cx="4005527" cy="686173"/>
            </a:xfrm>
            <a:prstGeom prst="roundRect">
              <a:avLst>
                <a:gd fmla="val 16667" name="adj"/>
              </a:avLst>
            </a:prstGeom>
            <a:solidFill>
              <a:schemeClr val="lt1">
                <a:alpha val="89803"/>
              </a:schemeClr>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6743221" y="3501001"/>
              <a:ext cx="4005527" cy="68617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1" lang="en-IN" sz="1800">
                  <a:solidFill>
                    <a:schemeClr val="dk1"/>
                  </a:solidFill>
                  <a:latin typeface="Calibri"/>
                  <a:ea typeface="Calibri"/>
                  <a:cs typeface="Calibri"/>
                  <a:sym typeface="Calibri"/>
                </a:rPr>
                <a:t>CO-5</a:t>
              </a:r>
              <a:r>
                <a:rPr b="1" lang="en-IN" sz="2800">
                  <a:solidFill>
                    <a:schemeClr val="dk1"/>
                  </a:solidFill>
                  <a:latin typeface="Calibri"/>
                  <a:ea typeface="Calibri"/>
                  <a:cs typeface="Calibri"/>
                  <a:sym typeface="Calibri"/>
                </a:rPr>
                <a:t>:</a:t>
              </a:r>
              <a:endParaRPr b="1" sz="2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Unsupervised Learning</a:t>
            </a:r>
            <a:endParaRPr b="1"/>
          </a:p>
        </p:txBody>
      </p:sp>
      <p:sp>
        <p:nvSpPr>
          <p:cNvPr id="303" name="Google Shape;303;p21"/>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Unsupervised machine learning finds all kind of unknown patterns in data.</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Unsupervised methods help you to find features which can be useful for categorization.</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It is taken place in real time, so all the input data to be analyzed and labeled in the presence of learners.</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It is easier to get unlabeled data from a computer than labeled data, which needs manual intervention.</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Unsupervised Learning is of two types: Clustering and Association.</a:t>
            </a:r>
            <a:endParaRPr sz="2400">
              <a:latin typeface="Times New Roman"/>
              <a:ea typeface="Times New Roman"/>
              <a:cs typeface="Times New Roman"/>
              <a:sym typeface="Times New Roman"/>
            </a:endParaRPr>
          </a:p>
        </p:txBody>
      </p:sp>
      <p:sp>
        <p:nvSpPr>
          <p:cNvPr id="304" name="Google Shape;30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Unsupervised Learning-Clustering</a:t>
            </a:r>
            <a:endParaRPr b="1"/>
          </a:p>
        </p:txBody>
      </p:sp>
      <p:sp>
        <p:nvSpPr>
          <p:cNvPr id="310" name="Google Shape;310;p22"/>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Unsupervised learning is mostly used for </a:t>
            </a:r>
            <a:r>
              <a:rPr b="1" lang="en-IN" sz="2400">
                <a:latin typeface="Times New Roman"/>
                <a:ea typeface="Times New Roman"/>
                <a:cs typeface="Times New Roman"/>
                <a:sym typeface="Times New Roman"/>
              </a:rPr>
              <a:t>clustering</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Clustering is the act of </a:t>
            </a:r>
            <a:r>
              <a:rPr b="1" lang="en-IN" sz="2400">
                <a:latin typeface="Times New Roman"/>
                <a:ea typeface="Times New Roman"/>
                <a:cs typeface="Times New Roman"/>
                <a:sym typeface="Times New Roman"/>
              </a:rPr>
              <a:t>creating groups with differing characteristics</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Clustering attempts to find various </a:t>
            </a:r>
            <a:r>
              <a:rPr b="1" lang="en-IN" sz="2400">
                <a:latin typeface="Times New Roman"/>
                <a:ea typeface="Times New Roman"/>
                <a:cs typeface="Times New Roman"/>
                <a:sym typeface="Times New Roman"/>
              </a:rPr>
              <a:t>subgroups </a:t>
            </a:r>
            <a:r>
              <a:rPr lang="en-IN" sz="2400">
                <a:latin typeface="Times New Roman"/>
                <a:ea typeface="Times New Roman"/>
                <a:cs typeface="Times New Roman"/>
                <a:sym typeface="Times New Roman"/>
              </a:rPr>
              <a:t>within a dataset.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As this is unsupervised learning, we are not restricted to any set of labels and are free to choose how many clusters to create.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is both a blessing and a curse.</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 Picking a model that has the correct number of clusters (complexity) has to be conducted via an empirical model selection process.</a:t>
            </a:r>
            <a:endParaRPr>
              <a:latin typeface="Times New Roman"/>
              <a:ea typeface="Times New Roman"/>
              <a:cs typeface="Times New Roman"/>
              <a:sym typeface="Times New Roman"/>
            </a:endParaRPr>
          </a:p>
        </p:txBody>
      </p:sp>
      <p:sp>
        <p:nvSpPr>
          <p:cNvPr id="311" name="Google Shape;31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Unsupervised Learning-Association</a:t>
            </a:r>
            <a:endParaRPr b="1"/>
          </a:p>
        </p:txBody>
      </p:sp>
      <p:sp>
        <p:nvSpPr>
          <p:cNvPr id="317" name="Google Shape;317;p23"/>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In Association Learning you want to </a:t>
            </a:r>
            <a:r>
              <a:rPr b="1" lang="en-IN" sz="2400">
                <a:latin typeface="Times New Roman"/>
                <a:ea typeface="Times New Roman"/>
                <a:cs typeface="Times New Roman"/>
                <a:sym typeface="Times New Roman"/>
              </a:rPr>
              <a:t>uncover the rules that describe your data</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For example, if a person watches video A they will likely watch video B.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Association rules are perfect for examples such as this where you want to find </a:t>
            </a:r>
            <a:r>
              <a:rPr b="1" lang="en-IN" sz="2400">
                <a:latin typeface="Times New Roman"/>
                <a:ea typeface="Times New Roman"/>
                <a:cs typeface="Times New Roman"/>
                <a:sym typeface="Times New Roman"/>
              </a:rPr>
              <a:t>related items</a:t>
            </a:r>
            <a:r>
              <a:rPr lang="en-IN" sz="2400">
                <a:latin typeface="Times New Roman"/>
                <a:ea typeface="Times New Roman"/>
                <a:cs typeface="Times New Roman"/>
                <a:sym typeface="Times New Roman"/>
              </a:rPr>
              <a:t>.</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Common example is Market Basket Analysis:</a:t>
            </a:r>
            <a:endParaRPr/>
          </a:p>
          <a:p>
            <a:pPr indent="-228600" lvl="1" marL="685800" rtl="0" algn="l">
              <a:lnSpc>
                <a:spcPct val="90000"/>
              </a:lnSpc>
              <a:spcBef>
                <a:spcPts val="500"/>
              </a:spcBef>
              <a:spcAft>
                <a:spcPts val="0"/>
              </a:spcAft>
              <a:buClr>
                <a:schemeClr val="dk1"/>
              </a:buClr>
              <a:buSzPts val="2000"/>
              <a:buChar char="•"/>
            </a:pPr>
            <a:r>
              <a:rPr lang="en-IN" sz="2000">
                <a:latin typeface="Times New Roman"/>
                <a:ea typeface="Times New Roman"/>
                <a:cs typeface="Times New Roman"/>
                <a:sym typeface="Times New Roman"/>
              </a:rPr>
              <a:t>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endParaRPr/>
          </a:p>
          <a:p>
            <a:pPr indent="-228600" lvl="1" marL="685800" rtl="0" algn="l">
              <a:lnSpc>
                <a:spcPct val="90000"/>
              </a:lnSpc>
              <a:spcBef>
                <a:spcPts val="500"/>
              </a:spcBef>
              <a:spcAft>
                <a:spcPts val="0"/>
              </a:spcAft>
              <a:buClr>
                <a:schemeClr val="dk1"/>
              </a:buClr>
              <a:buSzPts val="2000"/>
              <a:buChar char="•"/>
            </a:pPr>
            <a:r>
              <a:rPr lang="en-IN" sz="2000">
                <a:latin typeface="Times New Roman"/>
                <a:ea typeface="Times New Roman"/>
                <a:cs typeface="Times New Roman"/>
                <a:sym typeface="Times New Roman"/>
              </a:rPr>
              <a:t>Association Rules are widely used to analyze retail basket or transaction data, and are intended to identify strong rules discovered in transaction data using measures of interestingness, based on the concept of strong rules.</a:t>
            </a:r>
            <a:endParaRPr/>
          </a:p>
          <a:p>
            <a:pPr indent="-76200" lvl="1" marL="6858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p:txBody>
      </p:sp>
      <p:sp>
        <p:nvSpPr>
          <p:cNvPr id="318" name="Google Shape;31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Semi-supervised Learning</a:t>
            </a:r>
            <a:endParaRPr b="1"/>
          </a:p>
        </p:txBody>
      </p:sp>
      <p:sp>
        <p:nvSpPr>
          <p:cNvPr id="324" name="Google Shape;324;p24"/>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Semi-supervised learning is a mix between supervised and unsupervised approaches.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learning process isn’t closely supervised with example outputs for every single input, but we also don’t let the algorithm do its own thing and provide no form of feedback.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Semi-supervised learning takes the middle road.</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By being able to </a:t>
            </a:r>
            <a:r>
              <a:rPr b="1" lang="en-IN" sz="2400">
                <a:latin typeface="Times New Roman"/>
                <a:ea typeface="Times New Roman"/>
                <a:cs typeface="Times New Roman"/>
                <a:sym typeface="Times New Roman"/>
              </a:rPr>
              <a:t>mix together a small amount of labelled data with a much larger unlabeled dataset</a:t>
            </a:r>
            <a:r>
              <a:rPr lang="en-IN" sz="2400">
                <a:latin typeface="Times New Roman"/>
                <a:ea typeface="Times New Roman"/>
                <a:cs typeface="Times New Roman"/>
                <a:sym typeface="Times New Roman"/>
              </a:rPr>
              <a:t> it reduces the burden of having enough labelled data.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Therefore, it opens up many more problems to be solved with machine learning.</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Example:</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Internet Content Classification:</a:t>
            </a:r>
            <a:r>
              <a:rPr lang="en-IN" sz="2400">
                <a:latin typeface="Times New Roman"/>
                <a:ea typeface="Times New Roman"/>
                <a:cs typeface="Times New Roman"/>
                <a:sym typeface="Times New Roman"/>
              </a:rPr>
              <a:t> Labeling each webpage is an impractical and unfeasible process and thus uses Semi-Supervised learning algorithms. Even the Google search algorithm uses a variant of Semi-Supervised learning to rank the relevance of a webpage for a given query.</a:t>
            </a:r>
            <a:endParaRPr/>
          </a:p>
        </p:txBody>
      </p:sp>
      <p:sp>
        <p:nvSpPr>
          <p:cNvPr id="325" name="Google Shape;32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Reinforcement Learning</a:t>
            </a:r>
            <a:endParaRPr b="1"/>
          </a:p>
        </p:txBody>
      </p:sp>
      <p:sp>
        <p:nvSpPr>
          <p:cNvPr id="331" name="Google Shape;331;p25"/>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In this approach, </a:t>
            </a:r>
            <a:r>
              <a:rPr b="1" lang="en-IN" sz="2400">
                <a:latin typeface="Times New Roman"/>
                <a:ea typeface="Times New Roman"/>
                <a:cs typeface="Times New Roman"/>
                <a:sym typeface="Times New Roman"/>
              </a:rPr>
              <a:t>occasional positive and negative feedback</a:t>
            </a:r>
            <a:r>
              <a:rPr lang="en-IN" sz="2400">
                <a:latin typeface="Times New Roman"/>
                <a:ea typeface="Times New Roman"/>
                <a:cs typeface="Times New Roman"/>
                <a:sym typeface="Times New Roman"/>
              </a:rPr>
              <a:t> is used to </a:t>
            </a:r>
            <a:r>
              <a:rPr b="1" lang="en-IN" sz="2400">
                <a:latin typeface="Times New Roman"/>
                <a:ea typeface="Times New Roman"/>
                <a:cs typeface="Times New Roman"/>
                <a:sym typeface="Times New Roman"/>
              </a:rPr>
              <a:t>reinforce behaviours</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Think of it like training a dog, good behaviours are rewarded with a treat and become more common. Bad behaviours are punished and become less common.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a:t>
            </a:r>
            <a:r>
              <a:rPr b="1" lang="en-IN" sz="2400">
                <a:latin typeface="Times New Roman"/>
                <a:ea typeface="Times New Roman"/>
                <a:cs typeface="Times New Roman"/>
                <a:sym typeface="Times New Roman"/>
              </a:rPr>
              <a:t>reward-motivated behaviour</a:t>
            </a:r>
            <a:r>
              <a:rPr lang="en-IN" sz="2400">
                <a:latin typeface="Times New Roman"/>
                <a:ea typeface="Times New Roman"/>
                <a:cs typeface="Times New Roman"/>
                <a:sym typeface="Times New Roman"/>
              </a:rPr>
              <a:t> is key in reinforcement learning.</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It is less common and much more complex, but it has generated incredible results.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It doesn’t use labels as such, and instead uses rewards to learn.</a:t>
            </a:r>
            <a:endParaRPr/>
          </a:p>
        </p:txBody>
      </p:sp>
      <p:sp>
        <p:nvSpPr>
          <p:cNvPr id="332" name="Google Shape;3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333" name="Google Shape;333;p25"/>
          <p:cNvPicPr preferRelativeResize="0"/>
          <p:nvPr/>
        </p:nvPicPr>
        <p:blipFill rotWithShape="1">
          <a:blip r:embed="rId3">
            <a:alphaModFix/>
          </a:blip>
          <a:srcRect b="0" l="0" r="0" t="0"/>
          <a:stretch/>
        </p:blipFill>
        <p:spPr>
          <a:xfrm>
            <a:off x="3482453" y="4271275"/>
            <a:ext cx="5227093" cy="2450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Reinforcement Learning</a:t>
            </a:r>
            <a:endParaRPr b="1"/>
          </a:p>
        </p:txBody>
      </p:sp>
      <p:sp>
        <p:nvSpPr>
          <p:cNvPr id="339" name="Google Shape;339;p26"/>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This is very similar to how we as humans also learn.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Throughout our lives, we receive positive and negative signals and constantly learn from them.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chemicals in our brain are one of many ways we get these signals.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When something good happens, the neurons in our brains provide a hit of positive neurotransmitters such as dopamine which makes us feel good and we </a:t>
            </a:r>
            <a:r>
              <a:rPr b="1" lang="en-IN" sz="2400">
                <a:latin typeface="Times New Roman"/>
                <a:ea typeface="Times New Roman"/>
                <a:cs typeface="Times New Roman"/>
                <a:sym typeface="Times New Roman"/>
              </a:rPr>
              <a:t>become more likely to repeat that specific action</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We don’t need constant supervision to learn like in supervised learning.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By only giving the occasional reinforcement signals, we still learn very effectively.</a:t>
            </a:r>
            <a:endParaRPr/>
          </a:p>
        </p:txBody>
      </p:sp>
      <p:sp>
        <p:nvSpPr>
          <p:cNvPr id="340" name="Google Shape;34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Reinforcement Learning</a:t>
            </a:r>
            <a:endParaRPr b="1"/>
          </a:p>
        </p:txBody>
      </p:sp>
      <p:sp>
        <p:nvSpPr>
          <p:cNvPr id="346" name="Google Shape;346;p27"/>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One of the most exciting parts of Reinforcement Learning is that is a first step away from training on static datasets, and instead of being able to use dynamic, noisy </a:t>
            </a:r>
            <a:r>
              <a:rPr b="1" lang="en-IN" sz="2400">
                <a:latin typeface="Times New Roman"/>
                <a:ea typeface="Times New Roman"/>
                <a:cs typeface="Times New Roman"/>
                <a:sym typeface="Times New Roman"/>
              </a:rPr>
              <a:t>data-rich environments</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brings Machine Learning closer to a learning style used by humans. The world is simply our noisy, complex data-rich environment.</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Games are very popular in Reinforcement Learning research. They provide ideal data-rich environments.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scores in games are ideal reward signals to train reward-motivated behaviours. Additionally, time can be sped up in a simulated game environment to reduce overall training time.</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 Reinforcement Learning algorithm just </a:t>
            </a:r>
            <a:r>
              <a:rPr b="1" lang="en-IN" sz="2400">
                <a:latin typeface="Times New Roman"/>
                <a:ea typeface="Times New Roman"/>
                <a:cs typeface="Times New Roman"/>
                <a:sym typeface="Times New Roman"/>
              </a:rPr>
              <a:t>aims to maximise its rewards by playing the game over and over again</a:t>
            </a:r>
            <a:r>
              <a:rPr lang="en-IN" sz="2400">
                <a:latin typeface="Times New Roman"/>
                <a:ea typeface="Times New Roman"/>
                <a:cs typeface="Times New Roman"/>
                <a:sym typeface="Times New Roman"/>
              </a:rPr>
              <a:t>. If you can frame a problem with a frequent ‘score’ as a reward, it is likely to be suited to Reinforcement Learning.</a:t>
            </a:r>
            <a:endParaRPr/>
          </a:p>
        </p:txBody>
      </p:sp>
      <p:sp>
        <p:nvSpPr>
          <p:cNvPr id="347" name="Google Shape;34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References</a:t>
            </a:r>
            <a:endParaRPr b="1"/>
          </a:p>
        </p:txBody>
      </p:sp>
      <p:sp>
        <p:nvSpPr>
          <p:cNvPr id="353" name="Google Shape;353;p28"/>
          <p:cNvSpPr txBox="1"/>
          <p:nvPr>
            <p:ph idx="1" type="body"/>
          </p:nvPr>
        </p:nvSpPr>
        <p:spPr>
          <a:xfrm>
            <a:off x="533683" y="1050925"/>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b="1" lang="en-IN" sz="2000">
                <a:latin typeface="Times New Roman"/>
                <a:ea typeface="Times New Roman"/>
                <a:cs typeface="Times New Roman"/>
                <a:sym typeface="Times New Roman"/>
              </a:rPr>
              <a:t>Books and Journals</a:t>
            </a:r>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Understanding Machine Learning: From Theory to Algorithms by Shai Shalev-Shwartz and Shai Ben-David-Cambridge University Press 2014</a:t>
            </a:r>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Introduction to machine Learning – the Wikipedia Guide by Osman Omer.</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Video Link-</a:t>
            </a:r>
            <a:endParaRPr b="1" sz="2000" u="sng">
              <a:solidFill>
                <a:schemeClr val="hlink"/>
              </a:solidFill>
              <a:latin typeface="Times New Roman"/>
              <a:ea typeface="Times New Roman"/>
              <a:cs typeface="Times New Roman"/>
              <a:sym typeface="Times New Roman"/>
              <a:hlinkClick r:id="rId3"/>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4"/>
              </a:rPr>
              <a:t>https://www.youtube.com/watch?v=9f-GarcDY58</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5"/>
              </a:rPr>
              <a:t>https://www.youtube.com/watch?v=GwIo3gDZCVQ</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Web Link-</a:t>
            </a:r>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6"/>
              </a:rPr>
              <a:t>https://data-flair.training/blogs/types-of-machine-learning-algorithms/</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7"/>
              </a:rPr>
              <a:t>https://towardsdatascience.com/machine-learning-an-introduction-23b84d51e6d0</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8"/>
              </a:rPr>
              <a:t>https://towardsdatascience.com/introduction-to-machine-learning-f41aabc55264</a:t>
            </a:r>
            <a:endParaRPr sz="2000">
              <a:latin typeface="Times New Roman"/>
              <a:ea typeface="Times New Roman"/>
              <a:cs typeface="Times New Roman"/>
              <a:sym typeface="Times New Roman"/>
            </a:endParaRPr>
          </a:p>
        </p:txBody>
      </p:sp>
      <p:sp>
        <p:nvSpPr>
          <p:cNvPr id="354" name="Google Shape;35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9"/>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IN" sz="1800" u="none" cap="none" strike="noStrike">
                <a:solidFill>
                  <a:srgbClr val="FFFFFF"/>
                </a:solidFill>
                <a:latin typeface="Calibri"/>
                <a:ea typeface="Calibri"/>
                <a:cs typeface="Calibri"/>
                <a:sym typeface="Calibri"/>
              </a:rPr>
              <a:t> </a:t>
            </a:r>
            <a:endParaRPr/>
          </a:p>
        </p:txBody>
      </p:sp>
      <p:cxnSp>
        <p:nvCxnSpPr>
          <p:cNvPr id="360" name="Google Shape;360;p29"/>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361" name="Google Shape;361;p29"/>
          <p:cNvCxnSpPr/>
          <p:nvPr/>
        </p:nvCxnSpPr>
        <p:spPr>
          <a:xfrm>
            <a:off x="10169129"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362" name="Google Shape;362;p29"/>
          <p:cNvCxnSpPr/>
          <p:nvPr/>
        </p:nvCxnSpPr>
        <p:spPr>
          <a:xfrm>
            <a:off x="733427" y="6294599"/>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363" name="Google Shape;363;p29"/>
          <p:cNvCxnSpPr/>
          <p:nvPr/>
        </p:nvCxnSpPr>
        <p:spPr>
          <a:xfrm>
            <a:off x="390527" y="5129691"/>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364" name="Google Shape;364;p29"/>
          <p:cNvSpPr txBox="1"/>
          <p:nvPr/>
        </p:nvSpPr>
        <p:spPr>
          <a:xfrm>
            <a:off x="1485903"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0000"/>
              </a:buClr>
              <a:buSzPts val="8000"/>
              <a:buFont typeface="Times"/>
              <a:buNone/>
            </a:pPr>
            <a:r>
              <a:rPr b="1" i="0" lang="en-IN" sz="8000" u="none" cap="none" strike="noStrike">
                <a:solidFill>
                  <a:srgbClr val="FF0000"/>
                </a:solidFill>
                <a:latin typeface="Times"/>
                <a:ea typeface="Times"/>
                <a:cs typeface="Times"/>
                <a:sym typeface="Times"/>
              </a:rPr>
              <a:t>THANK YOU</a:t>
            </a:r>
            <a:endParaRPr/>
          </a:p>
        </p:txBody>
      </p:sp>
      <p:sp>
        <p:nvSpPr>
          <p:cNvPr id="365" name="Google Shape;365;p29"/>
          <p:cNvSpPr/>
          <p:nvPr/>
        </p:nvSpPr>
        <p:spPr>
          <a:xfrm>
            <a:off x="2641601"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 name="Google Shape;366;p29"/>
          <p:cNvSpPr/>
          <p:nvPr/>
        </p:nvSpPr>
        <p:spPr>
          <a:xfrm>
            <a:off x="2898775"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67" name="Google Shape;367;p29"/>
          <p:cNvGrpSpPr/>
          <p:nvPr/>
        </p:nvGrpSpPr>
        <p:grpSpPr>
          <a:xfrm>
            <a:off x="237521" y="152400"/>
            <a:ext cx="410563" cy="1612900"/>
            <a:chOff x="83821" y="0"/>
            <a:chExt cx="219636" cy="903079"/>
          </a:xfrm>
        </p:grpSpPr>
        <p:sp>
          <p:nvSpPr>
            <p:cNvPr id="368" name="Google Shape;368;p29"/>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29"/>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29"/>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71" name="Google Shape;371;p29"/>
            <p:cNvGraphicFramePr/>
            <p:nvPr/>
          </p:nvGraphicFramePr>
          <p:xfrm>
            <a:off x="100420" y="236973"/>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371" name="Google Shape;371;p29"/>
                        <p:cNvPicPr preferRelativeResize="0"/>
                        <p:nvPr/>
                      </p:nvPicPr>
                      <p:blipFill rotWithShape="1">
                        <a:blip r:embed="rId6">
                          <a:alphaModFix/>
                        </a:blip>
                        <a:srcRect b="0" l="0" r="0" t="0"/>
                        <a:stretch/>
                      </p:blipFill>
                      <p:spPr>
                        <a:xfrm>
                          <a:off x="100420" y="236973"/>
                          <a:ext cx="183878" cy="183422"/>
                        </a:xfrm>
                        <a:prstGeom prst="rect">
                          <a:avLst/>
                        </a:prstGeom>
                        <a:noFill/>
                        <a:ln>
                          <a:noFill/>
                        </a:ln>
                      </p:spPr>
                    </p:pic>
                  </p:oleObj>
                </mc:Fallback>
              </mc:AlternateContent>
            </a:graphicData>
          </a:graphic>
        </p:graphicFrame>
      </p:grpSp>
      <p:sp>
        <p:nvSpPr>
          <p:cNvPr id="372" name="Google Shape;372;p29"/>
          <p:cNvSpPr/>
          <p:nvPr/>
        </p:nvSpPr>
        <p:spPr>
          <a:xfrm>
            <a:off x="4062249" y="5394447"/>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Course Objectives</a:t>
            </a:r>
            <a:endParaRPr b="1"/>
          </a:p>
        </p:txBody>
      </p:sp>
      <p:sp>
        <p:nvSpPr>
          <p:cNvPr id="133" name="Google Shape;13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4" name="Google Shape;134;p3"/>
          <p:cNvSpPr txBox="1"/>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00000"/>
              </a:buClr>
              <a:buSzPts val="4400"/>
              <a:buFont typeface="Times New Roman"/>
              <a:buNone/>
            </a:pPr>
            <a:r>
              <a:rPr b="1" i="0" lang="en-IN" sz="4400" u="none" cap="none" strike="noStrike">
                <a:solidFill>
                  <a:srgbClr val="C00000"/>
                </a:solidFill>
                <a:latin typeface="Times New Roman"/>
                <a:ea typeface="Times New Roman"/>
                <a:cs typeface="Times New Roman"/>
                <a:sym typeface="Times New Roman"/>
              </a:rPr>
              <a:t>Course Objectives</a:t>
            </a:r>
            <a:endParaRPr b="1" i="0" sz="4400" u="none" cap="none" strike="noStrike">
              <a:solidFill>
                <a:schemeClr val="dk1"/>
              </a:solidFill>
              <a:latin typeface="Calibri"/>
              <a:ea typeface="Calibri"/>
              <a:cs typeface="Calibri"/>
              <a:sym typeface="Calibri"/>
            </a:endParaRPr>
          </a:p>
        </p:txBody>
      </p:sp>
      <p:sp>
        <p:nvSpPr>
          <p:cNvPr id="135" name="Google Shape;135;p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IN"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pSp>
        <p:nvGrpSpPr>
          <p:cNvPr id="136" name="Google Shape;136;p3"/>
          <p:cNvGrpSpPr/>
          <p:nvPr/>
        </p:nvGrpSpPr>
        <p:grpSpPr>
          <a:xfrm>
            <a:off x="1558715" y="2253322"/>
            <a:ext cx="9792213" cy="2880062"/>
            <a:chOff x="2870" y="1405526"/>
            <a:chExt cx="9792213" cy="2880062"/>
          </a:xfrm>
        </p:grpSpPr>
        <p:sp>
          <p:nvSpPr>
            <p:cNvPr id="137" name="Google Shape;137;p3"/>
            <p:cNvSpPr/>
            <p:nvPr/>
          </p:nvSpPr>
          <p:spPr>
            <a:xfrm>
              <a:off x="2870" y="1405526"/>
              <a:ext cx="2880062" cy="2880062"/>
            </a:xfrm>
            <a:prstGeom prst="ellipse">
              <a:avLst/>
            </a:prstGeom>
            <a:solidFill>
              <a:schemeClr val="accent2">
                <a:alpha val="49803"/>
              </a:scheme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txBox="1"/>
            <p:nvPr/>
          </p:nvSpPr>
          <p:spPr>
            <a:xfrm>
              <a:off x="2870" y="1405526"/>
              <a:ext cx="2880062" cy="2880062"/>
            </a:xfrm>
            <a:prstGeom prst="rect">
              <a:avLst/>
            </a:prstGeom>
            <a:noFill/>
            <a:ln>
              <a:noFill/>
            </a:ln>
          </p:spPr>
          <p:txBody>
            <a:bodyPr anchorCtr="0" anchor="ctr" bIns="20300" lIns="158475" spcFirstLastPara="1" rIns="158475" wrap="square" tIns="20300">
              <a:noAutofit/>
            </a:bodyPr>
            <a:lstStyle/>
            <a:p>
              <a:pPr indent="0" lvl="0" marL="0" marR="0" rtl="0" algn="ctr">
                <a:lnSpc>
                  <a:spcPct val="90000"/>
                </a:lnSpc>
                <a:spcBef>
                  <a:spcPts val="0"/>
                </a:spcBef>
                <a:spcAft>
                  <a:spcPts val="0"/>
                </a:spcAft>
                <a:buNone/>
              </a:pPr>
              <a:r>
                <a:rPr b="1" lang="en-IN" sz="1600">
                  <a:solidFill>
                    <a:schemeClr val="dk1"/>
                  </a:solidFill>
                  <a:latin typeface="Calibri"/>
                  <a:ea typeface="Calibri"/>
                  <a:cs typeface="Calibri"/>
                  <a:sym typeface="Calibri"/>
                </a:rPr>
                <a:t>To understand the history and development of Machine Learning.</a:t>
              </a:r>
              <a:endParaRPr b="1" sz="1600">
                <a:solidFill>
                  <a:schemeClr val="dk1"/>
                </a:solidFill>
                <a:latin typeface="Calibri"/>
                <a:ea typeface="Calibri"/>
                <a:cs typeface="Calibri"/>
                <a:sym typeface="Calibri"/>
              </a:endParaRPr>
            </a:p>
          </p:txBody>
        </p:sp>
        <p:sp>
          <p:nvSpPr>
            <p:cNvPr id="139" name="Google Shape;139;p3"/>
            <p:cNvSpPr/>
            <p:nvPr/>
          </p:nvSpPr>
          <p:spPr>
            <a:xfrm>
              <a:off x="2306920" y="1405526"/>
              <a:ext cx="2880062" cy="2880062"/>
            </a:xfrm>
            <a:prstGeom prst="ellipse">
              <a:avLst/>
            </a:prstGeom>
            <a:solidFill>
              <a:srgbClr val="D07A5B">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txBox="1"/>
            <p:nvPr/>
          </p:nvSpPr>
          <p:spPr>
            <a:xfrm>
              <a:off x="2306920" y="1405526"/>
              <a:ext cx="2880062" cy="2880062"/>
            </a:xfrm>
            <a:prstGeom prst="rect">
              <a:avLst/>
            </a:prstGeom>
            <a:noFill/>
            <a:ln>
              <a:noFill/>
            </a:ln>
          </p:spPr>
          <p:txBody>
            <a:bodyPr anchorCtr="0" anchor="ctr" bIns="20300" lIns="158475" spcFirstLastPara="1" rIns="158475" wrap="square" tIns="20300">
              <a:noAutofit/>
            </a:bodyPr>
            <a:lstStyle/>
            <a:p>
              <a:pPr indent="0" lvl="0" marL="0" marR="0" rtl="0" algn="ctr">
                <a:lnSpc>
                  <a:spcPct val="90000"/>
                </a:lnSpc>
                <a:spcBef>
                  <a:spcPts val="0"/>
                </a:spcBef>
                <a:spcAft>
                  <a:spcPts val="0"/>
                </a:spcAft>
                <a:buNone/>
              </a:pPr>
              <a:r>
                <a:rPr b="1" lang="en-IN" sz="1600">
                  <a:solidFill>
                    <a:schemeClr val="dk1"/>
                  </a:solidFill>
                  <a:latin typeface="Calibri"/>
                  <a:ea typeface="Calibri"/>
                  <a:cs typeface="Calibri"/>
                  <a:sym typeface="Calibri"/>
                </a:rPr>
                <a:t>To provide a comprehensive foundation to Machine Learning and Optimization methodology with applications t.</a:t>
              </a:r>
              <a:endParaRPr b="1" sz="1600">
                <a:solidFill>
                  <a:schemeClr val="dk1"/>
                </a:solidFill>
                <a:latin typeface="Calibri"/>
                <a:ea typeface="Calibri"/>
                <a:cs typeface="Calibri"/>
                <a:sym typeface="Calibri"/>
              </a:endParaRPr>
            </a:p>
          </p:txBody>
        </p:sp>
        <p:sp>
          <p:nvSpPr>
            <p:cNvPr id="141" name="Google Shape;141;p3"/>
            <p:cNvSpPr/>
            <p:nvPr/>
          </p:nvSpPr>
          <p:spPr>
            <a:xfrm>
              <a:off x="4610971" y="1405526"/>
              <a:ext cx="2880062" cy="2880062"/>
            </a:xfrm>
            <a:prstGeom prst="ellipse">
              <a:avLst/>
            </a:prstGeom>
            <a:solidFill>
              <a:srgbClr val="B88881">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txBox="1"/>
            <p:nvPr/>
          </p:nvSpPr>
          <p:spPr>
            <a:xfrm>
              <a:off x="4610971" y="1405526"/>
              <a:ext cx="2880062" cy="2880062"/>
            </a:xfrm>
            <a:prstGeom prst="rect">
              <a:avLst/>
            </a:prstGeom>
            <a:noFill/>
            <a:ln>
              <a:noFill/>
            </a:ln>
          </p:spPr>
          <p:txBody>
            <a:bodyPr anchorCtr="0" anchor="ctr" bIns="20300" lIns="158475" spcFirstLastPara="1" rIns="158475" wrap="square" tIns="20300">
              <a:noAutofit/>
            </a:bodyPr>
            <a:lstStyle/>
            <a:p>
              <a:pPr indent="0" lvl="0" marL="0" marR="0" rtl="0" algn="ctr">
                <a:lnSpc>
                  <a:spcPct val="90000"/>
                </a:lnSpc>
                <a:spcBef>
                  <a:spcPts val="0"/>
                </a:spcBef>
                <a:spcAft>
                  <a:spcPts val="0"/>
                </a:spcAft>
                <a:buNone/>
              </a:pPr>
              <a:r>
                <a:rPr b="1" lang="en-IN" sz="1600">
                  <a:solidFill>
                    <a:schemeClr val="dk1"/>
                  </a:solidFill>
                  <a:latin typeface="Calibri"/>
                  <a:ea typeface="Calibri"/>
                  <a:cs typeface="Calibri"/>
                  <a:sym typeface="Calibri"/>
                </a:rPr>
                <a:t>To study learning processes: supervised and unsupervised, deterministic and statistical knowledge of Machine learners, and ensemble learning</a:t>
              </a:r>
              <a:endParaRPr b="1" sz="1600">
                <a:solidFill>
                  <a:schemeClr val="dk1"/>
                </a:solidFill>
                <a:latin typeface="Calibri"/>
                <a:ea typeface="Calibri"/>
                <a:cs typeface="Calibri"/>
                <a:sym typeface="Calibri"/>
              </a:endParaRPr>
            </a:p>
          </p:txBody>
        </p:sp>
        <p:sp>
          <p:nvSpPr>
            <p:cNvPr id="143" name="Google Shape;143;p3"/>
            <p:cNvSpPr/>
            <p:nvPr/>
          </p:nvSpPr>
          <p:spPr>
            <a:xfrm>
              <a:off x="6915021" y="1405526"/>
              <a:ext cx="2880062" cy="2880062"/>
            </a:xfrm>
            <a:prstGeom prst="ellipse">
              <a:avLst/>
            </a:prstGeom>
            <a:solidFill>
              <a:srgbClr val="A4A4A4">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txBox="1"/>
            <p:nvPr/>
          </p:nvSpPr>
          <p:spPr>
            <a:xfrm>
              <a:off x="6915021" y="1405526"/>
              <a:ext cx="2880062" cy="2880062"/>
            </a:xfrm>
            <a:prstGeom prst="rect">
              <a:avLst/>
            </a:prstGeom>
            <a:noFill/>
            <a:ln>
              <a:noFill/>
            </a:ln>
          </p:spPr>
          <p:txBody>
            <a:bodyPr anchorCtr="0" anchor="ctr" bIns="20300" lIns="158475" spcFirstLastPara="1" rIns="158475" wrap="square" tIns="20300">
              <a:noAutofit/>
            </a:bodyPr>
            <a:lstStyle/>
            <a:p>
              <a:pPr indent="0" lvl="0" marL="0" marR="0" rtl="0" algn="ctr">
                <a:lnSpc>
                  <a:spcPct val="90000"/>
                </a:lnSpc>
                <a:spcBef>
                  <a:spcPts val="0"/>
                </a:spcBef>
                <a:spcAft>
                  <a:spcPts val="0"/>
                </a:spcAft>
                <a:buNone/>
              </a:pPr>
              <a:r>
                <a:rPr b="1" lang="en-IN" sz="1600">
                  <a:solidFill>
                    <a:schemeClr val="dk1"/>
                  </a:solidFill>
                  <a:latin typeface="Calibri"/>
                  <a:ea typeface="Calibri"/>
                  <a:cs typeface="Calibri"/>
                  <a:sym typeface="Calibri"/>
                </a:rPr>
                <a:t>To understand modern techniques and practical trends of Machine learning.</a:t>
              </a:r>
              <a:endParaRPr b="1" sz="16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Syllabus</a:t>
            </a:r>
            <a:endParaRPr b="1"/>
          </a:p>
        </p:txBody>
      </p:sp>
      <p:sp>
        <p:nvSpPr>
          <p:cNvPr id="150" name="Google Shape;150;p4"/>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UNIT-I</a:t>
            </a:r>
            <a:r>
              <a:rPr lang="en-IN" sz="2400">
                <a:latin typeface="Times New Roman"/>
                <a:ea typeface="Times New Roman"/>
                <a:cs typeface="Times New Roman"/>
                <a:sym typeface="Times New Roman"/>
              </a:rPr>
              <a:t>                      </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Chapter-1  </a:t>
            </a:r>
            <a:r>
              <a:rPr lang="en-IN" sz="24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a:t>
            </a:r>
            <a:br>
              <a:rPr lang="en-IN" sz="2400">
                <a:latin typeface="Times New Roman"/>
                <a:ea typeface="Times New Roman"/>
                <a:cs typeface="Times New Roman"/>
                <a:sym typeface="Times New Roman"/>
              </a:rPr>
            </a:br>
            <a:r>
              <a:rPr b="1" lang="en-IN" sz="2400">
                <a:latin typeface="Times"/>
                <a:ea typeface="Times"/>
                <a:cs typeface="Times"/>
                <a:sym typeface="Times"/>
              </a:rPr>
              <a:t>Fundamentals of Machine Learning:</a:t>
            </a:r>
            <a:r>
              <a:rPr lang="en-IN" sz="2400">
                <a:latin typeface="Times"/>
                <a:ea typeface="Times"/>
                <a:cs typeface="Times"/>
                <a:sym typeface="Times"/>
              </a:rPr>
              <a:t> Introduction to Machine Learning (ML), Different types of Machine Learning, Machine Learning Life Cycle: Data Discovery, Exploratory Analysis: Data Preparation, Model Planning, Model Building, Model Evaluation, Real World Case Study. Foundation of ML: ML Techniques.</a:t>
            </a:r>
            <a:endParaRPr sz="2400">
              <a:latin typeface="Times"/>
              <a:ea typeface="Times"/>
              <a:cs typeface="Times"/>
              <a:sym typeface="Times"/>
            </a:endParaRPr>
          </a:p>
          <a:p>
            <a:pPr indent="0" lvl="0" marL="0" rtl="0" algn="l">
              <a:lnSpc>
                <a:spcPct val="90000"/>
              </a:lnSpc>
              <a:spcBef>
                <a:spcPts val="1000"/>
              </a:spcBef>
              <a:spcAft>
                <a:spcPts val="0"/>
              </a:spcAft>
              <a:buClr>
                <a:schemeClr val="dk1"/>
              </a:buClr>
              <a:buSzPts val="2400"/>
              <a:buNone/>
            </a:pPr>
            <a:br>
              <a:rPr lang="en-IN" sz="2400">
                <a:latin typeface="Times"/>
                <a:ea typeface="Times"/>
                <a:cs typeface="Times"/>
                <a:sym typeface="Times"/>
              </a:rPr>
            </a:br>
            <a:br>
              <a:rPr lang="en-IN" sz="2400">
                <a:latin typeface="Times"/>
                <a:ea typeface="Times"/>
                <a:cs typeface="Times"/>
                <a:sym typeface="Times"/>
              </a:rPr>
            </a:br>
            <a:r>
              <a:rPr b="1" lang="en-IN" sz="2400">
                <a:latin typeface="Times"/>
                <a:ea typeface="Times"/>
                <a:cs typeface="Times"/>
                <a:sym typeface="Times"/>
              </a:rPr>
              <a:t>                                                            </a:t>
            </a:r>
            <a:endParaRPr sz="2400">
              <a:latin typeface="Times"/>
              <a:ea typeface="Times"/>
              <a:cs typeface="Times"/>
              <a:sym typeface="Times"/>
            </a:endParaRPr>
          </a:p>
        </p:txBody>
      </p:sp>
      <p:sp>
        <p:nvSpPr>
          <p:cNvPr id="151" name="Google Shape;15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CONTENTS</a:t>
            </a:r>
            <a:endParaRPr b="1"/>
          </a:p>
        </p:txBody>
      </p:sp>
      <p:sp>
        <p:nvSpPr>
          <p:cNvPr id="157" name="Google Shape;157;p6"/>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IN">
                <a:latin typeface="Times New Roman"/>
                <a:ea typeface="Times New Roman"/>
                <a:cs typeface="Times New Roman"/>
                <a:sym typeface="Times New Roman"/>
              </a:rPr>
              <a:t>Terminology</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Process</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Machine Learning Types</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Supervised Learning</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Classification</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Regression</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Unsupervised Learning</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Clustering</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Association</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Semi-supervised Learning</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Reinforcement Learning</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58" name="Google Shape;15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Terminology</a:t>
            </a:r>
            <a:endParaRPr b="1"/>
          </a:p>
        </p:txBody>
      </p:sp>
      <p:sp>
        <p:nvSpPr>
          <p:cNvPr id="164" name="Google Shape;16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5" name="Google Shape;165;p7"/>
          <p:cNvSpPr txBox="1"/>
          <p:nvPr>
            <p:ph idx="1" type="body"/>
          </p:nvPr>
        </p:nvSpPr>
        <p:spPr>
          <a:xfrm>
            <a:off x="838200" y="1173707"/>
            <a:ext cx="10515600" cy="500325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Dataset</a:t>
            </a:r>
            <a:r>
              <a:rPr lang="en-IN" sz="2400">
                <a:latin typeface="Times New Roman"/>
                <a:ea typeface="Times New Roman"/>
                <a:cs typeface="Times New Roman"/>
                <a:sym typeface="Times New Roman"/>
              </a:rPr>
              <a:t>: A set of data examples, that contain features important to solving the problem.</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Feature</a:t>
            </a:r>
            <a:r>
              <a:rPr lang="en-IN" sz="2400">
                <a:latin typeface="Times New Roman"/>
                <a:ea typeface="Times New Roman"/>
                <a:cs typeface="Times New Roman"/>
                <a:sym typeface="Times New Roman"/>
              </a:rPr>
              <a:t>: With respect to a dataset, a feature represents an attribute and value combination. Colour is an attribute. “Colour is blue” is a feature.</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Model</a:t>
            </a:r>
            <a:r>
              <a:rPr lang="en-IN" sz="2400">
                <a:latin typeface="Times New Roman"/>
                <a:ea typeface="Times New Roman"/>
                <a:cs typeface="Times New Roman"/>
                <a:sym typeface="Times New Roman"/>
              </a:rPr>
              <a:t> : A data structure that stores a representation of a dataset (weights and biases). Models are created/learned when you train an algorithm on a dataset.</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Noise</a:t>
            </a:r>
            <a:r>
              <a:rPr lang="en-IN" sz="2400">
                <a:latin typeface="Times New Roman"/>
                <a:ea typeface="Times New Roman"/>
                <a:cs typeface="Times New Roman"/>
                <a:sym typeface="Times New Roman"/>
              </a:rPr>
              <a:t> :Any irrelevant information or randomness in a dataset which obscures the underlying pattern.</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Outlier</a:t>
            </a:r>
            <a:r>
              <a:rPr lang="en-IN" sz="2400">
                <a:latin typeface="Times New Roman"/>
                <a:ea typeface="Times New Roman"/>
                <a:cs typeface="Times New Roman"/>
                <a:sym typeface="Times New Roman"/>
              </a:rPr>
              <a:t> :An observation that deviates significantly from other observations in the dataset.</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Test set:</a:t>
            </a:r>
            <a:r>
              <a:rPr lang="en-IN" sz="2400">
                <a:latin typeface="Times New Roman"/>
                <a:ea typeface="Times New Roman"/>
                <a:cs typeface="Times New Roman"/>
                <a:sym typeface="Times New Roman"/>
              </a:rPr>
              <a:t> A set of observations used at the end of model training and validation to assess the predictive power of your model. How generalizable is your model to unseen data?</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Training set</a:t>
            </a:r>
            <a:r>
              <a:rPr lang="en-IN" sz="2400">
                <a:latin typeface="Times New Roman"/>
                <a:ea typeface="Times New Roman"/>
                <a:cs typeface="Times New Roman"/>
                <a:sym typeface="Times New Roman"/>
              </a:rPr>
              <a:t> : A set of observations used to train machine learning models.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Process</a:t>
            </a:r>
            <a:endParaRPr b="1"/>
          </a:p>
        </p:txBody>
      </p:sp>
      <p:sp>
        <p:nvSpPr>
          <p:cNvPr id="171" name="Google Shape;171;p8"/>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Data Collection:</a:t>
            </a:r>
            <a:r>
              <a:rPr lang="en-IN" sz="2400">
                <a:latin typeface="Times New Roman"/>
                <a:ea typeface="Times New Roman"/>
                <a:cs typeface="Times New Roman"/>
                <a:sym typeface="Times New Roman"/>
              </a:rPr>
              <a:t> Collect the data that the algorithm will learn from.</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Data Preparation:</a:t>
            </a:r>
            <a:r>
              <a:rPr lang="en-IN" sz="2400">
                <a:latin typeface="Times New Roman"/>
                <a:ea typeface="Times New Roman"/>
                <a:cs typeface="Times New Roman"/>
                <a:sym typeface="Times New Roman"/>
              </a:rPr>
              <a:t> Format and arrange the data into the optimal format, extracting important features and performing dimensionality reduction.</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Training:</a:t>
            </a:r>
            <a:r>
              <a:rPr lang="en-IN" sz="2400">
                <a:latin typeface="Times New Roman"/>
                <a:ea typeface="Times New Roman"/>
                <a:cs typeface="Times New Roman"/>
                <a:sym typeface="Times New Roman"/>
              </a:rPr>
              <a:t> Also known as the fitting stage, this is where the Machine Learning algorithm actually learns by showing it the data that has been collected and prepared.</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Evaluation:</a:t>
            </a:r>
            <a:r>
              <a:rPr lang="en-IN" sz="2400">
                <a:latin typeface="Times New Roman"/>
                <a:ea typeface="Times New Roman"/>
                <a:cs typeface="Times New Roman"/>
                <a:sym typeface="Times New Roman"/>
              </a:rPr>
              <a:t> Test the model to see how well it performs.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Tuning:</a:t>
            </a:r>
            <a:r>
              <a:rPr lang="en-IN" sz="2400">
                <a:latin typeface="Times New Roman"/>
                <a:ea typeface="Times New Roman"/>
                <a:cs typeface="Times New Roman"/>
                <a:sym typeface="Times New Roman"/>
              </a:rPr>
              <a:t> Fine tune the model to maximise it’s performance.</a:t>
            </a:r>
            <a:endParaRPr/>
          </a:p>
          <a:p>
            <a:pPr indent="-215900" lvl="1" marL="342900" rtl="0" algn="l">
              <a:lnSpc>
                <a:spcPct val="90000"/>
              </a:lnSpc>
              <a:spcBef>
                <a:spcPts val="5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72" name="Google Shape;17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Approaches</a:t>
            </a:r>
            <a:endParaRPr b="1"/>
          </a:p>
        </p:txBody>
      </p:sp>
      <p:sp>
        <p:nvSpPr>
          <p:cNvPr id="178" name="Google Shape;178;p9"/>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IN">
                <a:latin typeface="Times New Roman"/>
                <a:ea typeface="Times New Roman"/>
                <a:cs typeface="Times New Roman"/>
                <a:sym typeface="Times New Roman"/>
              </a:rPr>
              <a:t>Supervised Learning</a:t>
            </a:r>
            <a:endParaRPr/>
          </a:p>
          <a:p>
            <a:pPr indent="-50800" lvl="0" marL="228600" rtl="0" algn="l">
              <a:lnSpc>
                <a:spcPct val="90000"/>
              </a:lnSpc>
              <a:spcBef>
                <a:spcPts val="1000"/>
              </a:spcBef>
              <a:spcAft>
                <a:spcPts val="0"/>
              </a:spcAft>
              <a:buClr>
                <a:schemeClr val="dk1"/>
              </a:buClr>
              <a:buSzPts val="2800"/>
              <a:buNone/>
            </a:pPr>
            <a:r>
              <a:t/>
            </a:r>
            <a:endParaRPr b="1">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b="1" lang="en-IN">
                <a:latin typeface="Times New Roman"/>
                <a:ea typeface="Times New Roman"/>
                <a:cs typeface="Times New Roman"/>
                <a:sym typeface="Times New Roman"/>
              </a:rPr>
              <a:t>Unsupervised Learning</a:t>
            </a:r>
            <a:endParaRPr/>
          </a:p>
          <a:p>
            <a:pPr indent="-50800" lvl="0" marL="228600" rtl="0" algn="l">
              <a:lnSpc>
                <a:spcPct val="90000"/>
              </a:lnSpc>
              <a:spcBef>
                <a:spcPts val="1000"/>
              </a:spcBef>
              <a:spcAft>
                <a:spcPts val="0"/>
              </a:spcAft>
              <a:buClr>
                <a:schemeClr val="dk1"/>
              </a:buClr>
              <a:buSzPts val="2800"/>
              <a:buNone/>
            </a:pPr>
            <a:r>
              <a:t/>
            </a:r>
            <a:endParaRPr b="1">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b="1" lang="en-IN">
                <a:latin typeface="Times New Roman"/>
                <a:ea typeface="Times New Roman"/>
                <a:cs typeface="Times New Roman"/>
                <a:sym typeface="Times New Roman"/>
              </a:rPr>
              <a:t>Semi-supervised Learning</a:t>
            </a:r>
            <a:endParaRPr/>
          </a:p>
          <a:p>
            <a:pPr indent="-50800" lvl="0" marL="228600" rtl="0" algn="l">
              <a:lnSpc>
                <a:spcPct val="90000"/>
              </a:lnSpc>
              <a:spcBef>
                <a:spcPts val="1000"/>
              </a:spcBef>
              <a:spcAft>
                <a:spcPts val="0"/>
              </a:spcAft>
              <a:buClr>
                <a:schemeClr val="dk1"/>
              </a:buClr>
              <a:buSzPts val="2800"/>
              <a:buNone/>
            </a:pPr>
            <a:r>
              <a:t/>
            </a:r>
            <a:endParaRPr b="1">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b="1" lang="en-IN">
                <a:latin typeface="Times New Roman"/>
                <a:ea typeface="Times New Roman"/>
                <a:cs typeface="Times New Roman"/>
                <a:sym typeface="Times New Roman"/>
              </a:rPr>
              <a:t>Reinforcement Learning</a:t>
            </a:r>
            <a:endParaRPr/>
          </a:p>
        </p:txBody>
      </p:sp>
      <p:sp>
        <p:nvSpPr>
          <p:cNvPr id="179" name="Google Shape;17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Supervised Learning</a:t>
            </a:r>
            <a:endParaRPr b="1"/>
          </a:p>
        </p:txBody>
      </p:sp>
      <p:sp>
        <p:nvSpPr>
          <p:cNvPr id="185" name="Google Shape;185;p10"/>
          <p:cNvSpPr txBox="1"/>
          <p:nvPr>
            <p:ph idx="1" type="body"/>
          </p:nvPr>
        </p:nvSpPr>
        <p:spPr>
          <a:xfrm>
            <a:off x="412296" y="1108076"/>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In supervised learning, the goal is to learn the </a:t>
            </a:r>
            <a:r>
              <a:rPr b="1" lang="en-IN" sz="2400">
                <a:latin typeface="Times New Roman"/>
                <a:ea typeface="Times New Roman"/>
                <a:cs typeface="Times New Roman"/>
                <a:sym typeface="Times New Roman"/>
              </a:rPr>
              <a:t>mapping </a:t>
            </a:r>
            <a:r>
              <a:rPr lang="en-IN" sz="2400">
                <a:latin typeface="Times New Roman"/>
                <a:ea typeface="Times New Roman"/>
                <a:cs typeface="Times New Roman"/>
                <a:sym typeface="Times New Roman"/>
              </a:rPr>
              <a:t>(the </a:t>
            </a:r>
            <a:r>
              <a:rPr b="1" lang="en-IN" sz="2400">
                <a:latin typeface="Times New Roman"/>
                <a:ea typeface="Times New Roman"/>
                <a:cs typeface="Times New Roman"/>
                <a:sym typeface="Times New Roman"/>
              </a:rPr>
              <a:t>rules</a:t>
            </a:r>
            <a:r>
              <a:rPr lang="en-IN" sz="2400">
                <a:latin typeface="Times New Roman"/>
                <a:ea typeface="Times New Roman"/>
                <a:cs typeface="Times New Roman"/>
                <a:sym typeface="Times New Roman"/>
              </a:rPr>
              <a:t>) between a set of </a:t>
            </a:r>
            <a:r>
              <a:rPr b="1" lang="en-IN" sz="2400">
                <a:latin typeface="Times New Roman"/>
                <a:ea typeface="Times New Roman"/>
                <a:cs typeface="Times New Roman"/>
                <a:sym typeface="Times New Roman"/>
              </a:rPr>
              <a:t>inputs </a:t>
            </a:r>
            <a:r>
              <a:rPr lang="en-IN" sz="2400">
                <a:latin typeface="Times New Roman"/>
                <a:ea typeface="Times New Roman"/>
                <a:cs typeface="Times New Roman"/>
                <a:sym typeface="Times New Roman"/>
              </a:rPr>
              <a:t>and </a:t>
            </a:r>
            <a:r>
              <a:rPr b="1" lang="en-IN" sz="2400">
                <a:latin typeface="Times New Roman"/>
                <a:ea typeface="Times New Roman"/>
                <a:cs typeface="Times New Roman"/>
                <a:sym typeface="Times New Roman"/>
              </a:rPr>
              <a:t>outputs.</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u="sng">
                <a:latin typeface="Times New Roman"/>
                <a:ea typeface="Times New Roman"/>
                <a:cs typeface="Times New Roman"/>
                <a:sym typeface="Times New Roman"/>
              </a:rPr>
              <a:t>For example</a:t>
            </a:r>
            <a:r>
              <a:rPr lang="en-IN" sz="2400">
                <a:latin typeface="Times New Roman"/>
                <a:ea typeface="Times New Roman"/>
                <a:cs typeface="Times New Roman"/>
                <a:sym typeface="Times New Roman"/>
              </a:rPr>
              <a:t>, the inputs could be the weather forecast, and the outputs would be the visitors to the beach.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goal in supervised learning would be to </a:t>
            </a:r>
            <a:r>
              <a:rPr b="1" lang="en-IN" sz="2400">
                <a:latin typeface="Times New Roman"/>
                <a:ea typeface="Times New Roman"/>
                <a:cs typeface="Times New Roman"/>
                <a:sym typeface="Times New Roman"/>
              </a:rPr>
              <a:t>learn the mapping that describes the relationship</a:t>
            </a:r>
            <a:r>
              <a:rPr lang="en-IN" sz="2400">
                <a:latin typeface="Times New Roman"/>
                <a:ea typeface="Times New Roman"/>
                <a:cs typeface="Times New Roman"/>
                <a:sym typeface="Times New Roman"/>
              </a:rPr>
              <a:t> between temperature with other weather conditions and number of beach visitors.</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So here number of visitors (dependent variable) will be dependent on weather conditions (independent variable).</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Example </a:t>
            </a:r>
            <a:r>
              <a:rPr b="1" lang="en-IN" sz="2400">
                <a:latin typeface="Times New Roman"/>
                <a:ea typeface="Times New Roman"/>
                <a:cs typeface="Times New Roman"/>
                <a:sym typeface="Times New Roman"/>
              </a:rPr>
              <a:t>labelled </a:t>
            </a:r>
            <a:r>
              <a:rPr lang="en-IN" sz="2400">
                <a:latin typeface="Times New Roman"/>
                <a:ea typeface="Times New Roman"/>
                <a:cs typeface="Times New Roman"/>
                <a:sym typeface="Times New Roman"/>
              </a:rPr>
              <a:t>data is provided of past </a:t>
            </a:r>
            <a:r>
              <a:rPr b="1" lang="en-IN" sz="2400">
                <a:latin typeface="Times New Roman"/>
                <a:ea typeface="Times New Roman"/>
                <a:cs typeface="Times New Roman"/>
                <a:sym typeface="Times New Roman"/>
              </a:rPr>
              <a:t>input and output pairs</a:t>
            </a:r>
            <a:r>
              <a:rPr lang="en-IN" sz="2400">
                <a:latin typeface="Times New Roman"/>
                <a:ea typeface="Times New Roman"/>
                <a:cs typeface="Times New Roman"/>
                <a:sym typeface="Times New Roman"/>
              </a:rPr>
              <a:t> during the learning process to teach the model how it should behave, hence, called ‘supervised’ learning. </a:t>
            </a:r>
            <a:endParaRPr/>
          </a:p>
          <a:p>
            <a:pPr indent="-228600" lvl="0" marL="228600" rtl="0" algn="l">
              <a:lnSpc>
                <a:spcPct val="90000"/>
              </a:lnSpc>
              <a:spcBef>
                <a:spcPts val="1000"/>
              </a:spcBef>
              <a:spcAft>
                <a:spcPts val="0"/>
              </a:spcAft>
              <a:buClr>
                <a:schemeClr val="dk1"/>
              </a:buClr>
              <a:buSzPts val="2400"/>
              <a:buChar char="•"/>
            </a:pPr>
            <a:r>
              <a:rPr lang="en-IN" sz="2400" u="sng">
                <a:latin typeface="Times New Roman"/>
                <a:ea typeface="Times New Roman"/>
                <a:cs typeface="Times New Roman"/>
                <a:sym typeface="Times New Roman"/>
              </a:rPr>
              <a:t>For the beach example</a:t>
            </a:r>
            <a:r>
              <a:rPr lang="en-IN" sz="2400">
                <a:latin typeface="Times New Roman"/>
                <a:ea typeface="Times New Roman"/>
                <a:cs typeface="Times New Roman"/>
                <a:sym typeface="Times New Roman"/>
              </a:rPr>
              <a:t>, </a:t>
            </a:r>
            <a:r>
              <a:rPr b="1" lang="en-IN" sz="2400">
                <a:latin typeface="Times New Roman"/>
                <a:ea typeface="Times New Roman"/>
                <a:cs typeface="Times New Roman"/>
                <a:sym typeface="Times New Roman"/>
              </a:rPr>
              <a:t>new inputs</a:t>
            </a:r>
            <a:r>
              <a:rPr lang="en-IN" sz="2400">
                <a:latin typeface="Times New Roman"/>
                <a:ea typeface="Times New Roman"/>
                <a:cs typeface="Times New Roman"/>
                <a:sym typeface="Times New Roman"/>
              </a:rPr>
              <a:t> can then be fed in</a:t>
            </a:r>
            <a:r>
              <a:rPr b="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of forecast temperature and the Machine learning algorithm will then </a:t>
            </a:r>
            <a:r>
              <a:rPr b="1" lang="en-IN" sz="2400">
                <a:latin typeface="Times New Roman"/>
                <a:ea typeface="Times New Roman"/>
                <a:cs typeface="Times New Roman"/>
                <a:sym typeface="Times New Roman"/>
              </a:rPr>
              <a:t>output a future prediction</a:t>
            </a:r>
            <a:r>
              <a:rPr lang="en-IN" sz="2400">
                <a:latin typeface="Times New Roman"/>
                <a:ea typeface="Times New Roman"/>
                <a:cs typeface="Times New Roman"/>
                <a:sym typeface="Times New Roman"/>
              </a:rPr>
              <a:t> for the number of visitors.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86" name="Google Shape;18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