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36"/>
  </p:notesMasterIdLst>
  <p:handoutMasterIdLst>
    <p:handoutMasterId r:id="rId37"/>
  </p:handoutMasterIdLst>
  <p:sldIdLst>
    <p:sldId id="1024" r:id="rId3"/>
    <p:sldId id="1180" r:id="rId4"/>
    <p:sldId id="1181" r:id="rId5"/>
    <p:sldId id="1182" r:id="rId6"/>
    <p:sldId id="1107" r:id="rId7"/>
    <p:sldId id="1110" r:id="rId8"/>
    <p:sldId id="1189" r:id="rId9"/>
    <p:sldId id="1165" r:id="rId10"/>
    <p:sldId id="1166" r:id="rId11"/>
    <p:sldId id="1111" r:id="rId12"/>
    <p:sldId id="1061" r:id="rId13"/>
    <p:sldId id="1114" r:id="rId14"/>
    <p:sldId id="1172" r:id="rId15"/>
    <p:sldId id="1171" r:id="rId16"/>
    <p:sldId id="1063" r:id="rId17"/>
    <p:sldId id="1190" r:id="rId18"/>
    <p:sldId id="1177" r:id="rId19"/>
    <p:sldId id="1167" r:id="rId20"/>
    <p:sldId id="1168" r:id="rId21"/>
    <p:sldId id="1169" r:id="rId22"/>
    <p:sldId id="1170" r:id="rId23"/>
    <p:sldId id="1179" r:id="rId24"/>
    <p:sldId id="1185" r:id="rId25"/>
    <p:sldId id="1186" r:id="rId26"/>
    <p:sldId id="1187" r:id="rId27"/>
    <p:sldId id="1188" r:id="rId28"/>
    <p:sldId id="1173" r:id="rId29"/>
    <p:sldId id="1191" r:id="rId30"/>
    <p:sldId id="1174" r:id="rId31"/>
    <p:sldId id="1175" r:id="rId32"/>
    <p:sldId id="1176" r:id="rId33"/>
    <p:sldId id="1184" r:id="rId34"/>
    <p:sldId id="96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a:t>
          </a:r>
          <a:r>
            <a:rPr lang="en-IN" sz="1200" b="1" dirty="0" smtClean="0"/>
            <a:t>: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a:t>
          </a:r>
          <a:r>
            <a:rPr lang="en-IN" sz="1800" b="1" dirty="0" smtClean="0">
              <a:latin typeface="Times New Roman" pitchFamily="18" charset="0"/>
              <a:cs typeface="Times New Roman" pitchFamily="18" charset="0"/>
            </a:rPr>
            <a:t>: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8AF1D9C1-978B-4EAD-8CCA-7617FFC3FD32}" type="presOf" srcId="{B60A9B08-E7FD-4FE6-8037-C7FA94A638AB}" destId="{D2FCBDAE-4285-4B23-88C6-0DED421A418E}" srcOrd="0" destOrd="0" presId="urn:microsoft.com/office/officeart/2005/8/layout/pyramid2"/>
    <dgm:cxn modelId="{331F89D4-E20D-411E-B35D-4609013B72FD}" type="presOf" srcId="{F1BB7016-B67B-4569-BAB3-0274171CE331}" destId="{F478A005-C19F-47F1-A9D2-DA26E5AFEC0A}" srcOrd="0" destOrd="0" presId="urn:microsoft.com/office/officeart/2005/8/layout/pyramid2"/>
    <dgm:cxn modelId="{7DDC7924-154E-4364-A74F-F26F909D3799}" srcId="{0ECD8E82-1EDC-48D9-BD3A-343344AF3DBE}" destId="{42B7D287-B06F-4860-BF6D-66967ED63566}" srcOrd="2" destOrd="0" parTransId="{57DC1ED3-C728-4E8A-B191-EAE392F0BEEA}" sibTransId="{011A6C04-F795-4BB4-8D9E-6C0E2AEA7658}"/>
    <dgm:cxn modelId="{C091998D-CC5F-47A8-A463-FF71F6C63CA7}" type="presOf" srcId="{6578FE76-9D52-42C7-9A08-2D703DEDB889}" destId="{71BB48DD-FA8E-48AB-8BCD-B38FD926FA57}" srcOrd="0" destOrd="0" presId="urn:microsoft.com/office/officeart/2005/8/layout/pyramid2"/>
    <dgm:cxn modelId="{44D57852-C31C-4D4F-9AFB-1DE815DFAE78}" type="presOf" srcId="{0ECD8E82-1EDC-48D9-BD3A-343344AF3DBE}" destId="{E722635D-9BCF-4168-AF49-C59115C9709E}"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0CCA2ED6-584F-4F6A-8C12-56D00B93FAF6}" type="presOf" srcId="{BC04120A-B7ED-4D86-B067-8DD56AFAAD85}" destId="{515F210A-249C-4CD7-A0CC-1834E039A7DC}"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5809E1C3-C316-4CB4-B394-58FA7ECD74D1}" type="presOf" srcId="{42B7D287-B06F-4860-BF6D-66967ED63566}" destId="{DAB1C5DE-D37A-465E-92B2-343488CEB278}"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0B69628D-8008-4F26-9D2D-3AF8C023A1EC}" srcId="{0ECD8E82-1EDC-48D9-BD3A-343344AF3DBE}" destId="{F1BB7016-B67B-4569-BAB3-0274171CE331}" srcOrd="4" destOrd="0" parTransId="{1A867DB6-F3D9-4717-A818-B7ECC2C5C5A3}" sibTransId="{705748FD-6959-4253-A059-E5C8271B36FB}"/>
    <dgm:cxn modelId="{FD1C2B85-A90E-469C-A85E-6BFB2CC4CF0B}" type="presParOf" srcId="{E722635D-9BCF-4168-AF49-C59115C9709E}" destId="{5E4C2482-B8D0-4FC2-9FA2-E973D546DD57}" srcOrd="0" destOrd="0" presId="urn:microsoft.com/office/officeart/2005/8/layout/pyramid2"/>
    <dgm:cxn modelId="{AD03118D-2C93-4075-9F0C-B63D6B6C04F9}" type="presParOf" srcId="{E722635D-9BCF-4168-AF49-C59115C9709E}" destId="{98DE14CE-00C4-40A5-8D4A-6A1F67DB1EF9}" srcOrd="1" destOrd="0" presId="urn:microsoft.com/office/officeart/2005/8/layout/pyramid2"/>
    <dgm:cxn modelId="{CE0FEE7B-5603-486C-A236-D88BFBD3A129}" type="presParOf" srcId="{98DE14CE-00C4-40A5-8D4A-6A1F67DB1EF9}" destId="{71BB48DD-FA8E-48AB-8BCD-B38FD926FA57}" srcOrd="0" destOrd="0" presId="urn:microsoft.com/office/officeart/2005/8/layout/pyramid2"/>
    <dgm:cxn modelId="{473BB5FC-81E1-4924-BE58-6C31BFDA13C4}" type="presParOf" srcId="{98DE14CE-00C4-40A5-8D4A-6A1F67DB1EF9}" destId="{86A2CD65-AC1E-43A6-A98A-94947674F148}" srcOrd="1" destOrd="0" presId="urn:microsoft.com/office/officeart/2005/8/layout/pyramid2"/>
    <dgm:cxn modelId="{27DF1547-6EF4-41DB-AFD6-652CF1742A72}" type="presParOf" srcId="{98DE14CE-00C4-40A5-8D4A-6A1F67DB1EF9}" destId="{D2FCBDAE-4285-4B23-88C6-0DED421A418E}" srcOrd="2" destOrd="0" presId="urn:microsoft.com/office/officeart/2005/8/layout/pyramid2"/>
    <dgm:cxn modelId="{54A288D0-BC95-4124-91D3-7C44D77747EB}" type="presParOf" srcId="{98DE14CE-00C4-40A5-8D4A-6A1F67DB1EF9}" destId="{8BBD24E4-AA73-4F72-BB9C-BC92D0D1ECFD}" srcOrd="3" destOrd="0" presId="urn:microsoft.com/office/officeart/2005/8/layout/pyramid2"/>
    <dgm:cxn modelId="{3B6F5A86-E815-4F3F-98AD-45FA53A9DD5F}" type="presParOf" srcId="{98DE14CE-00C4-40A5-8D4A-6A1F67DB1EF9}" destId="{DAB1C5DE-D37A-465E-92B2-343488CEB278}" srcOrd="4" destOrd="0" presId="urn:microsoft.com/office/officeart/2005/8/layout/pyramid2"/>
    <dgm:cxn modelId="{892D2F1C-3E85-4B7C-BBC6-1364A218EF89}" type="presParOf" srcId="{98DE14CE-00C4-40A5-8D4A-6A1F67DB1EF9}" destId="{2A8B4318-4367-4EFD-B8D3-CFAF8D93713A}" srcOrd="5" destOrd="0" presId="urn:microsoft.com/office/officeart/2005/8/layout/pyramid2"/>
    <dgm:cxn modelId="{F344C263-CA7D-420E-8E19-7CFE8B0CCE09}" type="presParOf" srcId="{98DE14CE-00C4-40A5-8D4A-6A1F67DB1EF9}" destId="{515F210A-249C-4CD7-A0CC-1834E039A7DC}" srcOrd="6" destOrd="0" presId="urn:microsoft.com/office/officeart/2005/8/layout/pyramid2"/>
    <dgm:cxn modelId="{D0B33599-C723-4FF2-BACA-D7489113E986}" type="presParOf" srcId="{98DE14CE-00C4-40A5-8D4A-6A1F67DB1EF9}" destId="{21D033E3-A2EA-4A1B-9539-7E1D40F63E29}" srcOrd="7" destOrd="0" presId="urn:microsoft.com/office/officeart/2005/8/layout/pyramid2"/>
    <dgm:cxn modelId="{CD31CEEC-E062-43C5-8DE6-735BA7C4DB6D}" type="presParOf" srcId="{98DE14CE-00C4-40A5-8D4A-6A1F67DB1EF9}" destId="{F478A005-C19F-47F1-A9D2-DA26E5AFEC0A}" srcOrd="8" destOrd="0" presId="urn:microsoft.com/office/officeart/2005/8/layout/pyramid2"/>
    <dgm:cxn modelId="{F3B6961C-5AC1-4B2F-B09B-A1EDCE2F729A}"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87D238E7-166C-4F95-B9DE-7ED5F022977E}" type="presOf" srcId="{22774629-A9AF-46EC-81EB-5BCC1F3A9C86}" destId="{22AE914A-85B6-414D-B985-4C1BCDCDEB28}" srcOrd="0" destOrd="0" presId="urn:microsoft.com/office/officeart/2005/8/layout/venn3"/>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37272932-89E1-4EAA-843E-87758E777A8D}" srcId="{6F51F1E1-5774-4F1F-BC35-A681E82679CF}" destId="{22774629-A9AF-46EC-81EB-5BCC1F3A9C86}" srcOrd="0" destOrd="0" parTransId="{AEDFCF34-A09A-4FC7-9E0D-4CC176EAD940}" sibTransId="{7E040EE3-1663-4478-8979-5F561B67BBC6}"/>
    <dgm:cxn modelId="{C188A056-FCCB-45FA-96C1-C45E501313AF}" type="presOf" srcId="{93C2B856-9E92-42DC-A772-1E39906DE85D}" destId="{520F853D-D5C2-4B43-93D2-153698AFDA17}" srcOrd="0" destOrd="0" presId="urn:microsoft.com/office/officeart/2005/8/layout/venn3"/>
    <dgm:cxn modelId="{1123283C-A07C-4560-A3FF-BBFE55CB15B0}" type="presOf" srcId="{6F51F1E1-5774-4F1F-BC35-A681E82679CF}" destId="{73701E7B-FBC3-42D6-8A7A-B8FE6360C809}" srcOrd="0" destOrd="0" presId="urn:microsoft.com/office/officeart/2005/8/layout/venn3"/>
    <dgm:cxn modelId="{53502853-5D39-443A-9D9D-B2A8A477FC32}" type="presOf" srcId="{0F0296FB-8ADD-4838-9F9A-1BE68FFAB191}" destId="{AF4734E7-1ED5-44E4-B1E4-44C4223EABC2}" srcOrd="0" destOrd="0" presId="urn:microsoft.com/office/officeart/2005/8/layout/venn3"/>
    <dgm:cxn modelId="{03112066-949A-4EE1-83EC-9C2D0660AC75}" type="presOf" srcId="{BEC27646-216E-41FA-B6F9-E5F3B442AA07}" destId="{73A2E943-AB3A-4641-AEFD-BB51F509B476}"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CE57397F-1066-43F4-834C-586BDC3D8F6F}" type="presParOf" srcId="{73701E7B-FBC3-42D6-8A7A-B8FE6360C809}" destId="{22AE914A-85B6-414D-B985-4C1BCDCDEB28}" srcOrd="0" destOrd="0" presId="urn:microsoft.com/office/officeart/2005/8/layout/venn3"/>
    <dgm:cxn modelId="{C4B49169-6EE8-4291-A314-408F05E059A3}" type="presParOf" srcId="{73701E7B-FBC3-42D6-8A7A-B8FE6360C809}" destId="{3E6FBC2B-7E38-4A4E-AAC7-9B708FC1F1C6}" srcOrd="1" destOrd="0" presId="urn:microsoft.com/office/officeart/2005/8/layout/venn3"/>
    <dgm:cxn modelId="{42AE012A-78B0-4E4F-A29B-33A52488B99C}" type="presParOf" srcId="{73701E7B-FBC3-42D6-8A7A-B8FE6360C809}" destId="{73A2E943-AB3A-4641-AEFD-BB51F509B476}" srcOrd="2" destOrd="0" presId="urn:microsoft.com/office/officeart/2005/8/layout/venn3"/>
    <dgm:cxn modelId="{FFB941BE-2E97-44C9-BF38-6A8095D70B22}" type="presParOf" srcId="{73701E7B-FBC3-42D6-8A7A-B8FE6360C809}" destId="{43789ED7-8F32-4F90-9146-CF649FD801B9}" srcOrd="3" destOrd="0" presId="urn:microsoft.com/office/officeart/2005/8/layout/venn3"/>
    <dgm:cxn modelId="{6AB7F221-1D41-4E5B-B744-A5BAF8777002}" type="presParOf" srcId="{73701E7B-FBC3-42D6-8A7A-B8FE6360C809}" destId="{AF4734E7-1ED5-44E4-B1E4-44C4223EABC2}" srcOrd="4" destOrd="0" presId="urn:microsoft.com/office/officeart/2005/8/layout/venn3"/>
    <dgm:cxn modelId="{38391842-9E9D-47BE-99F7-C3736D98BF23}" type="presParOf" srcId="{73701E7B-FBC3-42D6-8A7A-B8FE6360C809}" destId="{828442D6-7009-43F0-A59F-D33608F4100B}" srcOrd="5" destOrd="0" presId="urn:microsoft.com/office/officeart/2005/8/layout/venn3"/>
    <dgm:cxn modelId="{D9C388FE-57C4-4D01-BA4D-A0E72478E481}"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56472" y="289887"/>
        <a:ext cx="3913964" cy="641873"/>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59070" y="970890"/>
        <a:ext cx="3920394" cy="641873"/>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a:t>
          </a:r>
          <a:r>
            <a:rPr lang="en-IN" sz="1200" b="1" kern="1200" dirty="0" smtClean="0"/>
            <a:t>: </a:t>
          </a:r>
          <a:r>
            <a:rPr lang="en-IN" sz="1200" kern="1200" dirty="0" smtClean="0"/>
            <a:t>Select and apply the appropriate machine learning algorithm to solve problems of moderate complexity</a:t>
          </a:r>
          <a:endParaRPr lang="en-IN" sz="1200" b="1" kern="1200" dirty="0"/>
        </a:p>
      </dsp:txBody>
      <dsp:txXfrm>
        <a:off x="3336785" y="1727158"/>
        <a:ext cx="4005527" cy="641873"/>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a:t>
          </a:r>
          <a:r>
            <a:rPr lang="en-IN" sz="1800" b="1" kern="1200" dirty="0" smtClean="0">
              <a:latin typeface="Times New Roman" pitchFamily="18" charset="0"/>
              <a:cs typeface="Times New Roman" pitchFamily="18" charset="0"/>
            </a:rPr>
            <a:t>: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30751" y="2500591"/>
        <a:ext cx="4005527" cy="641873"/>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43221" y="3308233"/>
        <a:ext cx="4005527" cy="8869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7" Type="http://schemas.openxmlformats.org/officeDocument/2006/relationships/hyperlink" Target="https://towardsdatascience.com/logistic-regression-detailed-overview-46c4da4303bc"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www.nku.edu/~statistics/Simple_Linear_Regression.htm" TargetMode="External"/><Relationship Id="rId5" Type="http://schemas.openxmlformats.org/officeDocument/2006/relationships/hyperlink" Target="https://towardsdatascience.com/data-science-simplified-simple-linear-regression-models-3a97811a6a3d" TargetMode="External"/><Relationship Id="rId4" Type="http://schemas.openxmlformats.org/officeDocument/2006/relationships/hyperlink" Target="https://www.youtube.com/watch?v=GwIo3gDZCVQ" TargetMode="Externa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2618087685"/>
              </p:ext>
            </p:extLst>
          </p:nvPr>
        </p:nvGraphicFramePr>
        <p:xfrm>
          <a:off x="76788" y="3121720"/>
          <a:ext cx="3303056" cy="3148059"/>
        </p:xfrm>
        <a:graphic>
          <a:graphicData uri="http://schemas.openxmlformats.org/presentationml/2006/ole">
            <p:oleObj spid="_x0000_s12351"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a:t>
            </a:r>
            <a:r>
              <a:rPr lang="en-US" sz="2800" smtClean="0">
                <a:latin typeface="Times New Roman" panose="02020603050405020304" pitchFamily="18" charset="0"/>
                <a:ea typeface="Calibri" panose="020F0502020204030204" pitchFamily="34" charset="0"/>
                <a:cs typeface="Times New Roman" panose="02020603050405020304" pitchFamily="18" charset="0"/>
              </a:rPr>
              <a:t>:Machine </a:t>
            </a:r>
            <a:r>
              <a:rPr lang="en-US" altLang="en-US" sz="280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CST-316</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a:t>
            </a:r>
            <a:r>
              <a:rPr lang="en-US" sz="3200" b="1" dirty="0" err="1" smtClean="0">
                <a:solidFill>
                  <a:prstClr val="black">
                    <a:lumMod val="85000"/>
                    <a:lumOff val="15000"/>
                  </a:prstClr>
                </a:solidFill>
                <a:latin typeface="Times New Roman" panose="02020603050405020304" pitchFamily="18" charset="0"/>
                <a:cs typeface="Times New Roman" panose="02020603050405020304" pitchFamily="18" charset="0"/>
              </a:rPr>
              <a:t>Linear_Regression</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Lecture-1.5</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Baljeet Kaur Nagra</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Occam’s Razor</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347788"/>
            <a:ext cx="11367407" cy="5853136"/>
          </a:xfrm>
        </p:spPr>
        <p:txBody>
          <a:bodyPr>
            <a:noAutofit/>
          </a:bodyPr>
          <a:lstStyle/>
          <a:p>
            <a:pPr fontAlgn="base"/>
            <a:r>
              <a:rPr lang="en-IN" sz="2400" dirty="0">
                <a:latin typeface="Times New Roman" panose="02020603050405020304" pitchFamily="18" charset="0"/>
                <a:cs typeface="Times New Roman" panose="02020603050405020304" pitchFamily="18" charset="0"/>
              </a:rPr>
              <a:t>When selecting the model for the analysis, an important consideration is model fitting.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Adding </a:t>
            </a:r>
            <a:r>
              <a:rPr lang="en-IN" sz="2400" dirty="0">
                <a:latin typeface="Times New Roman" panose="02020603050405020304" pitchFamily="18" charset="0"/>
                <a:cs typeface="Times New Roman" panose="02020603050405020304" pitchFamily="18" charset="0"/>
              </a:rPr>
              <a:t>independent variables to a linear regression model will always increase the explained variance of the model (typically expressed as R²).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overfitting can occur by adding too many variables to the model, which reduces model generalizability.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Occam’s </a:t>
            </a:r>
            <a:r>
              <a:rPr lang="en-IN" sz="2400" dirty="0">
                <a:latin typeface="Times New Roman" panose="02020603050405020304" pitchFamily="18" charset="0"/>
                <a:cs typeface="Times New Roman" panose="02020603050405020304" pitchFamily="18" charset="0"/>
              </a:rPr>
              <a:t>razor describes the problem extremely well – a simple model is usually preferable to a more complex model.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Statistically</a:t>
            </a:r>
            <a:r>
              <a:rPr lang="en-IN" sz="2400" dirty="0">
                <a:latin typeface="Times New Roman" panose="02020603050405020304" pitchFamily="18" charset="0"/>
                <a:cs typeface="Times New Roman" panose="02020603050405020304" pitchFamily="18" charset="0"/>
              </a:rPr>
              <a:t>, if a model includes a large number of variables, some of the variables will be statistically significant due to chance alone.</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xmlns="" val="1606051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Simple Linear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Linear regression models are used to show or predict the relationship between two variables or factors.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factor that is being predicted (the factor that the equation </a:t>
            </a:r>
            <a:r>
              <a:rPr lang="en-IN" sz="2400" i="1" dirty="0">
                <a:latin typeface="Times New Roman" panose="02020603050405020304" pitchFamily="18" charset="0"/>
                <a:cs typeface="Times New Roman" panose="02020603050405020304" pitchFamily="18" charset="0"/>
              </a:rPr>
              <a:t>solves for</a:t>
            </a:r>
            <a:r>
              <a:rPr lang="en-IN" sz="2400" dirty="0">
                <a:latin typeface="Times New Roman" panose="02020603050405020304" pitchFamily="18" charset="0"/>
                <a:cs typeface="Times New Roman" panose="02020603050405020304" pitchFamily="18" charset="0"/>
              </a:rPr>
              <a:t>) is called the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dependent variable.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factors that are used to predict the value of the dependent variable are called the independent variables.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linear regression, each observation consists of two values</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One value is for the dependent variable and one value is for the independent variable.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a:t>
            </a:r>
            <a:r>
              <a:rPr lang="en-IN" sz="2400" dirty="0">
                <a:latin typeface="Times New Roman" panose="02020603050405020304" pitchFamily="18" charset="0"/>
                <a:cs typeface="Times New Roman" panose="02020603050405020304" pitchFamily="18" charset="0"/>
              </a:rPr>
              <a:t> this simple model, a straight line approximates the relationship between the dependent variable and the independent variable</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xmlns="" val="1955386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Formula for Simple Linear Regression</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3" name="Content Placeholder 2"/>
          <p:cNvSpPr>
            <a:spLocks noGrp="1"/>
          </p:cNvSpPr>
          <p:nvPr>
            <p:ph idx="1"/>
          </p:nvPr>
        </p:nvSpPr>
        <p:spPr>
          <a:xfrm>
            <a:off x="838200" y="1347788"/>
            <a:ext cx="10515600" cy="4351338"/>
          </a:xfrm>
        </p:spPr>
        <p:txBody>
          <a:bodyPr>
            <a:noAutofit/>
          </a:bodyPr>
          <a:lstStyle/>
          <a:p>
            <a:r>
              <a:rPr lang="en-IN" sz="2400" dirty="0">
                <a:latin typeface="Times New Roman" panose="02020603050405020304" pitchFamily="18" charset="0"/>
                <a:cs typeface="Times New Roman" panose="02020603050405020304" pitchFamily="18" charset="0"/>
              </a:rPr>
              <a:t>The two factors that are involved in simple linear regression analysis are designated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equation that describes how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is related to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is known as the </a:t>
            </a:r>
            <a:r>
              <a:rPr lang="en-IN" sz="2400" b="1" dirty="0">
                <a:latin typeface="Times New Roman" panose="02020603050405020304" pitchFamily="18" charset="0"/>
                <a:cs typeface="Times New Roman" panose="02020603050405020304" pitchFamily="18" charset="0"/>
              </a:rPr>
              <a:t>regression model</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simple linear regression model is represented by:</a:t>
            </a:r>
          </a:p>
          <a:p>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+ε</a:t>
            </a:r>
          </a:p>
          <a:p>
            <a:r>
              <a:rPr lang="en-IN" sz="2400" dirty="0">
                <a:latin typeface="Times New Roman" panose="02020603050405020304" pitchFamily="18" charset="0"/>
                <a:cs typeface="Times New Roman" panose="02020603050405020304" pitchFamily="18" charset="0"/>
              </a:rPr>
              <a:t>The linear regression model contains an error term that is represented by ε.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error term is used to account for the variability in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that cannot be explained by the linear relationship between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ε were not present, that would mean that knowing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would provide enough information to determine the value of </a:t>
            </a:r>
            <a:r>
              <a:rPr lang="en-IN" sz="2400" b="1" i="1" dirty="0">
                <a:latin typeface="Times New Roman" panose="02020603050405020304" pitchFamily="18" charset="0"/>
                <a:cs typeface="Times New Roman" panose="02020603050405020304" pitchFamily="18" charset="0"/>
              </a:rPr>
              <a:t>y</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9318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Formula for Simple Linear Regression</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3" name="Content Placeholder 2"/>
          <p:cNvSpPr>
            <a:spLocks noGrp="1"/>
          </p:cNvSpPr>
          <p:nvPr>
            <p:ph idx="1"/>
          </p:nvPr>
        </p:nvSpPr>
        <p:spPr>
          <a:xfrm>
            <a:off x="838200" y="1347788"/>
            <a:ext cx="10515600" cy="4351338"/>
          </a:xfrm>
        </p:spPr>
        <p:txBody>
          <a:bodyPr>
            <a:noAutofit/>
          </a:bodyPr>
          <a:lstStyle/>
          <a:p>
            <a:r>
              <a:rPr lang="en-IN" sz="2400" dirty="0">
                <a:latin typeface="Times New Roman" panose="02020603050405020304" pitchFamily="18" charset="0"/>
                <a:cs typeface="Times New Roman" panose="02020603050405020304" pitchFamily="18" charset="0"/>
              </a:rPr>
              <a:t>There also parameters that represent the population being studied.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These</a:t>
            </a:r>
            <a:r>
              <a:rPr lang="en-IN" sz="2400" dirty="0">
                <a:latin typeface="Times New Roman" panose="02020603050405020304" pitchFamily="18" charset="0"/>
                <a:cs typeface="Times New Roman" panose="02020603050405020304" pitchFamily="18" charset="0"/>
              </a:rPr>
              <a:t> parameters of the model are represented by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0 </a:t>
            </a:r>
            <a:r>
              <a:rPr lang="en-IN" sz="2400" dirty="0">
                <a:latin typeface="Times New Roman" panose="02020603050405020304" pitchFamily="18" charset="0"/>
                <a:cs typeface="Times New Roman" panose="02020603050405020304" pitchFamily="18" charset="0"/>
              </a:rPr>
              <a:t>and</a:t>
            </a:r>
            <a:r>
              <a:rPr lang="en-IN" sz="2400" baseline="-250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simple linear regression equation is graphed as a straight line, where:</a:t>
            </a: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is the y-intercept of the regression line.</a:t>
            </a: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is the slope.</a:t>
            </a:r>
          </a:p>
          <a:p>
            <a:r>
              <a:rPr lang="en-IN" sz="2400" b="1" i="1" dirty="0">
                <a:latin typeface="Times New Roman" panose="02020603050405020304" pitchFamily="18" charset="0"/>
                <a:cs typeface="Times New Roman" panose="02020603050405020304" pitchFamily="18" charset="0"/>
              </a:rPr>
              <a:t>Ε</a:t>
            </a:r>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is the mean or expected value of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for a given value of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 regression line can show a positive linear relationship, a negative linear relationship, or no </a:t>
            </a:r>
            <a:r>
              <a:rPr lang="en-IN" sz="2400" dirty="0" smtClean="0">
                <a:latin typeface="Times New Roman" panose="02020603050405020304" pitchFamily="18" charset="0"/>
                <a:cs typeface="Times New Roman" panose="02020603050405020304" pitchFamily="18" charset="0"/>
              </a:rPr>
              <a:t>relationship.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52621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Formula for Simple Linear Regression</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3" name="Content Placeholder 2"/>
          <p:cNvSpPr>
            <a:spLocks noGrp="1"/>
          </p:cNvSpPr>
          <p:nvPr>
            <p:ph idx="1"/>
          </p:nvPr>
        </p:nvSpPr>
        <p:spPr>
          <a:xfrm>
            <a:off x="838200" y="1347788"/>
            <a:ext cx="10515600" cy="4351338"/>
          </a:xfrm>
        </p:spPr>
        <p:txBody>
          <a:bodyPr>
            <a:noAutofit/>
          </a:bodyPr>
          <a:lstStyle/>
          <a:p>
            <a:r>
              <a:rPr lang="en-IN" sz="2400" b="1" dirty="0" smtClean="0">
                <a:latin typeface="Times New Roman" panose="02020603050405020304" pitchFamily="18" charset="0"/>
                <a:cs typeface="Times New Roman" panose="02020603050405020304" pitchFamily="18" charset="0"/>
              </a:rPr>
              <a:t>No </a:t>
            </a:r>
            <a:r>
              <a:rPr lang="en-IN" sz="2400" b="1" dirty="0">
                <a:latin typeface="Times New Roman" panose="02020603050405020304" pitchFamily="18" charset="0"/>
                <a:cs typeface="Times New Roman" panose="02020603050405020304" pitchFamily="18" charset="0"/>
              </a:rPr>
              <a:t>relationship: </a:t>
            </a:r>
            <a:r>
              <a:rPr lang="en-IN" sz="2400" dirty="0">
                <a:latin typeface="Times New Roman" panose="02020603050405020304" pitchFamily="18" charset="0"/>
                <a:cs typeface="Times New Roman" panose="02020603050405020304" pitchFamily="18" charset="0"/>
              </a:rPr>
              <a:t>The graphed line in a simple linear regression is flat (not sloped). There is no relationship between the two variables.</a:t>
            </a:r>
          </a:p>
          <a:p>
            <a:r>
              <a:rPr lang="en-IN" sz="2400" b="1" dirty="0">
                <a:latin typeface="Times New Roman" panose="02020603050405020304" pitchFamily="18" charset="0"/>
                <a:cs typeface="Times New Roman" panose="02020603050405020304" pitchFamily="18" charset="0"/>
              </a:rPr>
              <a:t>Positive relationship: </a:t>
            </a:r>
            <a:r>
              <a:rPr lang="en-IN" sz="2400" dirty="0">
                <a:latin typeface="Times New Roman" panose="02020603050405020304" pitchFamily="18" charset="0"/>
                <a:cs typeface="Times New Roman" panose="02020603050405020304" pitchFamily="18" charset="0"/>
              </a:rPr>
              <a:t>The regression line slopes upward with the lower end of the line at the y-intercept (axis) of the graph and the upper end of the line extending upward into the graph field, away from the x-intercept (axis). There is a positive linear relationship between the two variables: as the value of one increases, the value of the other also increases.</a:t>
            </a:r>
          </a:p>
          <a:p>
            <a:r>
              <a:rPr lang="en-IN" sz="2400" b="1" dirty="0">
                <a:latin typeface="Times New Roman" panose="02020603050405020304" pitchFamily="18" charset="0"/>
                <a:cs typeface="Times New Roman" panose="02020603050405020304" pitchFamily="18" charset="0"/>
              </a:rPr>
              <a:t>Negative relationship:</a:t>
            </a:r>
            <a:r>
              <a:rPr lang="en-IN" sz="2400" dirty="0">
                <a:latin typeface="Times New Roman" panose="02020603050405020304" pitchFamily="18" charset="0"/>
                <a:cs typeface="Times New Roman" panose="02020603050405020304" pitchFamily="18" charset="0"/>
              </a:rPr>
              <a:t> The regression line slopes downward with the upper end of the line at the y-intercept (axis) of the graph and the lower end of the line extending downward into the graph field, toward the x-intercept (axis). There is a negative linear relationship between the two variables: as the value of one increases, the value of the other </a:t>
            </a:r>
            <a:r>
              <a:rPr lang="en-IN" sz="2400" dirty="0" smtClean="0">
                <a:latin typeface="Times New Roman" panose="02020603050405020304" pitchFamily="18" charset="0"/>
                <a:cs typeface="Times New Roman" panose="02020603050405020304" pitchFamily="18" charset="0"/>
              </a:rPr>
              <a:t>decreases.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20902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Formula for Simple Linear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370013"/>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the parameters of the population were known, the simple linear regression equation </a:t>
            </a:r>
            <a:r>
              <a:rPr lang="en-IN" sz="2400" dirty="0" smtClean="0">
                <a:latin typeface="Times New Roman" panose="02020603050405020304" pitchFamily="18" charset="0"/>
                <a:cs typeface="Times New Roman" panose="02020603050405020304" pitchFamily="18" charset="0"/>
              </a:rPr>
              <a:t>could </a:t>
            </a:r>
            <a:r>
              <a:rPr lang="en-IN" sz="2400" dirty="0">
                <a:latin typeface="Times New Roman" panose="02020603050405020304" pitchFamily="18" charset="0"/>
                <a:cs typeface="Times New Roman" panose="02020603050405020304" pitchFamily="18" charset="0"/>
              </a:rPr>
              <a:t>be used to compute the mean value of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for a known value of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p>
          <a:p>
            <a:r>
              <a:rPr lang="en-IN" sz="2400" b="1" i="1" dirty="0">
                <a:latin typeface="Times New Roman" panose="02020603050405020304" pitchFamily="18" charset="0"/>
                <a:cs typeface="Times New Roman" panose="02020603050405020304" pitchFamily="18" charset="0"/>
              </a:rPr>
              <a:t>Ε</a:t>
            </a:r>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+ε</a:t>
            </a:r>
          </a:p>
          <a:p>
            <a:r>
              <a:rPr lang="en-IN" sz="2400" dirty="0">
                <a:latin typeface="Times New Roman" panose="02020603050405020304" pitchFamily="18" charset="0"/>
                <a:cs typeface="Times New Roman" panose="02020603050405020304" pitchFamily="18" charset="0"/>
              </a:rPr>
              <a:t>In practice, however, parameter values generally are not known so they must be estimated by using data from a sample of the population.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population parameters are estimated by using sample statistics.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sample statistics are represented by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the sample statistics are substituted for the population parameters, the estimated regression equation is </a:t>
            </a:r>
            <a:r>
              <a:rPr lang="en-IN" sz="2400" dirty="0" smtClean="0">
                <a:latin typeface="Times New Roman" panose="02020603050405020304" pitchFamily="18" charset="0"/>
                <a:cs typeface="Times New Roman" panose="02020603050405020304" pitchFamily="18" charset="0"/>
              </a:rPr>
              <a:t>formed.</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xmlns="" val="2455847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Formula for Simple Linear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630660" y="1769115"/>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estimated regression equation is:</a:t>
            </a:r>
          </a:p>
          <a:p>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ŷ</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β</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r>
              <a:rPr lang="en-IN" sz="2400" i="1" dirty="0" smtClean="0">
                <a:latin typeface="Times New Roman" panose="02020603050405020304" pitchFamily="18" charset="0"/>
                <a:cs typeface="Times New Roman" panose="02020603050405020304" pitchFamily="18" charset="0"/>
              </a:rPr>
              <a:t>β</a:t>
            </a:r>
            <a:r>
              <a:rPr lang="en-IN" sz="2400" baseline="-25000" dirty="0" smtClean="0">
                <a:latin typeface="Times New Roman" panose="02020603050405020304" pitchFamily="18" charset="0"/>
                <a:cs typeface="Times New Roman" panose="02020603050405020304" pitchFamily="18" charset="0"/>
              </a:rPr>
              <a:t>1</a:t>
            </a:r>
            <a:r>
              <a:rPr lang="en-IN" sz="2400" b="1" i="1" dirty="0" smtClean="0">
                <a:latin typeface="Times New Roman" panose="02020603050405020304" pitchFamily="18" charset="0"/>
                <a:cs typeface="Times New Roman" panose="02020603050405020304" pitchFamily="18" charset="0"/>
              </a:rPr>
              <a:t>x</a:t>
            </a:r>
            <a:r>
              <a:rPr lang="en-IN" sz="2400" dirty="0" smtClean="0">
                <a:latin typeface="Times New Roman" panose="02020603050405020304" pitchFamily="18" charset="0"/>
                <a:cs typeface="Times New Roman" panose="02020603050405020304" pitchFamily="18" charset="0"/>
              </a:rPr>
              <a:t>+ε</a:t>
            </a:r>
          </a:p>
          <a:p>
            <a:r>
              <a:rPr lang="en-IN" sz="2400" dirty="0">
                <a:latin typeface="Times New Roman" panose="02020603050405020304" pitchFamily="18" charset="0"/>
                <a:cs typeface="Times New Roman" panose="02020603050405020304" pitchFamily="18" charset="0"/>
              </a:rPr>
              <a:t>The graph of the estimated simple regression equation is called the estimated regression line.</a:t>
            </a: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0</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the y-intercept of the regression line.</a:t>
            </a:r>
          </a:p>
          <a:p>
            <a:r>
              <a:rPr lang="en-IN" sz="2400" b="1" i="1" dirty="0">
                <a:latin typeface="Times New Roman" panose="02020603050405020304" pitchFamily="18" charset="0"/>
                <a:cs typeface="Times New Roman" panose="02020603050405020304" pitchFamily="18" charset="0"/>
              </a:rPr>
              <a:t>β</a:t>
            </a:r>
            <a:r>
              <a:rPr lang="en-IN" sz="2400" b="1" baseline="-25000" dirty="0">
                <a:latin typeface="Times New Roman" panose="02020603050405020304" pitchFamily="18" charset="0"/>
                <a:cs typeface="Times New Roman" panose="02020603050405020304" pitchFamily="18" charset="0"/>
              </a:rPr>
              <a:t>1</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the slope.</a:t>
            </a:r>
          </a:p>
          <a:p>
            <a:r>
              <a:rPr lang="en-IN" sz="2400" dirty="0">
                <a:latin typeface="Times New Roman" panose="02020603050405020304" pitchFamily="18" charset="0"/>
                <a:cs typeface="Times New Roman" panose="02020603050405020304" pitchFamily="18" charset="0"/>
              </a:rPr>
              <a:t>(</a:t>
            </a:r>
            <a:r>
              <a:rPr lang="en-IN" sz="2400" b="1" i="1" dirty="0">
                <a:latin typeface="Times New Roman" panose="02020603050405020304" pitchFamily="18" charset="0"/>
                <a:cs typeface="Times New Roman" panose="02020603050405020304" pitchFamily="18" charset="0"/>
              </a:rPr>
              <a:t>ŷ</a:t>
            </a:r>
            <a:r>
              <a:rPr lang="en-IN" sz="2400" dirty="0">
                <a:latin typeface="Times New Roman" panose="02020603050405020304" pitchFamily="18" charset="0"/>
                <a:cs typeface="Times New Roman" panose="02020603050405020304" pitchFamily="18" charset="0"/>
              </a:rPr>
              <a:t>) is the estimated value of </a:t>
            </a:r>
            <a:r>
              <a:rPr lang="en-IN" sz="2400" b="1" i="1" dirty="0">
                <a:latin typeface="Times New Roman" panose="02020603050405020304" pitchFamily="18" charset="0"/>
                <a:cs typeface="Times New Roman" panose="02020603050405020304" pitchFamily="18" charset="0"/>
              </a:rPr>
              <a:t>y</a:t>
            </a:r>
            <a:r>
              <a:rPr lang="en-IN" sz="2400" dirty="0">
                <a:latin typeface="Times New Roman" panose="02020603050405020304" pitchFamily="18" charset="0"/>
                <a:cs typeface="Times New Roman" panose="02020603050405020304" pitchFamily="18" charset="0"/>
              </a:rPr>
              <a:t> for a given value of </a:t>
            </a:r>
            <a:r>
              <a:rPr lang="en-IN" sz="2400" b="1" i="1"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xmlns="" val="3393281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RSS Residual Sum of Squares</a:t>
            </a:r>
            <a:endParaRPr lang="en-US" b="1"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868363"/>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In statistics, the residual sum of squares (RSS), also known as the sum of squared residuals (SSR) or the sum of squared errors of prediction (SSE), is the sum of the squares of residuals (deviations of predicted from actual empirical values of data).</a:t>
                </a:r>
              </a:p>
              <a:p>
                <a:r>
                  <a:rPr lang="en-IN" sz="2400" dirty="0">
                    <a:latin typeface="Times New Roman" panose="02020603050405020304" pitchFamily="18" charset="0"/>
                    <a:cs typeface="Times New Roman" panose="02020603050405020304" pitchFamily="18" charset="0"/>
                  </a:rPr>
                  <a:t>Residual Sum of Squares (RSS) is defined and given by the following function:</a:t>
                </a:r>
              </a:p>
              <a:p>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RSS = </a:t>
                </a:r>
                <a14:m>
                  <m:oMath xmlns:m="http://schemas.openxmlformats.org/officeDocument/2006/math">
                    <m:nary>
                      <m:naryPr>
                        <m:chr m:val="∑"/>
                        <m:subHide m:val="on"/>
                        <m:supHide m:val="on"/>
                        <m:ctrlPr>
                          <a:rPr lang="en-IN" sz="2400" i="1" smtClean="0">
                            <a:latin typeface="Cambria Math" panose="02040503050406030204" pitchFamily="18" charset="0"/>
                          </a:rPr>
                        </m:ctrlPr>
                      </m:naryPr>
                      <m:sub/>
                      <m:sup/>
                      <m:e>
                        <m:sSup>
                          <m:sSupPr>
                            <m:ctrlPr>
                              <a:rPr lang="en-IN" sz="2400" i="1" smtClean="0">
                                <a:latin typeface="Cambria Math" panose="02040503050406030204" pitchFamily="18" charset="0"/>
                              </a:rPr>
                            </m:ctrlPr>
                          </m:sSupPr>
                          <m:e>
                            <m:r>
                              <m:rPr>
                                <m:nor/>
                              </m:rPr>
                              <a:rPr lang="en-IN" sz="2400" b="0" i="0" smtClean="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actual</m:t>
                            </m:r>
                            <m:r>
                              <m:rPr>
                                <m:nor/>
                              </m:rPr>
                              <a:rPr lang="en-IN" sz="2400" dirty="0">
                                <a:latin typeface="Times New Roman" panose="02020603050405020304" pitchFamily="18" charset="0"/>
                                <a:cs typeface="Times New Roman" panose="02020603050405020304" pitchFamily="18" charset="0"/>
                              </a:rPr>
                              <m:t> </m:t>
                            </m:r>
                            <m:r>
                              <m:rPr>
                                <m:nor/>
                              </m:rPr>
                              <a:rPr lang="en-IN" sz="2400" dirty="0">
                                <a:latin typeface="Times New Roman" panose="02020603050405020304" pitchFamily="18" charset="0"/>
                                <a:cs typeface="Times New Roman" panose="02020603050405020304" pitchFamily="18" charset="0"/>
                              </a:rPr>
                              <m:t>output</m:t>
                            </m:r>
                            <m:r>
                              <m:rPr>
                                <m:nor/>
                              </m:rPr>
                              <a:rPr lang="en-IN" sz="2400" dirty="0">
                                <a:latin typeface="Times New Roman" panose="02020603050405020304" pitchFamily="18" charset="0"/>
                                <a:cs typeface="Times New Roman" panose="02020603050405020304" pitchFamily="18" charset="0"/>
                              </a:rPr>
                              <m:t> – </m:t>
                            </m:r>
                            <m:r>
                              <m:rPr>
                                <m:nor/>
                              </m:rPr>
                              <a:rPr lang="en-IN" sz="2400" dirty="0">
                                <a:latin typeface="Times New Roman" panose="02020603050405020304" pitchFamily="18" charset="0"/>
                                <a:cs typeface="Times New Roman" panose="02020603050405020304" pitchFamily="18" charset="0"/>
                              </a:rPr>
                              <m:t>predicted</m:t>
                            </m:r>
                            <m:r>
                              <m:rPr>
                                <m:nor/>
                              </m:rPr>
                              <a:rPr lang="en-IN" sz="2400" dirty="0">
                                <a:latin typeface="Times New Roman" panose="02020603050405020304" pitchFamily="18" charset="0"/>
                                <a:cs typeface="Times New Roman" panose="02020603050405020304" pitchFamily="18" charset="0"/>
                              </a:rPr>
                              <m:t> </m:t>
                            </m:r>
                            <m:r>
                              <m:rPr>
                                <m:nor/>
                              </m:rPr>
                              <a:rPr lang="en-IN" sz="2400" dirty="0">
                                <a:latin typeface="Times New Roman" panose="02020603050405020304" pitchFamily="18" charset="0"/>
                                <a:cs typeface="Times New Roman" panose="02020603050405020304" pitchFamily="18" charset="0"/>
                              </a:rPr>
                              <m:t>output</m:t>
                            </m:r>
                            <m:r>
                              <m:rPr>
                                <m:nor/>
                              </m:rPr>
                              <a:rPr lang="en-IN" sz="2400" dirty="0">
                                <a:latin typeface="Times New Roman" panose="02020603050405020304" pitchFamily="18" charset="0"/>
                                <a:cs typeface="Times New Roman" panose="02020603050405020304" pitchFamily="18" charset="0"/>
                              </a:rPr>
                              <m:t> ) </m:t>
                            </m:r>
                          </m:e>
                          <m:sup>
                            <m:r>
                              <a:rPr lang="en-IN" sz="2400" b="0" i="1" smtClean="0">
                                <a:latin typeface="Cambria Math" panose="02040503050406030204" pitchFamily="18" charset="0"/>
                              </a:rPr>
                              <m:t>2</m:t>
                            </m:r>
                          </m:sup>
                        </m:sSup>
                      </m:e>
                    </m:nary>
                  </m:oMath>
                </a14:m>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RSS =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𝑛</m:t>
                        </m:r>
                      </m:sup>
                      <m:e>
                        <m:sSup>
                          <m:sSupPr>
                            <m:ctrlPr>
                              <a:rPr lang="en-IN" sz="2400" i="1">
                                <a:latin typeface="Cambria Math" panose="02040503050406030204" pitchFamily="18" charset="0"/>
                              </a:rPr>
                            </m:ctrlPr>
                          </m:sSupPr>
                          <m:e>
                            <m:r>
                              <m:rPr>
                                <m:nor/>
                              </m:rPr>
                              <a:rPr lang="en-IN" sz="2400">
                                <a:latin typeface="Times New Roman" panose="02020603050405020304" pitchFamily="18" charset="0"/>
                                <a:cs typeface="Times New Roman" panose="02020603050405020304" pitchFamily="18" charset="0"/>
                              </a:rPr>
                              <m:t>(</m:t>
                            </m:r>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𝑖</m:t>
                                </m:r>
                              </m:sub>
                            </m:sSub>
                            <m:r>
                              <m:rPr>
                                <m:nor/>
                              </m:rPr>
                              <a:rPr lang="en-IN" sz="2400" dirty="0">
                                <a:latin typeface="Times New Roman" panose="02020603050405020304" pitchFamily="18" charset="0"/>
                                <a:cs typeface="Times New Roman" panose="02020603050405020304" pitchFamily="18" charset="0"/>
                              </a:rPr>
                              <m:t>–</m:t>
                            </m:r>
                            <m:r>
                              <m:rPr>
                                <m:nor/>
                              </m:rPr>
                              <a:rPr lang="en-IN" sz="2400" b="0" i="0" dirty="0" smtClean="0">
                                <a:latin typeface="Times New Roman" panose="02020603050405020304" pitchFamily="18" charset="0"/>
                                <a:cs typeface="Times New Roman" panose="02020603050405020304" pitchFamily="18" charset="0"/>
                              </a:rPr>
                              <m:t>(</m:t>
                            </m:r>
                            <m:r>
                              <m:rPr>
                                <m:nor/>
                              </m:rPr>
                              <a:rPr lang="en-IN" sz="2400" b="0" i="0" dirty="0" smtClean="0">
                                <a:latin typeface="Times New Roman" panose="02020603050405020304" pitchFamily="18" charset="0"/>
                                <a:cs typeface="Times New Roman" panose="02020603050405020304" pitchFamily="18" charset="0"/>
                              </a:rPr>
                              <m:t>m</m:t>
                            </m:r>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𝑖</m:t>
                                </m:r>
                              </m:sub>
                            </m:sSub>
                            <m:r>
                              <a:rPr lang="en-IN" sz="2400" b="0" i="1" dirty="0" smtClean="0">
                                <a:latin typeface="Cambria Math" panose="02040503050406030204" pitchFamily="18" charset="0"/>
                              </a:rPr>
                              <m:t>+</m:t>
                            </m:r>
                            <m:r>
                              <a:rPr lang="en-IN" sz="2400" b="0" i="1" dirty="0" smtClean="0">
                                <a:latin typeface="Cambria Math" panose="02040503050406030204" pitchFamily="18" charset="0"/>
                              </a:rPr>
                              <m:t>𝑐</m:t>
                            </m:r>
                            <m:r>
                              <m:rPr>
                                <m:nor/>
                              </m:rPr>
                              <a:rPr lang="en-IN" sz="2400" b="0" i="0" dirty="0" smtClean="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 </m:t>
                            </m:r>
                          </m:e>
                          <m:sup>
                            <m:r>
                              <a:rPr lang="en-IN" sz="2400" i="1">
                                <a:latin typeface="Cambria Math" panose="02040503050406030204" pitchFamily="18" charset="0"/>
                              </a:rPr>
                              <m:t>2</m:t>
                            </m:r>
                          </m:sup>
                        </m:sSup>
                      </m:e>
                    </m:nary>
                  </m:oMath>
                </a14:m>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a:t>
                </a:r>
              </a:p>
              <a:p>
                <a:pPr marL="457200" lvl="1" indent="0">
                  <a:buNone/>
                </a:pPr>
                <a:r>
                  <a:rPr lang="en-IN" sz="2000" dirty="0">
                    <a:latin typeface="Times New Roman" panose="02020603050405020304" pitchFamily="18" charset="0"/>
                    <a:cs typeface="Times New Roman" panose="02020603050405020304" pitchFamily="18" charset="0"/>
                  </a:rPr>
                  <a:t>y= dependent variable</a:t>
                </a:r>
              </a:p>
              <a:p>
                <a:pPr marL="457200" lvl="1" indent="0">
                  <a:buNone/>
                </a:pPr>
                <a:r>
                  <a:rPr lang="en-IN" sz="2000" dirty="0">
                    <a:latin typeface="Times New Roman" panose="02020603050405020304" pitchFamily="18" charset="0"/>
                    <a:cs typeface="Times New Roman" panose="02020603050405020304" pitchFamily="18" charset="0"/>
                  </a:rPr>
                  <a:t>x= independent variable</a:t>
                </a:r>
              </a:p>
              <a:p>
                <a:pPr marL="457200" lvl="1" indent="0">
                  <a:buNone/>
                </a:pPr>
                <a:r>
                  <a:rPr lang="en-IN" sz="2000" dirty="0">
                    <a:latin typeface="Times New Roman" panose="02020603050405020304" pitchFamily="18" charset="0"/>
                    <a:cs typeface="Times New Roman" panose="02020603050405020304" pitchFamily="18" charset="0"/>
                  </a:rPr>
                  <a:t>m= slope of the line  </a:t>
                </a:r>
              </a:p>
              <a:p>
                <a:pPr marL="457200" lvl="1" indent="0">
                  <a:buNone/>
                </a:pPr>
                <a:r>
                  <a:rPr lang="en-IN" sz="2000" dirty="0">
                    <a:latin typeface="Times New Roman" panose="02020603050405020304" pitchFamily="18" charset="0"/>
                    <a:cs typeface="Times New Roman" panose="02020603050405020304" pitchFamily="18" charset="0"/>
                  </a:rPr>
                  <a:t>c= y-intercept of the line </a:t>
                </a:r>
              </a:p>
              <a:p>
                <a:pPr marL="457200" lvl="1" indent="0">
                  <a:buNone/>
                </a:pPr>
                <a:r>
                  <a:rPr lang="en-IN" sz="2000" dirty="0">
                    <a:latin typeface="Times New Roman" panose="02020603050405020304" pitchFamily="18" charset="0"/>
                    <a:cs typeface="Times New Roman" panose="02020603050405020304" pitchFamily="18" charset="0"/>
                  </a:rPr>
                  <a:t>n= number of samples  </a:t>
                </a:r>
              </a:p>
              <a:p>
                <a:pPr marL="457200" lvl="1" indent="0">
                  <a:buNone/>
                </a:pPr>
                <a:endParaRPr lang="en-IN" sz="2000" dirty="0" smtClean="0">
                  <a:latin typeface="Times New Roman" panose="02020603050405020304" pitchFamily="18" charset="0"/>
                  <a:cs typeface="Times New Roman" panose="02020603050405020304" pitchFamily="18" charset="0"/>
                </a:endParaRPr>
              </a:p>
              <a:p>
                <a:pPr marL="457200" lvl="1" indent="0">
                  <a:buNone/>
                </a:pPr>
                <a:endParaRPr lang="en-IN" sz="2000" dirty="0">
                  <a:latin typeface="Times New Roman" panose="02020603050405020304" pitchFamily="18" charset="0"/>
                  <a:cs typeface="Times New Roman" panose="02020603050405020304" pitchFamily="18" charset="0"/>
                </a:endParaRPr>
              </a:p>
              <a:p>
                <a:pPr marL="457200" lvl="1" indent="0">
                  <a:buNone/>
                </a:pPr>
                <a:endParaRPr lang="en-IN"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 xmlns:a16="http://schemas.microsoft.com/office/drawing/2014/main" xmlns:a14="http://schemas.microsoft.com/office/drawing/2010/main" id="{2429C1C9-571A-41C5-AF2B-1FE61DD740DD}"/>
                  </a:ext>
                </a:extLst>
              </p:cNvPr>
              <p:cNvSpPr>
                <a:spLocks noGrp="1" noRot="1" noChangeAspect="1" noMove="1" noResize="1" noEditPoints="1" noAdjustHandles="1" noChangeArrowheads="1" noChangeShapeType="1" noTextEdit="1"/>
              </p:cNvSpPr>
              <p:nvPr>
                <p:ph idx="1"/>
              </p:nvPr>
            </p:nvSpPr>
            <p:spPr>
              <a:xfrm>
                <a:off x="412296" y="868363"/>
                <a:ext cx="11367407" cy="5487987"/>
              </a:xfrm>
              <a:blipFill rotWithShape="0">
                <a:blip r:embed="rId2" cstate="print"/>
                <a:stretch>
                  <a:fillRect l="-858" t="-1554" b="-3441"/>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xmlns="" val="3280729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Simple Numerical</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Formula for Linear Regression is given by:</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y = mx + c</a:t>
            </a:r>
          </a:p>
          <a:p>
            <a:pPr marL="0" indent="0">
              <a:buNone/>
            </a:pPr>
            <a:r>
              <a:rPr lang="en-IN" sz="2400" dirty="0" smtClean="0">
                <a:latin typeface="Times New Roman" panose="02020603050405020304" pitchFamily="18" charset="0"/>
                <a:cs typeface="Times New Roman" panose="02020603050405020304" pitchFamily="18" charset="0"/>
              </a:rPr>
              <a:t>Where</a:t>
            </a:r>
          </a:p>
          <a:p>
            <a:pPr marL="0" indent="0">
              <a:buNone/>
            </a:pPr>
            <a:r>
              <a:rPr lang="en-IN" sz="2400" dirty="0" smtClean="0">
                <a:latin typeface="Times New Roman" panose="02020603050405020304" pitchFamily="18" charset="0"/>
                <a:cs typeface="Times New Roman" panose="02020603050405020304" pitchFamily="18" charset="0"/>
              </a:rPr>
              <a:t>y= dependent variable</a:t>
            </a:r>
          </a:p>
          <a:p>
            <a:pPr marL="0" indent="0">
              <a:buNone/>
            </a:pPr>
            <a:r>
              <a:rPr lang="en-IN" sz="2400" dirty="0" smtClean="0">
                <a:latin typeface="Times New Roman" panose="02020603050405020304" pitchFamily="18" charset="0"/>
                <a:cs typeface="Times New Roman" panose="02020603050405020304" pitchFamily="18" charset="0"/>
              </a:rPr>
              <a:t>x= independent variable</a:t>
            </a:r>
          </a:p>
          <a:p>
            <a:pPr marL="0" indent="0">
              <a:buNone/>
            </a:pPr>
            <a:r>
              <a:rPr lang="en-IN" sz="2400" dirty="0" smtClean="0">
                <a:latin typeface="Times New Roman" panose="02020603050405020304" pitchFamily="18" charset="0"/>
                <a:cs typeface="Times New Roman" panose="02020603050405020304" pitchFamily="18" charset="0"/>
              </a:rPr>
              <a:t>m= slope of the line  </a:t>
            </a:r>
          </a:p>
          <a:p>
            <a:pPr marL="0" indent="0">
              <a:buNone/>
            </a:pPr>
            <a:r>
              <a:rPr lang="en-IN" sz="2400" dirty="0">
                <a:latin typeface="Times New Roman" panose="02020603050405020304" pitchFamily="18" charset="0"/>
                <a:cs typeface="Times New Roman" panose="02020603050405020304" pitchFamily="18" charset="0"/>
              </a:rPr>
              <a:t>c</a:t>
            </a:r>
            <a:r>
              <a:rPr lang="en-IN" sz="2400" dirty="0" smtClean="0">
                <a:latin typeface="Times New Roman" panose="02020603050405020304" pitchFamily="18" charset="0"/>
                <a:cs typeface="Times New Roman" panose="02020603050405020304" pitchFamily="18" charset="0"/>
              </a:rPr>
              <a:t>= y-intercept of the line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97300" y="1731560"/>
            <a:ext cx="3990975" cy="3886200"/>
          </a:xfrm>
          <a:prstGeom prst="rect">
            <a:avLst/>
          </a:prstGeom>
        </p:spPr>
      </p:pic>
    </p:spTree>
    <p:extLst>
      <p:ext uri="{BB962C8B-B14F-4D97-AF65-F5344CB8AC3E}">
        <p14:creationId xmlns:p14="http://schemas.microsoft.com/office/powerpoint/2010/main" xmlns="" val="3249022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Simple Numerical</a:t>
            </a:r>
            <a:endParaRPr lang="en-US" b="1"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Formula to calculate m and c are given by:</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m(slope) =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e>
                            </m:nary>
                            <m:r>
                              <a:rPr lang="en-IN" sz="2400" b="0" i="1" smtClean="0">
                                <a:latin typeface="Cambria Math" panose="02040503050406030204" pitchFamily="18" charset="0"/>
                                <a:cs typeface="Times New Roman" panose="02020603050405020304" pitchFamily="18" charset="0"/>
                              </a:rPr>
                              <m:t>)</m:t>
                            </m:r>
                          </m:e>
                        </m:nary>
                      </m:num>
                      <m:den>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m:t>
                                </m:r>
                              </m:sup>
                            </m:sSup>
                          </m:e>
                        </m:nary>
                        <m:r>
                          <a:rPr lang="en-IN" sz="2400" b="0" i="1" smtClean="0">
                            <a:latin typeface="Cambria Math" panose="02040503050406030204" pitchFamily="18" charset="0"/>
                            <a:cs typeface="Times New Roman" panose="02020603050405020304" pitchFamily="18" charset="0"/>
                          </a:rPr>
                          <m:t> −</m:t>
                        </m:r>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e>
                          <m:sup>
                            <m:r>
                              <a:rPr lang="en-IN" sz="2400" b="0" i="1" smtClean="0">
                                <a:latin typeface="Cambria Math" panose="02040503050406030204" pitchFamily="18" charset="0"/>
                                <a:cs typeface="Times New Roman" panose="02020603050405020304" pitchFamily="18" charset="0"/>
                              </a:rPr>
                              <m:t>2</m:t>
                            </m:r>
                          </m:sup>
                        </m:sSup>
                      </m:den>
                    </m:f>
                  </m:oMath>
                </a14:m>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c (intercept)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2  </m:t>
                                    </m:r>
                                  </m:sup>
                                </m:sSup>
                                <m:r>
                                  <a:rPr lang="en-IN" sz="2400" b="0" i="1" smtClean="0">
                                    <a:latin typeface="Cambria Math" panose="02040503050406030204" pitchFamily="18" charset="0"/>
                                    <a:cs typeface="Times New Roman" panose="02020603050405020304" pitchFamily="18" charset="0"/>
                                  </a:rPr>
                                  <m:t> −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e>
                                    </m:nary>
                                  </m:e>
                                </m:nary>
                              </m:e>
                            </m:nary>
                          </m:e>
                        </m:nary>
                      </m:num>
                      <m:den>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𝑥</m:t>
                                </m:r>
                              </m:e>
                              <m:sup>
                                <m:r>
                                  <a:rPr lang="en-IN" sz="2400" i="1">
                                    <a:latin typeface="Cambria Math" panose="02040503050406030204" pitchFamily="18" charset="0"/>
                                    <a:cs typeface="Times New Roman" panose="02020603050405020304" pitchFamily="18" charset="0"/>
                                  </a:rPr>
                                  <m:t>2</m:t>
                                </m:r>
                              </m:sup>
                            </m:sSup>
                          </m:e>
                        </m:nary>
                        <m:r>
                          <a:rPr lang="en-IN" sz="2400" i="1">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m:t>
                            </m:r>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r>
                                  <a:rPr lang="en-IN" sz="2400" i="1">
                                    <a:latin typeface="Cambria Math" panose="02040503050406030204" pitchFamily="18" charset="0"/>
                                    <a:cs typeface="Times New Roman" panose="02020603050405020304" pitchFamily="18" charset="0"/>
                                  </a:rPr>
                                  <m:t>𝑥</m:t>
                                </m:r>
                              </m:e>
                            </m:nary>
                            <m:r>
                              <a:rPr lang="en-IN" sz="2400" i="1">
                                <a:latin typeface="Cambria Math" panose="02040503050406030204" pitchFamily="18" charset="0"/>
                                <a:cs typeface="Times New Roman" panose="02020603050405020304" pitchFamily="18" charset="0"/>
                              </a:rPr>
                              <m:t>)</m:t>
                            </m:r>
                          </m:e>
                          <m:sup>
                            <m:r>
                              <a:rPr lang="en-IN" sz="2400" i="1">
                                <a:latin typeface="Cambria Math" panose="02040503050406030204" pitchFamily="18" charset="0"/>
                                <a:cs typeface="Times New Roman" panose="02020603050405020304" pitchFamily="18" charset="0"/>
                              </a:rPr>
                              <m:t>2</m:t>
                            </m:r>
                          </m:sup>
                        </m:sSup>
                      </m:den>
                    </m:f>
                  </m:oMath>
                </a14:m>
                <a:r>
                  <a:rPr lang="en-IN" sz="2400" dirty="0" smtClean="0">
                    <a:latin typeface="Times New Roman" panose="02020603050405020304" pitchFamily="18" charset="0"/>
                    <a:cs typeface="Times New Roman" panose="02020603050405020304" pitchFamily="18" charset="0"/>
                  </a:rPr>
                  <a:t> </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Where</a:t>
                </a:r>
              </a:p>
              <a:p>
                <a:pPr marL="0" indent="0">
                  <a:buNone/>
                </a:pPr>
                <a:r>
                  <a:rPr lang="en-IN" sz="2400" dirty="0" smtClean="0">
                    <a:latin typeface="Times New Roman" panose="02020603050405020304" pitchFamily="18" charset="0"/>
                    <a:cs typeface="Times New Roman" panose="02020603050405020304" pitchFamily="18" charset="0"/>
                  </a:rPr>
                  <a:t>y= dependent variable</a:t>
                </a:r>
              </a:p>
              <a:p>
                <a:pPr marL="0" indent="0">
                  <a:buNone/>
                </a:pPr>
                <a:r>
                  <a:rPr lang="en-IN" sz="2400" dirty="0" smtClean="0">
                    <a:latin typeface="Times New Roman" panose="02020603050405020304" pitchFamily="18" charset="0"/>
                    <a:cs typeface="Times New Roman" panose="02020603050405020304" pitchFamily="18" charset="0"/>
                  </a:rPr>
                  <a:t>x= independent variable</a:t>
                </a:r>
              </a:p>
              <a:p>
                <a:pPr marL="0" indent="0">
                  <a:buNone/>
                </a:pPr>
                <a:r>
                  <a:rPr lang="en-IN" sz="2400" dirty="0" smtClean="0">
                    <a:latin typeface="Times New Roman" panose="02020603050405020304" pitchFamily="18" charset="0"/>
                    <a:cs typeface="Times New Roman" panose="02020603050405020304" pitchFamily="18" charset="0"/>
                  </a:rPr>
                  <a:t>m= slope of the line  </a:t>
                </a:r>
              </a:p>
              <a:p>
                <a:pPr marL="0" indent="0">
                  <a:buNone/>
                </a:pPr>
                <a:r>
                  <a:rPr lang="en-IN" sz="2400" dirty="0" smtClean="0">
                    <a:latin typeface="Times New Roman" panose="02020603050405020304" pitchFamily="18" charset="0"/>
                    <a:cs typeface="Times New Roman" panose="02020603050405020304" pitchFamily="18" charset="0"/>
                  </a:rPr>
                  <a:t>c= y-intercept of the line </a:t>
                </a:r>
              </a:p>
              <a:p>
                <a:pPr marL="0" indent="0">
                  <a:buNone/>
                </a:pPr>
                <a:r>
                  <a:rPr lang="en-IN" sz="2400" dirty="0" smtClean="0">
                    <a:latin typeface="Times New Roman" panose="02020603050405020304" pitchFamily="18" charset="0"/>
                    <a:cs typeface="Times New Roman" panose="02020603050405020304" pitchFamily="18" charset="0"/>
                  </a:rPr>
                  <a:t>n= number of samples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 xmlns:a16="http://schemas.microsoft.com/office/drawing/2014/main" xmlns:a14="http://schemas.microsoft.com/office/drawing/2010/main" id="{2429C1C9-571A-41C5-AF2B-1FE61DD740DD}"/>
                  </a:ext>
                </a:extLst>
              </p:cNvPr>
              <p:cNvSpPr>
                <a:spLocks noGrp="1" noRot="1" noChangeAspect="1" noMove="1" noResize="1" noEditPoints="1" noAdjustHandles="1" noChangeArrowheads="1" noChangeShapeType="1" noTextEdit="1"/>
              </p:cNvSpPr>
              <p:nvPr>
                <p:ph idx="1"/>
              </p:nvPr>
            </p:nvSpPr>
            <p:spPr>
              <a:xfrm>
                <a:off x="412296" y="1108076"/>
                <a:ext cx="11367407" cy="5487987"/>
              </a:xfrm>
              <a:blipFill rotWithShape="0">
                <a:blip r:embed="rId2" cstate="print"/>
                <a:stretch>
                  <a:fillRect l="-858" t="-1556" b="-1222"/>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xmlns="" val="48175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47927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Simple Numerical</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108076"/>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Find linear regression equation for the following two sets of data</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Construct the following table:</a:t>
            </a:r>
          </a:p>
          <a:p>
            <a:pPr marL="0" indent="0">
              <a:buNone/>
            </a:pPr>
            <a:r>
              <a:rPr lang="en-IN" sz="2400" dirty="0" smtClean="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2709996922"/>
              </p:ext>
            </p:extLst>
          </p:nvPr>
        </p:nvGraphicFramePr>
        <p:xfrm>
          <a:off x="1631950" y="1691959"/>
          <a:ext cx="8128000" cy="741680"/>
        </p:xfrm>
        <a:graphic>
          <a:graphicData uri="http://schemas.openxmlformats.org/drawingml/2006/table">
            <a:tbl>
              <a:tblPr firstRow="1" bandRow="1">
                <a:tableStyleId>{69CF1AB2-1976-4502-BF36-3FF5EA218861}</a:tableStyleId>
              </a:tblPr>
              <a:tblGrid>
                <a:gridCol w="1625600"/>
                <a:gridCol w="1625600"/>
                <a:gridCol w="1625600"/>
                <a:gridCol w="1625600"/>
                <a:gridCol w="1625600"/>
              </a:tblGrid>
              <a:tr h="370840">
                <a:tc>
                  <a:txBody>
                    <a:bodyPr/>
                    <a:lstStyle/>
                    <a:p>
                      <a:r>
                        <a:rPr lang="en-IN" dirty="0" smtClean="0"/>
                        <a:t>X</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c>
                  <a:txBody>
                    <a:bodyPr/>
                    <a:lstStyle/>
                    <a:p>
                      <a:r>
                        <a:rPr lang="en-IN" dirty="0" smtClean="0"/>
                        <a:t>8</a:t>
                      </a:r>
                      <a:endParaRPr lang="en-IN" dirty="0"/>
                    </a:p>
                  </a:txBody>
                  <a:tcPr/>
                </a:tc>
              </a:tr>
              <a:tr h="370840">
                <a:tc>
                  <a:txBody>
                    <a:bodyPr/>
                    <a:lstStyle/>
                    <a:p>
                      <a:r>
                        <a:rPr lang="en-IN" dirty="0" smtClean="0"/>
                        <a:t>y</a:t>
                      </a:r>
                      <a:endParaRPr lang="en-IN" dirty="0"/>
                    </a:p>
                  </a:txBody>
                  <a:tcPr/>
                </a:tc>
                <a:tc>
                  <a:txBody>
                    <a:bodyPr/>
                    <a:lstStyle/>
                    <a:p>
                      <a:r>
                        <a:rPr lang="en-IN" dirty="0" smtClean="0"/>
                        <a:t>3</a:t>
                      </a:r>
                      <a:endParaRPr lang="en-IN" dirty="0"/>
                    </a:p>
                  </a:txBody>
                  <a:tcPr/>
                </a:tc>
                <a:tc>
                  <a:txBody>
                    <a:bodyPr/>
                    <a:lstStyle/>
                    <a:p>
                      <a:r>
                        <a:rPr lang="en-IN" dirty="0" smtClean="0"/>
                        <a:t>7</a:t>
                      </a:r>
                      <a:endParaRPr lang="en-IN" dirty="0"/>
                    </a:p>
                  </a:txBody>
                  <a:tcPr/>
                </a:tc>
                <a:tc>
                  <a:txBody>
                    <a:bodyPr/>
                    <a:lstStyle/>
                    <a:p>
                      <a:r>
                        <a:rPr lang="en-IN" dirty="0" smtClean="0"/>
                        <a:t>5</a:t>
                      </a:r>
                      <a:endParaRPr lang="en-IN" dirty="0"/>
                    </a:p>
                  </a:txBody>
                  <a:tcPr/>
                </a:tc>
                <a:tc>
                  <a:txBody>
                    <a:bodyPr/>
                    <a:lstStyle/>
                    <a:p>
                      <a:r>
                        <a:rPr lang="en-IN" dirty="0" smtClean="0"/>
                        <a:t>10</a:t>
                      </a:r>
                      <a:endParaRPr lang="en-IN" dirty="0"/>
                    </a:p>
                  </a:txBody>
                  <a:tcPr/>
                </a:tc>
              </a:tr>
            </a:tbl>
          </a:graphicData>
        </a:graphic>
      </p:graphicFrame>
      <mc:AlternateContent xmlns:mc="http://schemas.openxmlformats.org/markup-compatibility/2006">
        <mc:Choice xmlns:a14="http://schemas.microsoft.com/office/drawing/2010/main" xmlns="" Requires="a14">
          <p:graphicFrame>
            <p:nvGraphicFramePr>
              <p:cNvPr id="8" name="Table 7"/>
              <p:cNvGraphicFramePr>
                <a:graphicFrameLocks noGrp="1"/>
              </p:cNvGraphicFramePr>
              <p:nvPr>
                <p:extLst>
                  <p:ext uri="{D42A27DB-BD31-4B8C-83A1-F6EECF244321}">
                    <p14:modId xmlns:p14="http://schemas.microsoft.com/office/powerpoint/2010/main" val="208200504"/>
                  </p:ext>
                </p:extLst>
              </p:nvPr>
            </p:nvGraphicFramePr>
            <p:xfrm>
              <a:off x="1527033" y="4136390"/>
              <a:ext cx="8245729" cy="2219960"/>
            </p:xfrm>
            <a:graphic>
              <a:graphicData uri="http://schemas.openxmlformats.org/drawingml/2006/table">
                <a:tbl>
                  <a:tblPr firstRow="1" bandRow="1">
                    <a:tableStyleId>{5C22544A-7EE6-4342-B048-85BDC9FD1C3A}</a:tableStyleId>
                  </a:tblPr>
                  <a:tblGrid>
                    <a:gridCol w="2032000"/>
                    <a:gridCol w="2032000"/>
                    <a:gridCol w="2149729"/>
                    <a:gridCol w="2032000"/>
                  </a:tblGrid>
                  <a:tr h="0">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𝑥</m:t>
                                </m:r>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𝑦</m:t>
                                </m:r>
                                <m:r>
                                  <a:rPr lang="en-IN" sz="1800" i="1" smtClean="0">
                                    <a:latin typeface="Cambria Math" panose="02040503050406030204" pitchFamily="18" charset="0"/>
                                    <a:cs typeface="Times New Roman" panose="02020603050405020304" pitchFamily="18" charset="0"/>
                                  </a:rPr>
                                  <m:t> </m:t>
                                </m:r>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IN" sz="1800" i="1" smtClean="0">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oMath>
                            </m:oMathPara>
                          </a14:m>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t> </a:t>
                          </a:r>
                          <a14:m>
                            <m:oMath xmlns:m="http://schemas.openxmlformats.org/officeDocument/2006/math">
                              <m:r>
                                <a:rPr lang="en-IN" sz="1800" i="1" smtClean="0">
                                  <a:latin typeface="Cambria Math" panose="02040503050406030204" pitchFamily="18" charset="0"/>
                                  <a:cs typeface="Times New Roman" panose="02020603050405020304" pitchFamily="18" charset="0"/>
                                </a:rPr>
                                <m:t>𝑥𝑦</m:t>
                              </m:r>
                              <m:r>
                                <a:rPr lang="en-IN" sz="1800" i="1" smtClean="0">
                                  <a:latin typeface="Cambria Math" panose="02040503050406030204" pitchFamily="18" charset="0"/>
                                  <a:cs typeface="Times New Roman" panose="02020603050405020304" pitchFamily="18" charset="0"/>
                                </a:rPr>
                                <m:t> </m:t>
                              </m:r>
                            </m:oMath>
                          </a14:m>
                          <a:endParaRPr lang="en-IN" dirty="0"/>
                        </a:p>
                      </a:txBody>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16</a:t>
                          </a:r>
                          <a:endParaRPr lang="en-IN" dirty="0"/>
                        </a:p>
                      </a:txBody>
                      <a:tcPr/>
                    </a:tc>
                    <a:tc>
                      <a:txBody>
                        <a:bodyPr/>
                        <a:lstStyle/>
                        <a:p>
                          <a:r>
                            <a:rPr lang="en-IN" dirty="0" smtClean="0"/>
                            <a:t>28</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36</a:t>
                          </a:r>
                          <a:endParaRPr lang="en-IN" dirty="0"/>
                        </a:p>
                      </a:txBody>
                      <a:tcPr/>
                    </a:tc>
                    <a:tc>
                      <a:txBody>
                        <a:bodyPr/>
                        <a:lstStyle/>
                        <a:p>
                          <a:r>
                            <a:rPr lang="en-IN" dirty="0" smtClean="0"/>
                            <a:t>30</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64</a:t>
                          </a:r>
                          <a:endParaRPr lang="en-IN" dirty="0"/>
                        </a:p>
                      </a:txBody>
                      <a:tcPr/>
                    </a:tc>
                    <a:tc>
                      <a:txBody>
                        <a:bodyPr/>
                        <a:lstStyle/>
                        <a:p>
                          <a:r>
                            <a:rPr lang="en-IN" dirty="0" smtClean="0"/>
                            <a:t>80</a:t>
                          </a:r>
                          <a:endParaRPr lang="en-IN" dirty="0"/>
                        </a:p>
                      </a:txBody>
                      <a:tcPr/>
                    </a:tc>
                  </a:tr>
                  <a:tr h="370840">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𝑥</m:t>
                                  </m:r>
                                </m:e>
                              </m:nary>
                            </m:oMath>
                          </a14:m>
                          <a:r>
                            <a:rPr lang="en-IN" dirty="0" smtClean="0"/>
                            <a:t> = 20</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𝑦</m:t>
                                  </m:r>
                                </m:e>
                              </m:nary>
                            </m:oMath>
                          </a14:m>
                          <a:r>
                            <a:rPr lang="en-IN" dirty="0" smtClean="0"/>
                            <a:t> = 25</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𝑥𝑦</m:t>
                                  </m:r>
                                </m:e>
                              </m:nary>
                            </m:oMath>
                          </a14:m>
                          <a:r>
                            <a:rPr lang="en-IN" dirty="0" smtClean="0"/>
                            <a:t> = 120 </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e>
                              </m:nary>
                            </m:oMath>
                          </a14:m>
                          <a:r>
                            <a:rPr lang="en-IN" dirty="0" smtClean="0"/>
                            <a:t> = 144</a:t>
                          </a:r>
                          <a:endParaRPr lang="en-IN" dirty="0"/>
                        </a:p>
                      </a:txBody>
                      <a:tcP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xmlns="" xmlns:a14="http://schemas.microsoft.com/office/drawing/2010/main" val="208200504"/>
                  </p:ext>
                </p:extLst>
              </p:nvPr>
            </p:nvGraphicFramePr>
            <p:xfrm>
              <a:off x="1527033" y="4136390"/>
              <a:ext cx="8245729" cy="2219960"/>
            </p:xfrm>
            <a:graphic>
              <a:graphicData uri="http://schemas.openxmlformats.org/drawingml/2006/table">
                <a:tbl>
                  <a:tblPr firstRow="1" bandRow="1">
                    <a:tableStyleId>{5C22544A-7EE6-4342-B048-85BDC9FD1C3A}</a:tableStyleId>
                  </a:tblPr>
                  <a:tblGrid>
                    <a:gridCol w="2032000"/>
                    <a:gridCol w="2032000"/>
                    <a:gridCol w="2149729"/>
                    <a:gridCol w="2032000"/>
                  </a:tblGrid>
                  <a:tr h="365760">
                    <a:tc>
                      <a:txBody>
                        <a:bodyPr/>
                        <a:lstStyle/>
                        <a:p>
                          <a:endParaRPr lang="en-US"/>
                        </a:p>
                      </a:txBody>
                      <a:tcPr>
                        <a:blipFill rotWithShape="0">
                          <a:blip r:embed="rId2"/>
                          <a:stretch>
                            <a:fillRect l="-299" t="-1667" r="-306587" b="-695000"/>
                          </a:stretch>
                        </a:blipFill>
                      </a:tcPr>
                    </a:tc>
                    <a:tc>
                      <a:txBody>
                        <a:bodyPr/>
                        <a:lstStyle/>
                        <a:p>
                          <a:endParaRPr lang="en-US"/>
                        </a:p>
                      </a:txBody>
                      <a:tcPr>
                        <a:blipFill rotWithShape="0">
                          <a:blip r:embed="rId2"/>
                          <a:stretch>
                            <a:fillRect l="-100601" t="-1667" r="-207508" b="-695000"/>
                          </a:stretch>
                        </a:blipFill>
                      </a:tcPr>
                    </a:tc>
                    <a:tc>
                      <a:txBody>
                        <a:bodyPr/>
                        <a:lstStyle/>
                        <a:p>
                          <a:endParaRPr lang="en-US"/>
                        </a:p>
                      </a:txBody>
                      <a:tcPr>
                        <a:blipFill rotWithShape="0">
                          <a:blip r:embed="rId2"/>
                          <a:stretch>
                            <a:fillRect l="-189235" t="-1667" r="-95751" b="-695000"/>
                          </a:stretch>
                        </a:blipFill>
                      </a:tcPr>
                    </a:tc>
                    <a:tc>
                      <a:txBody>
                        <a:bodyPr/>
                        <a:lstStyle/>
                        <a:p>
                          <a:endParaRPr lang="en-US"/>
                        </a:p>
                      </a:txBody>
                      <a:tcPr>
                        <a:blipFill rotWithShape="0">
                          <a:blip r:embed="rId2"/>
                          <a:stretch>
                            <a:fillRect l="-305689" t="-1667" r="-1198" b="-695000"/>
                          </a:stretch>
                        </a:blipFill>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16</a:t>
                          </a:r>
                          <a:endParaRPr lang="en-IN" dirty="0"/>
                        </a:p>
                      </a:txBody>
                      <a:tcPr/>
                    </a:tc>
                    <a:tc>
                      <a:txBody>
                        <a:bodyPr/>
                        <a:lstStyle/>
                        <a:p>
                          <a:r>
                            <a:rPr lang="en-IN" dirty="0" smtClean="0"/>
                            <a:t>28</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36</a:t>
                          </a:r>
                          <a:endParaRPr lang="en-IN" dirty="0"/>
                        </a:p>
                      </a:txBody>
                      <a:tcPr/>
                    </a:tc>
                    <a:tc>
                      <a:txBody>
                        <a:bodyPr/>
                        <a:lstStyle/>
                        <a:p>
                          <a:r>
                            <a:rPr lang="en-IN" dirty="0" smtClean="0"/>
                            <a:t>30</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64</a:t>
                          </a:r>
                          <a:endParaRPr lang="en-IN" dirty="0"/>
                        </a:p>
                      </a:txBody>
                      <a:tcPr/>
                    </a:tc>
                    <a:tc>
                      <a:txBody>
                        <a:bodyPr/>
                        <a:lstStyle/>
                        <a:p>
                          <a:r>
                            <a:rPr lang="en-IN" dirty="0" smtClean="0"/>
                            <a:t>80</a:t>
                          </a:r>
                          <a:endParaRPr lang="en-IN" dirty="0"/>
                        </a:p>
                      </a:txBody>
                      <a:tcPr/>
                    </a:tc>
                  </a:tr>
                  <a:tr h="370840">
                    <a:tc>
                      <a:txBody>
                        <a:bodyPr/>
                        <a:lstStyle/>
                        <a:p>
                          <a:endParaRPr lang="en-US"/>
                        </a:p>
                      </a:txBody>
                      <a:tcPr>
                        <a:blipFill rotWithShape="0">
                          <a:blip r:embed="rId2"/>
                          <a:stretch>
                            <a:fillRect l="-299" t="-500000" r="-306587" b="-183607"/>
                          </a:stretch>
                        </a:blipFill>
                      </a:tcPr>
                    </a:tc>
                    <a:tc>
                      <a:txBody>
                        <a:bodyPr/>
                        <a:lstStyle/>
                        <a:p>
                          <a:endParaRPr lang="en-US"/>
                        </a:p>
                      </a:txBody>
                      <a:tcPr>
                        <a:blipFill rotWithShape="0">
                          <a:blip r:embed="rId2"/>
                          <a:stretch>
                            <a:fillRect l="-100601" t="-500000" r="-207508" b="-183607"/>
                          </a:stretch>
                        </a:blipFill>
                      </a:tcPr>
                    </a:tc>
                    <a:tc>
                      <a:txBody>
                        <a:bodyPr/>
                        <a:lstStyle/>
                        <a:p>
                          <a:endParaRPr lang="en-US"/>
                        </a:p>
                      </a:txBody>
                      <a:tcPr>
                        <a:blipFill rotWithShape="0">
                          <a:blip r:embed="rId2"/>
                          <a:stretch>
                            <a:fillRect l="-189235" t="-500000" r="-95751" b="-183607"/>
                          </a:stretch>
                        </a:blipFill>
                      </a:tcPr>
                    </a:tc>
                    <a:tc>
                      <a:txBody>
                        <a:bodyPr/>
                        <a:lstStyle/>
                        <a:p>
                          <a:endParaRPr lang="en-US"/>
                        </a:p>
                      </a:txBody>
                      <a:tcPr>
                        <a:blipFill rotWithShape="0">
                          <a:blip r:embed="rId2"/>
                          <a:stretch>
                            <a:fillRect l="-305689" t="-500000" r="-1198" b="-183607"/>
                          </a:stretch>
                        </a:blipFill>
                      </a:tcPr>
                    </a:tc>
                  </a:tr>
                </a:tbl>
              </a:graphicData>
            </a:graphic>
          </p:graphicFrame>
        </mc:Fallback>
      </mc:AlternateContent>
    </p:spTree>
    <p:extLst>
      <p:ext uri="{BB962C8B-B14F-4D97-AF65-F5344CB8AC3E}">
        <p14:creationId xmlns:p14="http://schemas.microsoft.com/office/powerpoint/2010/main" xmlns="" val="1247707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Simple Numerical</a:t>
            </a:r>
            <a:endParaRPr lang="en-US" b="1"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Formula to calculate m and c are given by:</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m(slope) =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e>
                            </m:nary>
                            <m:r>
                              <a:rPr lang="en-IN" sz="2400" b="0" i="1" smtClean="0">
                                <a:latin typeface="Cambria Math" panose="02040503050406030204" pitchFamily="18" charset="0"/>
                                <a:cs typeface="Times New Roman" panose="02020603050405020304" pitchFamily="18" charset="0"/>
                              </a:rPr>
                              <m:t>)</m:t>
                            </m:r>
                          </m:e>
                        </m:nary>
                      </m:num>
                      <m:den>
                        <m:r>
                          <a:rPr lang="en-IN" sz="2400" b="0" i="1" smtClean="0">
                            <a:latin typeface="Cambria Math" panose="02040503050406030204" pitchFamily="18" charset="0"/>
                            <a:cs typeface="Times New Roman" panose="02020603050405020304" pitchFamily="18" charset="0"/>
                          </a:rPr>
                          <m:t>𝑛</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m:t>
                                </m:r>
                              </m:sup>
                            </m:sSup>
                          </m:e>
                        </m:nary>
                        <m:r>
                          <a:rPr lang="en-IN" sz="2400" b="0" i="1" smtClean="0">
                            <a:latin typeface="Cambria Math" panose="02040503050406030204" pitchFamily="18" charset="0"/>
                            <a:cs typeface="Times New Roman" panose="02020603050405020304" pitchFamily="18" charset="0"/>
                          </a:rPr>
                          <m:t> −</m:t>
                        </m:r>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e>
                            </m:nary>
                            <m:r>
                              <a:rPr lang="en-IN" sz="2400" b="0" i="1" smtClean="0">
                                <a:latin typeface="Cambria Math" panose="02040503050406030204" pitchFamily="18" charset="0"/>
                                <a:cs typeface="Times New Roman" panose="02020603050405020304" pitchFamily="18" charset="0"/>
                              </a:rPr>
                              <m:t>)</m:t>
                            </m:r>
                          </m:e>
                          <m:sup>
                            <m:r>
                              <a:rPr lang="en-IN" sz="2400" b="0" i="1" smtClean="0">
                                <a:latin typeface="Cambria Math" panose="02040503050406030204" pitchFamily="18" charset="0"/>
                                <a:cs typeface="Times New Roman" panose="02020603050405020304" pitchFamily="18" charset="0"/>
                              </a:rPr>
                              <m:t>2</m:t>
                            </m:r>
                          </m:sup>
                        </m:sSup>
                      </m:den>
                    </m:f>
                  </m:oMath>
                </a14:m>
                <a:r>
                  <a:rPr lang="en-IN" sz="24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4 ∗144 −20∗25</m:t>
                        </m:r>
                      </m:num>
                      <m:den>
                        <m:r>
                          <a:rPr lang="en-IN" sz="2400" i="1">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4∗120−400</m:t>
                        </m:r>
                      </m:den>
                    </m:f>
                  </m:oMath>
                </a14:m>
                <a:r>
                  <a:rPr lang="en-IN" sz="2400" dirty="0" smtClean="0">
                    <a:latin typeface="Times New Roman" panose="02020603050405020304" pitchFamily="18" charset="0"/>
                    <a:cs typeface="Times New Roman" panose="02020603050405020304" pitchFamily="18" charset="0"/>
                  </a:rPr>
                  <a:t> = 0.95</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c (intercept)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nary>
                          <m:naryPr>
                            <m:chr m:val="∑"/>
                            <m:subHide m:val="on"/>
                            <m:supHide m:val="on"/>
                            <m:ctrlPr>
                              <a:rPr lang="en-IN" sz="240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𝑦</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𝑥</m:t>
                                    </m:r>
                                  </m:e>
                                  <m:sup>
                                    <m:r>
                                      <a:rPr lang="en-IN" sz="2400" b="0" i="1" smtClean="0">
                                        <a:latin typeface="Cambria Math" panose="02040503050406030204" pitchFamily="18" charset="0"/>
                                        <a:cs typeface="Times New Roman" panose="02020603050405020304" pitchFamily="18" charset="0"/>
                                      </a:rPr>
                                      <m:t>2  </m:t>
                                    </m:r>
                                  </m:sup>
                                </m:sSup>
                                <m:r>
                                  <a:rPr lang="en-IN" sz="2400" b="0" i="1" smtClean="0">
                                    <a:latin typeface="Cambria Math" panose="02040503050406030204" pitchFamily="18" charset="0"/>
                                    <a:cs typeface="Times New Roman" panose="02020603050405020304" pitchFamily="18" charset="0"/>
                                  </a:rPr>
                                  <m:t> −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 </m:t>
                                    </m:r>
                                    <m:nary>
                                      <m:naryPr>
                                        <m:chr m:val="∑"/>
                                        <m:subHide m:val="on"/>
                                        <m:supHide m:val="on"/>
                                        <m:ctrlPr>
                                          <a:rPr lang="en-IN" sz="2400" b="0" i="1" smtClean="0">
                                            <a:latin typeface="Cambria Math" panose="02040503050406030204" pitchFamily="18" charset="0"/>
                                            <a:cs typeface="Times New Roman" panose="02020603050405020304" pitchFamily="18" charset="0"/>
                                          </a:rPr>
                                        </m:ctrlPr>
                                      </m:naryPr>
                                      <m:sub/>
                                      <m:sup/>
                                      <m:e>
                                        <m:r>
                                          <a:rPr lang="en-IN" sz="2400" b="0" i="1" smtClean="0">
                                            <a:latin typeface="Cambria Math" panose="02040503050406030204" pitchFamily="18" charset="0"/>
                                            <a:cs typeface="Times New Roman" panose="02020603050405020304" pitchFamily="18" charset="0"/>
                                          </a:rPr>
                                          <m:t>𝑥𝑦</m:t>
                                        </m:r>
                                      </m:e>
                                    </m:nary>
                                  </m:e>
                                </m:nary>
                              </m:e>
                            </m:nary>
                          </m:e>
                        </m:nary>
                      </m:num>
                      <m:den>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𝑥</m:t>
                                </m:r>
                              </m:e>
                              <m:sup>
                                <m:r>
                                  <a:rPr lang="en-IN" sz="2400" i="1">
                                    <a:latin typeface="Cambria Math" panose="02040503050406030204" pitchFamily="18" charset="0"/>
                                    <a:cs typeface="Times New Roman" panose="02020603050405020304" pitchFamily="18" charset="0"/>
                                  </a:rPr>
                                  <m:t>2</m:t>
                                </m:r>
                              </m:sup>
                            </m:sSup>
                          </m:e>
                        </m:nary>
                        <m:r>
                          <a:rPr lang="en-IN" sz="2400" i="1">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m:t>
                            </m:r>
                            <m:nary>
                              <m:naryPr>
                                <m:chr m:val="∑"/>
                                <m:subHide m:val="on"/>
                                <m:supHide m:val="on"/>
                                <m:ctrlPr>
                                  <a:rPr lang="en-IN" sz="2400" i="1">
                                    <a:latin typeface="Cambria Math" panose="02040503050406030204" pitchFamily="18" charset="0"/>
                                    <a:cs typeface="Times New Roman" panose="02020603050405020304" pitchFamily="18" charset="0"/>
                                  </a:rPr>
                                </m:ctrlPr>
                              </m:naryPr>
                              <m:sub/>
                              <m:sup/>
                              <m:e>
                                <m:r>
                                  <a:rPr lang="en-IN" sz="2400" i="1">
                                    <a:latin typeface="Cambria Math" panose="02040503050406030204" pitchFamily="18" charset="0"/>
                                    <a:cs typeface="Times New Roman" panose="02020603050405020304" pitchFamily="18" charset="0"/>
                                  </a:rPr>
                                  <m:t>𝑥</m:t>
                                </m:r>
                              </m:e>
                            </m:nary>
                            <m:r>
                              <a:rPr lang="en-IN" sz="2400" i="1">
                                <a:latin typeface="Cambria Math" panose="02040503050406030204" pitchFamily="18" charset="0"/>
                                <a:cs typeface="Times New Roman" panose="02020603050405020304" pitchFamily="18" charset="0"/>
                              </a:rPr>
                              <m:t>)</m:t>
                            </m:r>
                          </m:e>
                          <m:sup>
                            <m:r>
                              <a:rPr lang="en-IN" sz="2400" i="1">
                                <a:latin typeface="Cambria Math" panose="02040503050406030204" pitchFamily="18" charset="0"/>
                                <a:cs typeface="Times New Roman" panose="02020603050405020304" pitchFamily="18" charset="0"/>
                              </a:rPr>
                              <m:t>2</m:t>
                            </m:r>
                          </m:sup>
                        </m:sSup>
                      </m:den>
                    </m:f>
                    <m:r>
                      <m:rPr>
                        <m:nor/>
                      </m:rPr>
                      <a:rPr lang="en-IN" sz="2400" dirty="0">
                        <a:latin typeface="Times New Roman" panose="020206030504050203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25∗120−20∗144</m:t>
                        </m:r>
                      </m:num>
                      <m:den>
                        <m:r>
                          <a:rPr lang="en-IN" sz="2400" b="0" i="1" smtClean="0">
                            <a:latin typeface="Cambria Math" panose="02040503050406030204" pitchFamily="18" charset="0"/>
                            <a:cs typeface="Times New Roman" panose="02020603050405020304" pitchFamily="18" charset="0"/>
                          </a:rPr>
                          <m:t>4∗120 −400</m:t>
                        </m:r>
                      </m:den>
                    </m:f>
                  </m:oMath>
                </a14:m>
                <a:r>
                  <a:rPr lang="en-IN" sz="2400" dirty="0" smtClean="0">
                    <a:latin typeface="Times New Roman" panose="02020603050405020304" pitchFamily="18" charset="0"/>
                    <a:cs typeface="Times New Roman" panose="02020603050405020304" pitchFamily="18" charset="0"/>
                  </a:rPr>
                  <a:t> = 1.5</a:t>
                </a: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Formula for Linear Regression is given by:</a:t>
                </a:r>
              </a:p>
              <a:p>
                <a:pPr marL="0" indent="0">
                  <a:buNone/>
                </a:pPr>
                <a:r>
                  <a:rPr lang="en-IN" sz="2400" dirty="0">
                    <a:latin typeface="Times New Roman" panose="02020603050405020304" pitchFamily="18" charset="0"/>
                    <a:cs typeface="Times New Roman" panose="02020603050405020304" pitchFamily="18" charset="0"/>
                  </a:rPr>
                  <a:t>	y = mx + </a:t>
                </a:r>
                <a:r>
                  <a:rPr lang="en-IN" sz="2400" dirty="0" smtClean="0">
                    <a:latin typeface="Times New Roman" panose="02020603050405020304" pitchFamily="18" charset="0"/>
                    <a:cs typeface="Times New Roman" panose="02020603050405020304" pitchFamily="18" charset="0"/>
                  </a:rPr>
                  <a:t>c</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y = </a:t>
                </a:r>
                <a:r>
                  <a:rPr lang="en-IN" sz="2400" dirty="0" smtClean="0">
                    <a:latin typeface="Times New Roman" panose="02020603050405020304" pitchFamily="18" charset="0"/>
                    <a:cs typeface="Times New Roman" panose="02020603050405020304" pitchFamily="18" charset="0"/>
                  </a:rPr>
                  <a:t>0.95x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1.5</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 xmlns:a16="http://schemas.microsoft.com/office/drawing/2014/main" xmlns:a14="http://schemas.microsoft.com/office/drawing/2010/main" id="{2429C1C9-571A-41C5-AF2B-1FE61DD740DD}"/>
                  </a:ext>
                </a:extLst>
              </p:cNvPr>
              <p:cNvSpPr>
                <a:spLocks noGrp="1" noRot="1" noChangeAspect="1" noMove="1" noResize="1" noEditPoints="1" noAdjustHandles="1" noChangeArrowheads="1" noChangeShapeType="1" noTextEdit="1"/>
              </p:cNvSpPr>
              <p:nvPr>
                <p:ph idx="1"/>
              </p:nvPr>
            </p:nvSpPr>
            <p:spPr>
              <a:xfrm>
                <a:off x="412296" y="1108076"/>
                <a:ext cx="11367407" cy="5487987"/>
              </a:xfrm>
              <a:blipFill rotWithShape="0">
                <a:blip r:embed="rId2" cstate="print"/>
                <a:stretch>
                  <a:fillRect l="-751" t="-1556"/>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xmlns="" val="1426139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Simple Numerical</a:t>
            </a:r>
            <a:endParaRPr lang="en-US" b="1"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108076"/>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Find RSS:</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 0.95</a:t>
                </a:r>
              </a:p>
              <a:p>
                <a:r>
                  <a:rPr lang="en-IN" sz="2400" dirty="0" smtClean="0">
                    <a:latin typeface="Times New Roman" panose="02020603050405020304" pitchFamily="18" charset="0"/>
                    <a:cs typeface="Times New Roman" panose="02020603050405020304" pitchFamily="18" charset="0"/>
                  </a:rPr>
                  <a:t>c= 1.5</a:t>
                </a:r>
              </a:p>
              <a:p>
                <a:r>
                  <a:rPr lang="en-IN" sz="2400" dirty="0" smtClean="0">
                    <a:latin typeface="Times New Roman" panose="02020603050405020304" pitchFamily="18" charset="0"/>
                    <a:cs typeface="Times New Roman" panose="02020603050405020304" pitchFamily="18" charset="0"/>
                  </a:rPr>
                  <a:t>RSS </a:t>
                </a:r>
                <a:r>
                  <a:rPr lang="en-IN" sz="2400"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IN" sz="2400" i="1">
                            <a:latin typeface="Cambria Math" panose="02040503050406030204" pitchFamily="18" charset="0"/>
                          </a:rPr>
                        </m:ctrlPr>
                      </m:naryPr>
                      <m:sub>
                        <m:r>
                          <m:rPr>
                            <m:brk m:alnAt="23"/>
                          </m:rP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𝑛</m:t>
                        </m:r>
                      </m:sup>
                      <m:e>
                        <m:sSup>
                          <m:sSupPr>
                            <m:ctrlPr>
                              <a:rPr lang="en-IN" sz="2400" i="1">
                                <a:latin typeface="Cambria Math" panose="02040503050406030204" pitchFamily="18" charset="0"/>
                              </a:rPr>
                            </m:ctrlPr>
                          </m:sSupPr>
                          <m:e>
                            <m:r>
                              <m:rPr>
                                <m:nor/>
                              </m:rPr>
                              <a:rPr lang="en-IN" sz="2400">
                                <a:latin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𝑖</m:t>
                                </m:r>
                              </m:sub>
                            </m:sSub>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m</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𝑥</m:t>
                                </m:r>
                              </m:e>
                              <m:sub>
                                <m:r>
                                  <a:rPr lang="en-IN" sz="2400" i="1" dirty="0">
                                    <a:latin typeface="Cambria Math" panose="02040503050406030204" pitchFamily="18" charset="0"/>
                                  </a:rPr>
                                  <m:t>𝑖</m:t>
                                </m:r>
                              </m:sub>
                            </m:sSub>
                            <m:r>
                              <a:rPr lang="en-IN" sz="2400" i="1" dirty="0">
                                <a:latin typeface="Cambria Math" panose="02040503050406030204" pitchFamily="18" charset="0"/>
                              </a:rPr>
                              <m:t>+</m:t>
                            </m:r>
                            <m:r>
                              <a:rPr lang="en-IN" sz="2400" i="1" dirty="0">
                                <a:latin typeface="Cambria Math" panose="02040503050406030204" pitchFamily="18" charset="0"/>
                              </a:rPr>
                              <m:t>𝑐</m:t>
                            </m:r>
                            <m:r>
                              <m:rPr>
                                <m:nor/>
                              </m:rPr>
                              <a:rPr lang="en-IN" sz="2400" dirty="0">
                                <a:latin typeface="Times New Roman" panose="02020603050405020304" pitchFamily="18" charset="0"/>
                                <a:cs typeface="Times New Roman" panose="02020603050405020304" pitchFamily="18" charset="0"/>
                              </a:rPr>
                              <m:t>)) </m:t>
                            </m:r>
                          </m:e>
                          <m:sup>
                            <m:r>
                              <a:rPr lang="en-IN" sz="2400" i="1">
                                <a:latin typeface="Cambria Math" panose="02040503050406030204" pitchFamily="18" charset="0"/>
                              </a:rPr>
                              <m:t>2</m:t>
                            </m:r>
                          </m:sup>
                        </m:sSup>
                        <m:r>
                          <a:rPr lang="en-IN" sz="2400" b="0" i="1" smtClean="0">
                            <a:latin typeface="Cambria Math" panose="02040503050406030204" pitchFamily="18" charset="0"/>
                          </a:rPr>
                          <m:t>=8.7</m:t>
                        </m:r>
                      </m:e>
                    </m:nary>
                  </m:oMath>
                </a14:m>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 xmlns:a16="http://schemas.microsoft.com/office/drawing/2014/main" xmlns:a14="http://schemas.microsoft.com/office/drawing/2010/main" id="{2429C1C9-571A-41C5-AF2B-1FE61DD740DD}"/>
                  </a:ext>
                </a:extLst>
              </p:cNvPr>
              <p:cNvSpPr>
                <a:spLocks noGrp="1" noRot="1" noChangeAspect="1" noMove="1" noResize="1" noEditPoints="1" noAdjustHandles="1" noChangeArrowheads="1" noChangeShapeType="1" noTextEdit="1"/>
              </p:cNvSpPr>
              <p:nvPr>
                <p:ph idx="1"/>
              </p:nvPr>
            </p:nvSpPr>
            <p:spPr>
              <a:xfrm>
                <a:off x="412296" y="1108076"/>
                <a:ext cx="11367407" cy="5487987"/>
              </a:xfrm>
              <a:blipFill rotWithShape="0">
                <a:blip r:embed="rId2" cstate="print"/>
                <a:stretch>
                  <a:fillRect l="-751" t="-1556"/>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graphicFrame>
        <p:nvGraphicFramePr>
          <p:cNvPr id="7" name="Table 6"/>
          <p:cNvGraphicFramePr>
            <a:graphicFrameLocks noGrp="1"/>
          </p:cNvGraphicFramePr>
          <p:nvPr/>
        </p:nvGraphicFramePr>
        <p:xfrm>
          <a:off x="1631950" y="1691959"/>
          <a:ext cx="8128000" cy="741680"/>
        </p:xfrm>
        <a:graphic>
          <a:graphicData uri="http://schemas.openxmlformats.org/drawingml/2006/table">
            <a:tbl>
              <a:tblPr firstRow="1" bandRow="1">
                <a:tableStyleId>{69CF1AB2-1976-4502-BF36-3FF5EA218861}</a:tableStyleId>
              </a:tblPr>
              <a:tblGrid>
                <a:gridCol w="1625600"/>
                <a:gridCol w="1625600"/>
                <a:gridCol w="1625600"/>
                <a:gridCol w="1625600"/>
                <a:gridCol w="1625600"/>
              </a:tblGrid>
              <a:tr h="370840">
                <a:tc>
                  <a:txBody>
                    <a:bodyPr/>
                    <a:lstStyle/>
                    <a:p>
                      <a:r>
                        <a:rPr lang="en-IN" dirty="0" smtClean="0"/>
                        <a:t>X</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c>
                  <a:txBody>
                    <a:bodyPr/>
                    <a:lstStyle/>
                    <a:p>
                      <a:r>
                        <a:rPr lang="en-IN" dirty="0" smtClean="0"/>
                        <a:t>6</a:t>
                      </a:r>
                      <a:endParaRPr lang="en-IN" dirty="0"/>
                    </a:p>
                  </a:txBody>
                  <a:tcPr/>
                </a:tc>
                <a:tc>
                  <a:txBody>
                    <a:bodyPr/>
                    <a:lstStyle/>
                    <a:p>
                      <a:r>
                        <a:rPr lang="en-IN" dirty="0" smtClean="0"/>
                        <a:t>8</a:t>
                      </a:r>
                      <a:endParaRPr lang="en-IN" dirty="0"/>
                    </a:p>
                  </a:txBody>
                  <a:tcPr/>
                </a:tc>
              </a:tr>
              <a:tr h="370840">
                <a:tc>
                  <a:txBody>
                    <a:bodyPr/>
                    <a:lstStyle/>
                    <a:p>
                      <a:r>
                        <a:rPr lang="en-IN" dirty="0" smtClean="0"/>
                        <a:t>y</a:t>
                      </a:r>
                      <a:endParaRPr lang="en-IN" dirty="0"/>
                    </a:p>
                  </a:txBody>
                  <a:tcPr/>
                </a:tc>
                <a:tc>
                  <a:txBody>
                    <a:bodyPr/>
                    <a:lstStyle/>
                    <a:p>
                      <a:r>
                        <a:rPr lang="en-IN" dirty="0" smtClean="0"/>
                        <a:t>3</a:t>
                      </a:r>
                      <a:endParaRPr lang="en-IN" dirty="0"/>
                    </a:p>
                  </a:txBody>
                  <a:tcPr/>
                </a:tc>
                <a:tc>
                  <a:txBody>
                    <a:bodyPr/>
                    <a:lstStyle/>
                    <a:p>
                      <a:r>
                        <a:rPr lang="en-IN" dirty="0" smtClean="0"/>
                        <a:t>7</a:t>
                      </a:r>
                      <a:endParaRPr lang="en-IN" dirty="0"/>
                    </a:p>
                  </a:txBody>
                  <a:tcPr/>
                </a:tc>
                <a:tc>
                  <a:txBody>
                    <a:bodyPr/>
                    <a:lstStyle/>
                    <a:p>
                      <a:r>
                        <a:rPr lang="en-IN" dirty="0" smtClean="0"/>
                        <a:t>5</a:t>
                      </a:r>
                      <a:endParaRPr lang="en-IN" dirty="0"/>
                    </a:p>
                  </a:txBody>
                  <a:tcPr/>
                </a:tc>
                <a:tc>
                  <a:txBody>
                    <a:bodyPr/>
                    <a:lstStyle/>
                    <a:p>
                      <a:r>
                        <a:rPr lang="en-IN" dirty="0" smtClean="0"/>
                        <a:t>10</a:t>
                      </a:r>
                      <a:endParaRPr lang="en-IN" dirty="0"/>
                    </a:p>
                  </a:txBody>
                  <a:tcPr/>
                </a:tc>
              </a:tr>
            </a:tbl>
          </a:graphicData>
        </a:graphic>
      </p:graphicFrame>
      <mc:AlternateContent xmlns:mc="http://schemas.openxmlformats.org/markup-compatibility/2006">
        <mc:Choice xmlns:a14="http://schemas.microsoft.com/office/drawing/2010/main" xmlns="" Requires="a14">
          <p:graphicFrame>
            <p:nvGraphicFramePr>
              <p:cNvPr id="8" name="Table 7"/>
              <p:cNvGraphicFramePr>
                <a:graphicFrameLocks noGrp="1"/>
              </p:cNvGraphicFramePr>
              <p:nvPr>
                <p:extLst>
                  <p:ext uri="{D42A27DB-BD31-4B8C-83A1-F6EECF244321}">
                    <p14:modId xmlns:p14="http://schemas.microsoft.com/office/powerpoint/2010/main" val="1478002104"/>
                  </p:ext>
                </p:extLst>
              </p:nvPr>
            </p:nvGraphicFramePr>
            <p:xfrm>
              <a:off x="1527028" y="4136390"/>
              <a:ext cx="8749735" cy="2769680"/>
            </p:xfrm>
            <a:graphic>
              <a:graphicData uri="http://schemas.openxmlformats.org/drawingml/2006/table">
                <a:tbl>
                  <a:tblPr firstRow="1" bandRow="1">
                    <a:tableStyleId>{5C22544A-7EE6-4342-B048-85BDC9FD1C3A}</a:tableStyleId>
                  </a:tblPr>
                  <a:tblGrid>
                    <a:gridCol w="1749947"/>
                    <a:gridCol w="1749947"/>
                    <a:gridCol w="1749947"/>
                    <a:gridCol w="1749947"/>
                    <a:gridCol w="1749947"/>
                  </a:tblGrid>
                  <a:tr h="0">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𝑥</m:t>
                                </m:r>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cs typeface="Times New Roman" panose="02020603050405020304" pitchFamily="18" charset="0"/>
                                  </a:rPr>
                                  <m:t>𝑦</m:t>
                                </m:r>
                                <m:r>
                                  <a:rPr lang="en-IN" sz="1800" i="1" smtClean="0">
                                    <a:latin typeface="Cambria Math" panose="02040503050406030204" pitchFamily="18" charset="0"/>
                                    <a:cs typeface="Times New Roman" panose="02020603050405020304" pitchFamily="18" charset="0"/>
                                  </a:rPr>
                                  <m:t> </m:t>
                                </m:r>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cs typeface="Times New Roman" panose="02020603050405020304" pitchFamily="18" charset="0"/>
                                  </a:rPr>
                                  <m:t>𝒚𝒑</m:t>
                                </m:r>
                                <m:r>
                                  <a:rPr lang="en-IN" sz="1800" b="1" i="1" smtClean="0">
                                    <a:latin typeface="Cambria Math" panose="02040503050406030204" pitchFamily="18" charset="0"/>
                                    <a:cs typeface="Times New Roman" panose="02020603050405020304" pitchFamily="18" charset="0"/>
                                  </a:rPr>
                                  <m:t>=</m:t>
                                </m:r>
                                <m:r>
                                  <a:rPr lang="en-IN" sz="1800" b="1" i="1" smtClean="0">
                                    <a:latin typeface="Cambria Math" panose="02040503050406030204" pitchFamily="18" charset="0"/>
                                    <a:cs typeface="Times New Roman" panose="02020603050405020304" pitchFamily="18" charset="0"/>
                                  </a:rPr>
                                  <m:t>𝒎</m:t>
                                </m:r>
                                <m:r>
                                  <a:rPr lang="en-IN" sz="1800" i="1" smtClean="0">
                                    <a:latin typeface="Cambria Math" panose="02040503050406030204" pitchFamily="18" charset="0"/>
                                    <a:cs typeface="Times New Roman" panose="02020603050405020304" pitchFamily="18" charset="0"/>
                                  </a:rPr>
                                  <m:t>𝑥</m:t>
                                </m:r>
                                <m:r>
                                  <a:rPr lang="en-IN" sz="1800" b="1" i="1" smtClean="0">
                                    <a:latin typeface="Cambria Math" panose="02040503050406030204" pitchFamily="18" charset="0"/>
                                    <a:cs typeface="Times New Roman" panose="02020603050405020304" pitchFamily="18" charset="0"/>
                                  </a:rPr>
                                  <m:t>+</m:t>
                                </m:r>
                                <m:r>
                                  <a:rPr lang="en-IN" sz="1800" b="1" i="1" smtClean="0">
                                    <a:latin typeface="Cambria Math" panose="02040503050406030204" pitchFamily="18" charset="0"/>
                                    <a:cs typeface="Times New Roman" panose="02020603050405020304" pitchFamily="18" charset="0"/>
                                  </a:rPr>
                                  <m:t>𝒄</m:t>
                                </m:r>
                              </m:oMath>
                            </m:oMathPara>
                          </a14:m>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𝑖</m:t>
                                    </m:r>
                                  </m:sub>
                                </m:sSub>
                                <m:r>
                                  <m:rPr>
                                    <m:nor/>
                                  </m:rPr>
                                  <a:rPr lang="en-IN" sz="1800" dirty="0">
                                    <a:latin typeface="Times New Roman" panose="02020603050405020304" pitchFamily="18" charset="0"/>
                                    <a:cs typeface="Times New Roman" panose="02020603050405020304" pitchFamily="18" charset="0"/>
                                  </a:rPr>
                                  <m:t>–</m:t>
                                </m:r>
                                <m:r>
                                  <m:rPr>
                                    <m:nor/>
                                  </m:rPr>
                                  <a:rPr lang="en-IN" sz="1800" b="1" i="0" dirty="0" smtClean="0">
                                    <a:latin typeface="Times New Roman" panose="02020603050405020304" pitchFamily="18" charset="0"/>
                                    <a:cs typeface="Times New Roman" panose="02020603050405020304" pitchFamily="18" charset="0"/>
                                  </a:rPr>
                                  <m:t>yp</m:t>
                                </m:r>
                              </m:oMath>
                            </m:oMathPara>
                          </a14:m>
                          <a:endParaRPr lang="en-IN" dirty="0"/>
                        </a:p>
                        <a:p>
                          <a:endParaRPr lang="en-IN"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IN" sz="1800" i="1" smtClean="0">
                                        <a:latin typeface="Cambria Math" panose="02040503050406030204" pitchFamily="18" charset="0"/>
                                      </a:rPr>
                                    </m:ctrlPr>
                                  </m:sSupPr>
                                  <m:e>
                                    <m:sSub>
                                      <m:sSubPr>
                                        <m:ctrlPr>
                                          <a:rPr lang="en-IN" sz="1800" i="1" smtClean="0">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𝑖</m:t>
                                        </m:r>
                                      </m:sub>
                                    </m:sSub>
                                    <m:r>
                                      <m:rPr>
                                        <m:nor/>
                                      </m:rPr>
                                      <a:rPr lang="en-IN" sz="1800" dirty="0">
                                        <a:latin typeface="Times New Roman" panose="02020603050405020304" pitchFamily="18" charset="0"/>
                                        <a:cs typeface="Times New Roman" panose="02020603050405020304" pitchFamily="18" charset="0"/>
                                      </a:rPr>
                                      <m:t>–</m:t>
                                    </m:r>
                                    <m:r>
                                      <m:rPr>
                                        <m:nor/>
                                      </m:rPr>
                                      <a:rPr lang="en-IN" sz="1800" b="1" i="0" dirty="0" smtClean="0">
                                        <a:latin typeface="Times New Roman" panose="02020603050405020304" pitchFamily="18" charset="0"/>
                                        <a:cs typeface="Times New Roman" panose="02020603050405020304" pitchFamily="18" charset="0"/>
                                      </a:rPr>
                                      <m:t>yp</m:t>
                                    </m:r>
                                    <m:r>
                                      <m:rPr>
                                        <m:nor/>
                                      </m:rPr>
                                      <a:rPr lang="en-IN" dirty="0"/>
                                      <m:t> </m:t>
                                    </m:r>
                                  </m:e>
                                  <m:sup>
                                    <m:r>
                                      <a:rPr lang="en-IN" sz="1800" b="1" i="1" smtClean="0">
                                        <a:latin typeface="Cambria Math" panose="02040503050406030204" pitchFamily="18" charset="0"/>
                                      </a:rPr>
                                      <m:t>𝟐</m:t>
                                    </m:r>
                                  </m:sup>
                                </m:sSup>
                              </m:oMath>
                            </m:oMathPara>
                          </a14:m>
                          <a:endParaRPr lang="en-IN" dirty="0"/>
                        </a:p>
                      </a:txBody>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3.4</a:t>
                          </a:r>
                          <a:endParaRPr lang="en-IN" dirty="0"/>
                        </a:p>
                      </a:txBody>
                      <a:tcPr/>
                    </a:tc>
                    <a:tc>
                      <a:txBody>
                        <a:bodyPr/>
                        <a:lstStyle/>
                        <a:p>
                          <a:r>
                            <a:rPr lang="en-IN" dirty="0" smtClean="0"/>
                            <a:t>-0.4</a:t>
                          </a:r>
                          <a:endParaRPr lang="en-IN" dirty="0"/>
                        </a:p>
                      </a:txBody>
                      <a:tcPr/>
                    </a:tc>
                    <a:tc>
                      <a:txBody>
                        <a:bodyPr/>
                        <a:lstStyle/>
                        <a:p>
                          <a:r>
                            <a:rPr lang="en-IN" dirty="0" smtClean="0"/>
                            <a:t>0.16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5.3</a:t>
                          </a:r>
                          <a:endParaRPr lang="en-IN" dirty="0"/>
                        </a:p>
                      </a:txBody>
                      <a:tcPr/>
                    </a:tc>
                    <a:tc>
                      <a:txBody>
                        <a:bodyPr/>
                        <a:lstStyle/>
                        <a:p>
                          <a:r>
                            <a:rPr lang="en-IN" dirty="0" smtClean="0"/>
                            <a:t>1.7</a:t>
                          </a:r>
                          <a:endParaRPr lang="en-IN" dirty="0"/>
                        </a:p>
                      </a:txBody>
                      <a:tcPr/>
                    </a:tc>
                    <a:tc>
                      <a:txBody>
                        <a:bodyPr/>
                        <a:lstStyle/>
                        <a:p>
                          <a:r>
                            <a:rPr lang="en-IN" dirty="0" smtClean="0"/>
                            <a:t>2.89</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7.2</a:t>
                          </a:r>
                          <a:endParaRPr lang="en-IN" dirty="0"/>
                        </a:p>
                      </a:txBody>
                      <a:tcPr/>
                    </a:tc>
                    <a:tc>
                      <a:txBody>
                        <a:bodyPr/>
                        <a:lstStyle/>
                        <a:p>
                          <a:r>
                            <a:rPr lang="en-IN" dirty="0" smtClean="0"/>
                            <a:t>-2.2</a:t>
                          </a:r>
                          <a:endParaRPr lang="en-IN" dirty="0"/>
                        </a:p>
                      </a:txBody>
                      <a:tcPr/>
                    </a:tc>
                    <a:tc>
                      <a:txBody>
                        <a:bodyPr/>
                        <a:lstStyle/>
                        <a:p>
                          <a:r>
                            <a:rPr lang="en-IN" dirty="0" smtClean="0"/>
                            <a:t>4.84</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9.1</a:t>
                          </a:r>
                          <a:endParaRPr lang="en-IN" dirty="0"/>
                        </a:p>
                      </a:txBody>
                      <a:tcPr/>
                    </a:tc>
                    <a:tc>
                      <a:txBody>
                        <a:bodyPr/>
                        <a:lstStyle/>
                        <a:p>
                          <a:r>
                            <a:rPr lang="en-IN" dirty="0" smtClean="0"/>
                            <a:t>0.9</a:t>
                          </a:r>
                          <a:endParaRPr lang="en-IN" dirty="0"/>
                        </a:p>
                      </a:txBody>
                      <a:tcPr/>
                    </a:tc>
                    <a:tc>
                      <a:txBody>
                        <a:bodyPr/>
                        <a:lstStyle/>
                        <a:p>
                          <a:r>
                            <a:rPr lang="en-IN" dirty="0" smtClean="0"/>
                            <a:t>0.81</a:t>
                          </a:r>
                          <a:endParaRPr lang="en-IN" dirty="0"/>
                        </a:p>
                      </a:txBody>
                      <a:tcPr/>
                    </a:tc>
                  </a:tr>
                  <a:tr h="370840">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𝑥</m:t>
                                  </m:r>
                                </m:e>
                              </m:nary>
                            </m:oMath>
                          </a14:m>
                          <a:r>
                            <a:rPr lang="en-IN" dirty="0" smtClean="0"/>
                            <a:t> = 20</a:t>
                          </a:r>
                          <a:endParaRPr lang="en-IN" dirty="0"/>
                        </a:p>
                      </a:txBody>
                      <a:tcPr/>
                    </a:tc>
                    <a:tc>
                      <a:txBody>
                        <a:bodyPr/>
                        <a:lstStyle/>
                        <a:p>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r>
                                    <a:rPr lang="en-IN" sz="1800" i="1">
                                      <a:latin typeface="Cambria Math" panose="02040503050406030204" pitchFamily="18" charset="0"/>
                                      <a:cs typeface="Times New Roman" panose="02020603050405020304" pitchFamily="18" charset="0"/>
                                    </a:rPr>
                                    <m:t>𝑦</m:t>
                                  </m:r>
                                </m:e>
                              </m:nary>
                            </m:oMath>
                          </a14:m>
                          <a:r>
                            <a:rPr lang="en-IN" dirty="0" smtClean="0"/>
                            <a:t> = 25</a:t>
                          </a:r>
                          <a:endParaRPr lang="en-IN" dirty="0"/>
                        </a:p>
                      </a:txBody>
                      <a:tcPr/>
                    </a:tc>
                    <a:tc>
                      <a:txBody>
                        <a:bodyPr/>
                        <a:lstStyle/>
                        <a:p>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subHide m:val="on"/>
                                  <m:supHide m:val="on"/>
                                  <m:ctrlPr>
                                    <a:rPr lang="en-IN" sz="1800" i="1" smtClean="0">
                                      <a:latin typeface="Cambria Math" panose="02040503050406030204" pitchFamily="18" charset="0"/>
                                      <a:cs typeface="Times New Roman" panose="02020603050405020304" pitchFamily="18" charset="0"/>
                                    </a:rPr>
                                  </m:ctrlPr>
                                </m:naryPr>
                                <m:sub/>
                                <m:sup/>
                                <m:e>
                                  <m:sSup>
                                    <m:sSupPr>
                                      <m:ctrlPr>
                                        <a:rPr lang="en-IN" sz="1800" i="1" smtClean="0">
                                          <a:latin typeface="Cambria Math" panose="02040503050406030204" pitchFamily="18" charset="0"/>
                                        </a:rPr>
                                      </m:ctrlPr>
                                    </m:sSupPr>
                                    <m:e>
                                      <m:sSub>
                                        <m:sSubPr>
                                          <m:ctrlPr>
                                            <a:rPr lang="en-IN" sz="1800" i="1" smtClean="0">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𝑖</m:t>
                                          </m:r>
                                        </m:sub>
                                      </m:sSub>
                                      <m:r>
                                        <m:rPr>
                                          <m:nor/>
                                        </m:rPr>
                                        <a:rPr lang="en-IN" sz="1800" dirty="0">
                                          <a:latin typeface="Times New Roman" panose="02020603050405020304" pitchFamily="18" charset="0"/>
                                          <a:cs typeface="Times New Roman" panose="02020603050405020304" pitchFamily="18" charset="0"/>
                                        </a:rPr>
                                        <m:t>–</m:t>
                                      </m:r>
                                      <m:r>
                                        <m:rPr>
                                          <m:nor/>
                                        </m:rPr>
                                        <a:rPr lang="en-IN" sz="1800" b="1" i="0" dirty="0" smtClean="0">
                                          <a:latin typeface="Times New Roman" panose="02020603050405020304" pitchFamily="18" charset="0"/>
                                          <a:cs typeface="Times New Roman" panose="02020603050405020304" pitchFamily="18" charset="0"/>
                                        </a:rPr>
                                        <m:t>yp</m:t>
                                      </m:r>
                                      <m:r>
                                        <m:rPr>
                                          <m:nor/>
                                        </m:rPr>
                                        <a:rPr lang="en-IN" dirty="0"/>
                                        <m:t> </m:t>
                                      </m:r>
                                    </m:e>
                                    <m:sup>
                                      <m:r>
                                        <a:rPr lang="en-IN" sz="1800" b="1" i="1" smtClean="0">
                                          <a:latin typeface="Cambria Math" panose="02040503050406030204" pitchFamily="18" charset="0"/>
                                        </a:rPr>
                                        <m:t>𝟐</m:t>
                                      </m:r>
                                    </m:sup>
                                  </m:sSup>
                                </m:e>
                              </m:nary>
                            </m:oMath>
                          </a14:m>
                          <a:r>
                            <a:rPr lang="en-IN" dirty="0" smtClean="0"/>
                            <a:t> = 8.7</a:t>
                          </a:r>
                          <a:endParaRPr lang="en-IN" dirty="0"/>
                        </a:p>
                        <a:p>
                          <a:endParaRPr lang="en-IN" dirty="0"/>
                        </a:p>
                      </a:txBody>
                      <a:tcP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xmlns="" xmlns:a14="http://schemas.microsoft.com/office/drawing/2010/main" val="1478002104"/>
                  </p:ext>
                </p:extLst>
              </p:nvPr>
            </p:nvGraphicFramePr>
            <p:xfrm>
              <a:off x="1527028" y="4136390"/>
              <a:ext cx="8749735" cy="2769680"/>
            </p:xfrm>
            <a:graphic>
              <a:graphicData uri="http://schemas.openxmlformats.org/drawingml/2006/table">
                <a:tbl>
                  <a:tblPr firstRow="1" bandRow="1">
                    <a:tableStyleId>{5C22544A-7EE6-4342-B048-85BDC9FD1C3A}</a:tableStyleId>
                  </a:tblPr>
                  <a:tblGrid>
                    <a:gridCol w="1749947"/>
                    <a:gridCol w="1749947"/>
                    <a:gridCol w="1749947"/>
                    <a:gridCol w="1749947"/>
                    <a:gridCol w="1749947"/>
                  </a:tblGrid>
                  <a:tr h="640080">
                    <a:tc>
                      <a:txBody>
                        <a:bodyPr/>
                        <a:lstStyle/>
                        <a:p>
                          <a:endParaRPr lang="en-US"/>
                        </a:p>
                      </a:txBody>
                      <a:tcPr>
                        <a:blipFill rotWithShape="0">
                          <a:blip r:embed="rId3"/>
                          <a:stretch>
                            <a:fillRect l="-348" t="-952" r="-401742" b="-398095"/>
                          </a:stretch>
                        </a:blipFill>
                      </a:tcPr>
                    </a:tc>
                    <a:tc>
                      <a:txBody>
                        <a:bodyPr/>
                        <a:lstStyle/>
                        <a:p>
                          <a:endParaRPr lang="en-US"/>
                        </a:p>
                      </a:txBody>
                      <a:tcPr>
                        <a:blipFill rotWithShape="0">
                          <a:blip r:embed="rId3"/>
                          <a:stretch>
                            <a:fillRect l="-100348" t="-952" r="-301742" b="-398095"/>
                          </a:stretch>
                        </a:blipFill>
                      </a:tcPr>
                    </a:tc>
                    <a:tc>
                      <a:txBody>
                        <a:bodyPr/>
                        <a:lstStyle/>
                        <a:p>
                          <a:endParaRPr lang="en-US"/>
                        </a:p>
                      </a:txBody>
                      <a:tcPr>
                        <a:blipFill rotWithShape="0">
                          <a:blip r:embed="rId3"/>
                          <a:stretch>
                            <a:fillRect l="-199653" t="-952" r="-200694" b="-398095"/>
                          </a:stretch>
                        </a:blipFill>
                      </a:tcPr>
                    </a:tc>
                    <a:tc>
                      <a:txBody>
                        <a:bodyPr/>
                        <a:lstStyle/>
                        <a:p>
                          <a:endParaRPr lang="en-US"/>
                        </a:p>
                      </a:txBody>
                      <a:tcPr>
                        <a:blipFill rotWithShape="0">
                          <a:blip r:embed="rId3"/>
                          <a:stretch>
                            <a:fillRect l="-300697" t="-952" r="-101394" b="-398095"/>
                          </a:stretch>
                        </a:blipFill>
                      </a:tcPr>
                    </a:tc>
                    <a:tc>
                      <a:txBody>
                        <a:bodyPr/>
                        <a:lstStyle/>
                        <a:p>
                          <a:endParaRPr lang="en-US"/>
                        </a:p>
                      </a:txBody>
                      <a:tcPr>
                        <a:blipFill rotWithShape="0">
                          <a:blip r:embed="rId3"/>
                          <a:stretch>
                            <a:fillRect l="-400697" t="-952" r="-1394" b="-398095"/>
                          </a:stretch>
                        </a:blipFill>
                      </a:tcPr>
                    </a:tc>
                  </a:tr>
                  <a:tr h="370840">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3.4</a:t>
                          </a:r>
                          <a:endParaRPr lang="en-IN" dirty="0"/>
                        </a:p>
                      </a:txBody>
                      <a:tcPr/>
                    </a:tc>
                    <a:tc>
                      <a:txBody>
                        <a:bodyPr/>
                        <a:lstStyle/>
                        <a:p>
                          <a:r>
                            <a:rPr lang="en-IN" dirty="0" smtClean="0"/>
                            <a:t>-0.4</a:t>
                          </a:r>
                          <a:endParaRPr lang="en-IN" dirty="0"/>
                        </a:p>
                      </a:txBody>
                      <a:tcPr/>
                    </a:tc>
                    <a:tc>
                      <a:txBody>
                        <a:bodyPr/>
                        <a:lstStyle/>
                        <a:p>
                          <a:r>
                            <a:rPr lang="en-IN" dirty="0" smtClean="0"/>
                            <a:t>0.16</a:t>
                          </a:r>
                          <a:endParaRPr lang="en-IN" dirty="0"/>
                        </a:p>
                      </a:txBody>
                      <a:tcPr/>
                    </a:tc>
                  </a:tr>
                  <a:tr h="370840">
                    <a:tc>
                      <a:txBody>
                        <a:bodyPr/>
                        <a:lstStyle/>
                        <a:p>
                          <a:r>
                            <a:rPr lang="en-IN" dirty="0" smtClean="0"/>
                            <a:t>4</a:t>
                          </a:r>
                          <a:endParaRPr lang="en-IN" dirty="0"/>
                        </a:p>
                      </a:txBody>
                      <a:tcPr/>
                    </a:tc>
                    <a:tc>
                      <a:txBody>
                        <a:bodyPr/>
                        <a:lstStyle/>
                        <a:p>
                          <a:r>
                            <a:rPr lang="en-IN" dirty="0" smtClean="0"/>
                            <a:t>7</a:t>
                          </a:r>
                          <a:endParaRPr lang="en-IN" dirty="0"/>
                        </a:p>
                      </a:txBody>
                      <a:tcPr/>
                    </a:tc>
                    <a:tc>
                      <a:txBody>
                        <a:bodyPr/>
                        <a:lstStyle/>
                        <a:p>
                          <a:r>
                            <a:rPr lang="en-IN" dirty="0" smtClean="0"/>
                            <a:t>5.3</a:t>
                          </a:r>
                          <a:endParaRPr lang="en-IN" dirty="0"/>
                        </a:p>
                      </a:txBody>
                      <a:tcPr/>
                    </a:tc>
                    <a:tc>
                      <a:txBody>
                        <a:bodyPr/>
                        <a:lstStyle/>
                        <a:p>
                          <a:r>
                            <a:rPr lang="en-IN" dirty="0" smtClean="0"/>
                            <a:t>1.7</a:t>
                          </a:r>
                          <a:endParaRPr lang="en-IN" dirty="0"/>
                        </a:p>
                      </a:txBody>
                      <a:tcPr/>
                    </a:tc>
                    <a:tc>
                      <a:txBody>
                        <a:bodyPr/>
                        <a:lstStyle/>
                        <a:p>
                          <a:r>
                            <a:rPr lang="en-IN" dirty="0" smtClean="0"/>
                            <a:t>2.89</a:t>
                          </a:r>
                          <a:endParaRPr lang="en-IN" dirty="0"/>
                        </a:p>
                      </a:txBody>
                      <a:tcPr/>
                    </a:tc>
                  </a:tr>
                  <a:tr h="370840">
                    <a:tc>
                      <a:txBody>
                        <a:bodyPr/>
                        <a:lstStyle/>
                        <a:p>
                          <a:r>
                            <a:rPr lang="en-IN" dirty="0" smtClean="0"/>
                            <a:t>6</a:t>
                          </a:r>
                          <a:endParaRPr lang="en-IN" dirty="0"/>
                        </a:p>
                      </a:txBody>
                      <a:tcPr/>
                    </a:tc>
                    <a:tc>
                      <a:txBody>
                        <a:bodyPr/>
                        <a:lstStyle/>
                        <a:p>
                          <a:r>
                            <a:rPr lang="en-IN" dirty="0" smtClean="0"/>
                            <a:t>5</a:t>
                          </a:r>
                          <a:endParaRPr lang="en-IN" dirty="0"/>
                        </a:p>
                      </a:txBody>
                      <a:tcPr/>
                    </a:tc>
                    <a:tc>
                      <a:txBody>
                        <a:bodyPr/>
                        <a:lstStyle/>
                        <a:p>
                          <a:r>
                            <a:rPr lang="en-IN" dirty="0" smtClean="0"/>
                            <a:t>7.2</a:t>
                          </a:r>
                          <a:endParaRPr lang="en-IN" dirty="0"/>
                        </a:p>
                      </a:txBody>
                      <a:tcPr/>
                    </a:tc>
                    <a:tc>
                      <a:txBody>
                        <a:bodyPr/>
                        <a:lstStyle/>
                        <a:p>
                          <a:r>
                            <a:rPr lang="en-IN" dirty="0" smtClean="0"/>
                            <a:t>-2.2</a:t>
                          </a:r>
                          <a:endParaRPr lang="en-IN" dirty="0"/>
                        </a:p>
                      </a:txBody>
                      <a:tcPr/>
                    </a:tc>
                    <a:tc>
                      <a:txBody>
                        <a:bodyPr/>
                        <a:lstStyle/>
                        <a:p>
                          <a:r>
                            <a:rPr lang="en-IN" dirty="0" smtClean="0"/>
                            <a:t>4.84</a:t>
                          </a:r>
                          <a:endParaRPr lang="en-IN" dirty="0"/>
                        </a:p>
                      </a:txBody>
                      <a:tcPr/>
                    </a:tc>
                  </a:tr>
                  <a:tr h="370840">
                    <a:tc>
                      <a:txBody>
                        <a:bodyPr/>
                        <a:lstStyle/>
                        <a:p>
                          <a:r>
                            <a:rPr lang="en-IN" dirty="0" smtClean="0"/>
                            <a:t>8</a:t>
                          </a:r>
                          <a:endParaRPr lang="en-IN" dirty="0"/>
                        </a:p>
                      </a:txBody>
                      <a:tcPr/>
                    </a:tc>
                    <a:tc>
                      <a:txBody>
                        <a:bodyPr/>
                        <a:lstStyle/>
                        <a:p>
                          <a:r>
                            <a:rPr lang="en-IN" dirty="0" smtClean="0"/>
                            <a:t>10</a:t>
                          </a:r>
                          <a:endParaRPr lang="en-IN" dirty="0"/>
                        </a:p>
                      </a:txBody>
                      <a:tcPr/>
                    </a:tc>
                    <a:tc>
                      <a:txBody>
                        <a:bodyPr/>
                        <a:lstStyle/>
                        <a:p>
                          <a:r>
                            <a:rPr lang="en-IN" dirty="0" smtClean="0"/>
                            <a:t>9.1</a:t>
                          </a:r>
                          <a:endParaRPr lang="en-IN" dirty="0"/>
                        </a:p>
                      </a:txBody>
                      <a:tcPr/>
                    </a:tc>
                    <a:tc>
                      <a:txBody>
                        <a:bodyPr/>
                        <a:lstStyle/>
                        <a:p>
                          <a:r>
                            <a:rPr lang="en-IN" dirty="0" smtClean="0"/>
                            <a:t>0.9</a:t>
                          </a:r>
                          <a:endParaRPr lang="en-IN" dirty="0"/>
                        </a:p>
                      </a:txBody>
                      <a:tcPr/>
                    </a:tc>
                    <a:tc>
                      <a:txBody>
                        <a:bodyPr/>
                        <a:lstStyle/>
                        <a:p>
                          <a:r>
                            <a:rPr lang="en-IN" dirty="0" smtClean="0"/>
                            <a:t>0.81</a:t>
                          </a:r>
                          <a:endParaRPr lang="en-IN" dirty="0"/>
                        </a:p>
                      </a:txBody>
                      <a:tcPr/>
                    </a:tc>
                  </a:tr>
                  <a:tr h="646240">
                    <a:tc>
                      <a:txBody>
                        <a:bodyPr/>
                        <a:lstStyle/>
                        <a:p>
                          <a:endParaRPr lang="en-US"/>
                        </a:p>
                      </a:txBody>
                      <a:tcPr>
                        <a:blipFill rotWithShape="0">
                          <a:blip r:embed="rId3"/>
                          <a:stretch>
                            <a:fillRect l="-348" t="-330189" r="-401742" b="-64151"/>
                          </a:stretch>
                        </a:blipFill>
                      </a:tcPr>
                    </a:tc>
                    <a:tc>
                      <a:txBody>
                        <a:bodyPr/>
                        <a:lstStyle/>
                        <a:p>
                          <a:endParaRPr lang="en-US"/>
                        </a:p>
                      </a:txBody>
                      <a:tcPr>
                        <a:blipFill rotWithShape="0">
                          <a:blip r:embed="rId3"/>
                          <a:stretch>
                            <a:fillRect l="-100348" t="-330189" r="-301742" b="-64151"/>
                          </a:stretch>
                        </a:blipFill>
                      </a:tcPr>
                    </a:tc>
                    <a:tc>
                      <a:txBody>
                        <a:bodyPr/>
                        <a:lstStyle/>
                        <a:p>
                          <a:endParaRPr lang="en-IN" dirty="0"/>
                        </a:p>
                      </a:txBody>
                      <a:tcPr/>
                    </a:tc>
                    <a:tc>
                      <a:txBody>
                        <a:bodyPr/>
                        <a:lstStyle/>
                        <a:p>
                          <a:endParaRPr lang="en-IN" dirty="0"/>
                        </a:p>
                      </a:txBody>
                      <a:tcPr/>
                    </a:tc>
                    <a:tc>
                      <a:txBody>
                        <a:bodyPr/>
                        <a:lstStyle/>
                        <a:p>
                          <a:endParaRPr lang="en-US"/>
                        </a:p>
                      </a:txBody>
                      <a:tcPr>
                        <a:blipFill rotWithShape="0">
                          <a:blip r:embed="rId3"/>
                          <a:stretch>
                            <a:fillRect l="-400697" t="-330189" r="-1394" b="-64151"/>
                          </a:stretch>
                        </a:blipFill>
                      </a:tcPr>
                    </a:tc>
                  </a:tr>
                </a:tbl>
              </a:graphicData>
            </a:graphic>
          </p:graphicFrame>
        </mc:Fallback>
      </mc:AlternateContent>
    </p:spTree>
    <p:extLst>
      <p:ext uri="{BB962C8B-B14F-4D97-AF65-F5344CB8AC3E}">
        <p14:creationId xmlns:p14="http://schemas.microsoft.com/office/powerpoint/2010/main" xmlns="" val="1061148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Multiple Linear Regression</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868339"/>
            <a:ext cx="11367407" cy="5853136"/>
          </a:xfrm>
        </p:spPr>
        <p:txBody>
          <a:bodyPr>
            <a:noAutofit/>
          </a:bodyPr>
          <a:lstStyle/>
          <a:p>
            <a:pPr fontAlgn="base"/>
            <a:r>
              <a:rPr lang="en-IN" sz="2400" dirty="0">
                <a:latin typeface="Times New Roman" panose="02020603050405020304" pitchFamily="18" charset="0"/>
                <a:cs typeface="Times New Roman" panose="02020603050405020304" pitchFamily="18" charset="0"/>
              </a:rPr>
              <a:t>Multiple linear regression refers to a statistical technique that is used to predict the outcome of a variable based on the value of two or more variables.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sometimes known simply as multiple regression, and it is an extension of linear regression.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variable that we want to predict is known as the dependent variable, while the variables we use to predict the value of the dependent variable are known as independent or explanatory variables</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technique enables analysts to determine the variation of the model and the relative contribution of each independent variable in the total variance.</a:t>
            </a:r>
          </a:p>
          <a:p>
            <a:r>
              <a:rPr lang="en-IN" sz="2400" dirty="0">
                <a:latin typeface="Times New Roman" panose="02020603050405020304" pitchFamily="18" charset="0"/>
                <a:cs typeface="Times New Roman" panose="02020603050405020304" pitchFamily="18" charset="0"/>
              </a:rPr>
              <a:t>Multiple regression can take two forms, i.e., linear regression and non-linear regression.</a:t>
            </a: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xmlns="" val="1293308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Multiple Linear Regression</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868339"/>
            <a:ext cx="11367407" cy="5853136"/>
          </a:xfrm>
        </p:spPr>
        <p:txBody>
          <a:bodyPr>
            <a:noAutofit/>
          </a:bodyPr>
          <a:lstStyle/>
          <a:p>
            <a:pPr fontAlgn="base"/>
            <a:r>
              <a:rPr lang="en-IN" sz="2400" dirty="0">
                <a:latin typeface="Times New Roman" panose="02020603050405020304" pitchFamily="18" charset="0"/>
                <a:cs typeface="Times New Roman" panose="02020603050405020304" pitchFamily="18" charset="0"/>
              </a:rPr>
              <a:t>Multiple linear regression </a:t>
            </a:r>
            <a:r>
              <a:rPr lang="en-IN" sz="2400" dirty="0" smtClean="0">
                <a:latin typeface="Times New Roman" panose="02020603050405020304" pitchFamily="18" charset="0"/>
                <a:cs typeface="Times New Roman" panose="02020603050405020304" pitchFamily="18" charset="0"/>
              </a:rPr>
              <a:t>formula:</a:t>
            </a:r>
          </a:p>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Where:</a:t>
            </a:r>
          </a:p>
          <a:p>
            <a:r>
              <a:rPr lang="en-IN" sz="2400" b="1" dirty="0" err="1">
                <a:latin typeface="Times New Roman" panose="02020603050405020304" pitchFamily="18" charset="0"/>
                <a:cs typeface="Times New Roman" panose="02020603050405020304" pitchFamily="18" charset="0"/>
              </a:rPr>
              <a:t>yi</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is the dependent or predicted variable</a:t>
            </a:r>
          </a:p>
          <a:p>
            <a:r>
              <a:rPr lang="en-IN" sz="2400" b="1" dirty="0">
                <a:latin typeface="Times New Roman" panose="02020603050405020304" pitchFamily="18" charset="0"/>
                <a:cs typeface="Times New Roman" panose="02020603050405020304" pitchFamily="18" charset="0"/>
              </a:rPr>
              <a:t>β0</a:t>
            </a:r>
            <a:r>
              <a:rPr lang="en-IN" sz="2400" dirty="0">
                <a:latin typeface="Times New Roman" panose="02020603050405020304" pitchFamily="18" charset="0"/>
                <a:cs typeface="Times New Roman" panose="02020603050405020304" pitchFamily="18" charset="0"/>
              </a:rPr>
              <a:t> is the y-intercept, i.e., the value of y when both xi and x2 are 0.</a:t>
            </a:r>
          </a:p>
          <a:p>
            <a:r>
              <a:rPr lang="en-IN" sz="2400" b="1" dirty="0">
                <a:latin typeface="Times New Roman" panose="02020603050405020304" pitchFamily="18" charset="0"/>
                <a:cs typeface="Times New Roman" panose="02020603050405020304" pitchFamily="18" charset="0"/>
              </a:rPr>
              <a:t>β1</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β2</a:t>
            </a:r>
            <a:r>
              <a:rPr lang="en-IN" sz="2400" dirty="0">
                <a:latin typeface="Times New Roman" panose="02020603050405020304" pitchFamily="18" charset="0"/>
                <a:cs typeface="Times New Roman" panose="02020603050405020304" pitchFamily="18" charset="0"/>
              </a:rPr>
              <a:t> are the regression coefficients that represent the change in y relative to a one-unit change in </a:t>
            </a:r>
            <a:r>
              <a:rPr lang="en-IN" sz="2400" b="1" dirty="0">
                <a:latin typeface="Times New Roman" panose="02020603050405020304" pitchFamily="18" charset="0"/>
                <a:cs typeface="Times New Roman" panose="02020603050405020304" pitchFamily="18" charset="0"/>
              </a:rPr>
              <a:t>xi1</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xi2</a:t>
            </a:r>
            <a:r>
              <a:rPr lang="en-IN" sz="2400" dirty="0">
                <a:latin typeface="Times New Roman" panose="02020603050405020304" pitchFamily="18" charset="0"/>
                <a:cs typeface="Times New Roman" panose="02020603050405020304" pitchFamily="18" charset="0"/>
              </a:rPr>
              <a:t>, respectively.</a:t>
            </a:r>
          </a:p>
          <a:p>
            <a:r>
              <a:rPr lang="en-IN" sz="2400" b="1" dirty="0">
                <a:latin typeface="Times New Roman" panose="02020603050405020304" pitchFamily="18" charset="0"/>
                <a:cs typeface="Times New Roman" panose="02020603050405020304" pitchFamily="18" charset="0"/>
              </a:rPr>
              <a:t>βp</a:t>
            </a:r>
            <a:r>
              <a:rPr lang="en-IN" sz="2400" dirty="0">
                <a:latin typeface="Times New Roman" panose="02020603050405020304" pitchFamily="18" charset="0"/>
                <a:cs typeface="Times New Roman" panose="02020603050405020304" pitchFamily="18" charset="0"/>
              </a:rPr>
              <a:t> is the slope coefficient for each independent variable</a:t>
            </a:r>
          </a:p>
          <a:p>
            <a:r>
              <a:rPr lang="en-IN" sz="2400" b="1" dirty="0">
                <a:latin typeface="Times New Roman" panose="02020603050405020304" pitchFamily="18" charset="0"/>
                <a:cs typeface="Times New Roman" panose="02020603050405020304" pitchFamily="18" charset="0"/>
              </a:rPr>
              <a:t>ϵ</a:t>
            </a:r>
            <a:r>
              <a:rPr lang="en-IN" sz="2400" dirty="0">
                <a:latin typeface="Times New Roman" panose="02020603050405020304" pitchFamily="18" charset="0"/>
                <a:cs typeface="Times New Roman" panose="02020603050405020304" pitchFamily="18" charset="0"/>
              </a:rPr>
              <a:t> is the model’s random error (residual) term.</a:t>
            </a: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78942" y="1738337"/>
            <a:ext cx="5715000" cy="638175"/>
          </a:xfrm>
          <a:prstGeom prst="rect">
            <a:avLst/>
          </a:prstGeom>
        </p:spPr>
      </p:pic>
    </p:spTree>
    <p:extLst>
      <p:ext uri="{BB962C8B-B14F-4D97-AF65-F5344CB8AC3E}">
        <p14:creationId xmlns:p14="http://schemas.microsoft.com/office/powerpoint/2010/main" xmlns="" val="351764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Multiple Linear Regression-Assumptions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868339"/>
            <a:ext cx="11367407" cy="5853136"/>
          </a:xfrm>
        </p:spPr>
        <p:txBody>
          <a:bodyPr>
            <a:noAutofit/>
          </a:bodyPr>
          <a:lstStyle/>
          <a:p>
            <a:r>
              <a:rPr lang="en-IN" sz="2400" b="1" dirty="0" smtClean="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linear relationship between the dependent and independent variables</a:t>
            </a:r>
          </a:p>
          <a:p>
            <a:pPr marL="0" indent="0">
              <a:buNone/>
            </a:pPr>
            <a:r>
              <a:rPr lang="en-IN" sz="2400" dirty="0">
                <a:latin typeface="Times New Roman" panose="02020603050405020304" pitchFamily="18" charset="0"/>
                <a:cs typeface="Times New Roman" panose="02020603050405020304" pitchFamily="18" charset="0"/>
              </a:rPr>
              <a:t>The first assumption of multiple linear regression is that there is a linear relationship between the dependent variable and each of the independent variables.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best way to check the linear relationships is to create scatterplots and then visually inspect the scatterplots for linearity.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the relationship displayed in the scatterplot is not linear, then the analyst will need to run a non-linear regression or transform the data using statistical software, such as SPSS.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independent variables are not highly correlated with each other</a:t>
            </a:r>
          </a:p>
          <a:p>
            <a:pPr marL="0" indent="0">
              <a:buNone/>
            </a:pPr>
            <a:r>
              <a:rPr lang="en-IN" sz="2400" dirty="0">
                <a:latin typeface="Times New Roman" panose="02020603050405020304" pitchFamily="18" charset="0"/>
                <a:cs typeface="Times New Roman" panose="02020603050405020304" pitchFamily="18" charset="0"/>
              </a:rPr>
              <a:t>The data should not show multicollinearity, which occurs when the independent variables </a:t>
            </a:r>
            <a:r>
              <a:rPr lang="en-IN" sz="2400" dirty="0" smtClean="0">
                <a:latin typeface="Times New Roman" panose="02020603050405020304" pitchFamily="18" charset="0"/>
                <a:cs typeface="Times New Roman" panose="02020603050405020304" pitchFamily="18" charset="0"/>
              </a:rPr>
              <a:t>are </a:t>
            </a:r>
            <a:r>
              <a:rPr lang="en-IN" sz="2400" dirty="0">
                <a:latin typeface="Times New Roman" panose="02020603050405020304" pitchFamily="18" charset="0"/>
                <a:cs typeface="Times New Roman" panose="02020603050405020304" pitchFamily="18" charset="0"/>
              </a:rPr>
              <a:t>highly correlated to one another.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independent variables show multicollinearity, there will be problems in figuring out the specific variable that contributes to the variance in the dependent variable. </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xmlns="" val="3571219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Multiple Linear Regression-Assumptions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868339"/>
            <a:ext cx="11367407" cy="5853136"/>
          </a:xfrm>
        </p:spPr>
        <p:txBody>
          <a:bodyPr>
            <a:noAutofit/>
          </a:bodyPr>
          <a:lstStyle/>
          <a:p>
            <a:r>
              <a:rPr lang="en-IN" sz="2400"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variance of the residuals is constant</a:t>
            </a:r>
          </a:p>
          <a:p>
            <a:pPr marL="0" indent="0">
              <a:buNone/>
            </a:pPr>
            <a:r>
              <a:rPr lang="en-IN" sz="2400" dirty="0">
                <a:latin typeface="Times New Roman" panose="02020603050405020304" pitchFamily="18" charset="0"/>
                <a:cs typeface="Times New Roman" panose="02020603050405020304" pitchFamily="18" charset="0"/>
              </a:rPr>
              <a:t>Multiple linear regression assumes that the amount of error in the residuals is similar at each point of the linear </a:t>
            </a:r>
            <a:r>
              <a:rPr lang="en-IN" sz="2400" dirty="0" smtClean="0">
                <a:latin typeface="Times New Roman" panose="02020603050405020304" pitchFamily="18" charset="0"/>
                <a:cs typeface="Times New Roman" panose="02020603050405020304" pitchFamily="18" charset="0"/>
              </a:rPr>
              <a:t>model. </a:t>
            </a:r>
          </a:p>
          <a:p>
            <a:pPr marL="0" indent="0">
              <a:buNone/>
            </a:pPr>
            <a:r>
              <a:rPr lang="en-IN" sz="2400" dirty="0" smtClean="0">
                <a:latin typeface="Times New Roman" panose="02020603050405020304" pitchFamily="18" charset="0"/>
                <a:cs typeface="Times New Roman" panose="02020603050405020304" pitchFamily="18" charset="0"/>
              </a:rPr>
              <a:t>When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the data, the analyst should plot the standardized residuals against the predicted values to determine if the points are distributed fairly across all the values of independent variables.  </a:t>
            </a:r>
            <a:r>
              <a:rPr lang="en-IN" sz="2400" b="1" dirty="0" smtClean="0">
                <a:latin typeface="Times New Roman" panose="02020603050405020304" pitchFamily="18" charset="0"/>
                <a:cs typeface="Times New Roman" panose="02020603050405020304" pitchFamily="18" charset="0"/>
              </a:rPr>
              <a:t> </a:t>
            </a:r>
          </a:p>
          <a:p>
            <a:r>
              <a:rPr lang="en-IN" sz="2400" b="1" dirty="0" smtClean="0">
                <a:latin typeface="Times New Roman" panose="02020603050405020304" pitchFamily="18" charset="0"/>
                <a:cs typeface="Times New Roman" panose="02020603050405020304" pitchFamily="18" charset="0"/>
              </a:rPr>
              <a:t>Independence </a:t>
            </a:r>
            <a:r>
              <a:rPr lang="en-IN" sz="2400" b="1" dirty="0">
                <a:latin typeface="Times New Roman" panose="02020603050405020304" pitchFamily="18" charset="0"/>
                <a:cs typeface="Times New Roman" panose="02020603050405020304" pitchFamily="18" charset="0"/>
              </a:rPr>
              <a:t>of observation</a:t>
            </a:r>
          </a:p>
          <a:p>
            <a:pPr marL="0" indent="0">
              <a:buNone/>
            </a:pPr>
            <a:r>
              <a:rPr lang="en-IN" sz="2400" dirty="0">
                <a:latin typeface="Times New Roman" panose="02020603050405020304" pitchFamily="18" charset="0"/>
                <a:cs typeface="Times New Roman" panose="02020603050405020304" pitchFamily="18" charset="0"/>
              </a:rPr>
              <a:t>The model assumes that the observations should be independent of one another.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Simply </a:t>
            </a:r>
            <a:r>
              <a:rPr lang="en-IN" sz="2400" dirty="0">
                <a:latin typeface="Times New Roman" panose="02020603050405020304" pitchFamily="18" charset="0"/>
                <a:cs typeface="Times New Roman" panose="02020603050405020304" pitchFamily="18" charset="0"/>
              </a:rPr>
              <a:t>put, the model assumes that the values of residuals are independent.  </a:t>
            </a:r>
          </a:p>
          <a:p>
            <a:r>
              <a:rPr lang="en-IN" sz="2400" b="1" dirty="0" smtClean="0">
                <a:latin typeface="Times New Roman" panose="02020603050405020304" pitchFamily="18" charset="0"/>
                <a:cs typeface="Times New Roman" panose="02020603050405020304" pitchFamily="18" charset="0"/>
              </a:rPr>
              <a:t>Multivariate </a:t>
            </a:r>
            <a:r>
              <a:rPr lang="en-IN" sz="2400" b="1" dirty="0">
                <a:latin typeface="Times New Roman" panose="02020603050405020304" pitchFamily="18" charset="0"/>
                <a:cs typeface="Times New Roman" panose="02020603050405020304" pitchFamily="18" charset="0"/>
              </a:rPr>
              <a:t>normality</a:t>
            </a:r>
          </a:p>
          <a:p>
            <a:pPr marL="0" indent="0">
              <a:buNone/>
            </a:pPr>
            <a:r>
              <a:rPr lang="en-IN" sz="2400" dirty="0">
                <a:latin typeface="Times New Roman" panose="02020603050405020304" pitchFamily="18" charset="0"/>
                <a:cs typeface="Times New Roman" panose="02020603050405020304" pitchFamily="18" charset="0"/>
              </a:rPr>
              <a:t>Multivariate normality occurs when residuals are normally distributed.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test this assumption, look at how the values of residuals are distributed.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can also be tested using two main methods, i.e., a histogram with a superimposed normal curve or the Normal Probability Plot method.</a:t>
            </a:r>
          </a:p>
          <a:p>
            <a:pPr marL="0" indent="0">
              <a:buNone/>
            </a:pPr>
            <a:r>
              <a:rPr lang="en-IN" sz="2400" dirty="0">
                <a:latin typeface="Times New Roman" panose="02020603050405020304" pitchFamily="18" charset="0"/>
                <a:cs typeface="Times New Roman" panose="02020603050405020304" pitchFamily="18" charset="0"/>
              </a:rPr>
              <a:t> </a:t>
            </a: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xmlns="" val="978722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was used in the biological sciences in early twentieth century. It was then used in many social science applications. </a:t>
            </a: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is used when the dependent variable(target) is categorical</a:t>
            </a:r>
            <a:r>
              <a:rPr lang="en-IN" sz="2400" dirty="0" smtClean="0">
                <a:latin typeface="Times New Roman" panose="02020603050405020304" pitchFamily="18" charset="0"/>
                <a:cs typeface="Times New Roman" panose="02020603050405020304" pitchFamily="18" charset="0"/>
              </a:rPr>
              <a:t>.</a:t>
            </a:r>
          </a:p>
          <a:p>
            <a:pPr fontAlgn="base"/>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 example,</a:t>
            </a:r>
          </a:p>
          <a:p>
            <a:pPr lvl="1"/>
            <a:r>
              <a:rPr lang="en-IN" dirty="0">
                <a:latin typeface="Times New Roman" panose="02020603050405020304" pitchFamily="18" charset="0"/>
                <a:cs typeface="Times New Roman" panose="02020603050405020304" pitchFamily="18" charset="0"/>
              </a:rPr>
              <a:t>To predict whether an email is spam (1) or (0)</a:t>
            </a:r>
          </a:p>
          <a:p>
            <a:pPr lvl="1"/>
            <a:r>
              <a:rPr lang="en-IN" dirty="0">
                <a:latin typeface="Times New Roman" panose="02020603050405020304" pitchFamily="18" charset="0"/>
                <a:cs typeface="Times New Roman" panose="02020603050405020304" pitchFamily="18" charset="0"/>
              </a:rPr>
              <a:t>Whether the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is malignant (1) or not (0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xmlns="" val="2789631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Consider </a:t>
            </a:r>
            <a:r>
              <a:rPr lang="en-IN" sz="2400" dirty="0">
                <a:latin typeface="Times New Roman" panose="02020603050405020304" pitchFamily="18" charset="0"/>
                <a:cs typeface="Times New Roman" panose="02020603050405020304" pitchFamily="18" charset="0"/>
              </a:rPr>
              <a:t>a scenario where we need to classify whether an email is spam or not.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we use linear regression for this problem, there is a need for setting up a threshold based on which classification can be done.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 if the actual class is malignant, predicted continuous value 0.4 and the threshold value is 0.5, the data point will be classified as not malignant which can lead to serious consequence in real time.</a:t>
            </a:r>
          </a:p>
          <a:p>
            <a:r>
              <a:rPr lang="en-IN" sz="24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p14="http://schemas.microsoft.com/office/powerpoint/2010/main" xmlns="" val="3198107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Model</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982640"/>
            <a:ext cx="4024669" cy="5853136"/>
          </a:xfrm>
        </p:spPr>
        <p:txBody>
          <a:bodyPr>
            <a:noAutofit/>
          </a:bodyPr>
          <a:lstStyle/>
          <a:p>
            <a:r>
              <a:rPr lang="en-IN" sz="2400" dirty="0">
                <a:latin typeface="Times New Roman" panose="02020603050405020304" pitchFamily="18" charset="0"/>
                <a:cs typeface="Times New Roman" panose="02020603050405020304" pitchFamily="18" charset="0"/>
              </a:rPr>
              <a:t>Output = 0 or 1</a:t>
            </a:r>
          </a:p>
          <a:p>
            <a:r>
              <a:rPr lang="en-IN" sz="2400" dirty="0">
                <a:latin typeface="Times New Roman" panose="02020603050405020304" pitchFamily="18" charset="0"/>
                <a:cs typeface="Times New Roman" panose="02020603050405020304" pitchFamily="18" charset="0"/>
              </a:rPr>
              <a:t>Hypothesis =&gt; Z = WX + B</a:t>
            </a:r>
          </a:p>
          <a:p>
            <a:r>
              <a:rPr lang="en-IN" sz="2400" dirty="0">
                <a:latin typeface="Times New Roman" panose="02020603050405020304" pitchFamily="18" charset="0"/>
                <a:cs typeface="Times New Roman" panose="02020603050405020304" pitchFamily="18" charset="0"/>
              </a:rPr>
              <a:t>h</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x) = sigmoid (Z</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b="1"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If ‘Z’ goes to infinity, Y(predicted) will become 1 and if ‘Z’ goes to negative infinity, Y(predicted) will become 0.</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49639" y="1887326"/>
            <a:ext cx="8542361" cy="3929486"/>
          </a:xfrm>
          <a:prstGeom prst="rect">
            <a:avLst/>
          </a:prstGeom>
        </p:spPr>
      </p:pic>
    </p:spTree>
    <p:extLst>
      <p:ext uri="{BB962C8B-B14F-4D97-AF65-F5344CB8AC3E}">
        <p14:creationId xmlns:p14="http://schemas.microsoft.com/office/powerpoint/2010/main" xmlns="" val="72374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Diagram 5"/>
          <p:cNvGraphicFramePr/>
          <p:nvPr>
            <p:extLst>
              <p:ext uri="{D42A27DB-BD31-4B8C-83A1-F6EECF244321}">
                <p14:modId xmlns=""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0927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Regression-types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1. Binary </a:t>
            </a:r>
            <a:r>
              <a:rPr lang="en-IN" sz="2400" dirty="0">
                <a:latin typeface="Times New Roman" panose="02020603050405020304" pitchFamily="18" charset="0"/>
                <a:cs typeface="Times New Roman" panose="02020603050405020304" pitchFamily="18" charset="0"/>
              </a:rPr>
              <a:t>Logistic Regression</a:t>
            </a:r>
          </a:p>
          <a:p>
            <a:r>
              <a:rPr lang="en-IN" sz="2400" dirty="0">
                <a:latin typeface="Times New Roman" panose="02020603050405020304" pitchFamily="18" charset="0"/>
                <a:cs typeface="Times New Roman" panose="02020603050405020304" pitchFamily="18" charset="0"/>
              </a:rPr>
              <a:t>The categorical response has only two 2 possible outcomes. Example: Spam or Not</a:t>
            </a: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Multinomial Logistic Regression</a:t>
            </a:r>
          </a:p>
          <a:p>
            <a:r>
              <a:rPr lang="en-IN" sz="2400" dirty="0">
                <a:latin typeface="Times New Roman" panose="02020603050405020304" pitchFamily="18" charset="0"/>
                <a:cs typeface="Times New Roman" panose="02020603050405020304" pitchFamily="18" charset="0"/>
              </a:rPr>
              <a:t>Three or more categories without ordering. Example: Predicting which food is preferred more (Veg, Non-Veg, Vegan)</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Ordinal Logistic Regression</a:t>
            </a:r>
          </a:p>
          <a:p>
            <a:r>
              <a:rPr lang="en-IN" sz="2400" dirty="0">
                <a:latin typeface="Times New Roman" panose="02020603050405020304" pitchFamily="18" charset="0"/>
                <a:cs typeface="Times New Roman" panose="02020603050405020304" pitchFamily="18" charset="0"/>
              </a:rPr>
              <a:t>Three or more categories with ordering. Example: Movie rating from 1 to 5</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30</a:t>
            </a:fld>
            <a:endParaRPr lang="en-US"/>
          </a:p>
        </p:txBody>
      </p:sp>
    </p:spTree>
    <p:extLst>
      <p:ext uri="{BB962C8B-B14F-4D97-AF65-F5344CB8AC3E}">
        <p14:creationId xmlns:p14="http://schemas.microsoft.com/office/powerpoint/2010/main" xmlns="" val="1601079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Decision Boundary</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predict which class a data belongs, a threshold can be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upon this threshold, the obtained estimated probability is classified into classes.</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a:t>
            </a:r>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predicted_value</a:t>
            </a:r>
            <a:r>
              <a:rPr lang="en-IN" sz="2400" dirty="0">
                <a:latin typeface="Times New Roman" panose="02020603050405020304" pitchFamily="18" charset="0"/>
                <a:cs typeface="Times New Roman" panose="02020603050405020304" pitchFamily="18" charset="0"/>
              </a:rPr>
              <a:t> ≥ 0.5, then classify email as spam else as not spam.</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Decision </a:t>
            </a:r>
            <a:r>
              <a:rPr lang="en-IN" sz="2400" dirty="0">
                <a:latin typeface="Times New Roman" panose="02020603050405020304" pitchFamily="18" charset="0"/>
                <a:cs typeface="Times New Roman" panose="02020603050405020304" pitchFamily="18" charset="0"/>
              </a:rPr>
              <a:t>boundary can be linear or non-linear.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Polynomial </a:t>
            </a:r>
            <a:r>
              <a:rPr lang="en-IN" sz="2400" dirty="0">
                <a:latin typeface="Times New Roman" panose="02020603050405020304" pitchFamily="18" charset="0"/>
                <a:cs typeface="Times New Roman" panose="02020603050405020304" pitchFamily="18" charset="0"/>
              </a:rPr>
              <a:t>order can be increased to get complex decision boundary.</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31</a:t>
            </a:fld>
            <a:endParaRPr lang="en-US"/>
          </a:p>
        </p:txBody>
      </p:sp>
    </p:spTree>
    <p:extLst>
      <p:ext uri="{BB962C8B-B14F-4D97-AF65-F5344CB8AC3E}">
        <p14:creationId xmlns:p14="http://schemas.microsoft.com/office/powerpoint/2010/main" xmlns="" val="225836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a:latin typeface="Times New Roman" panose="02020603050405020304" pitchFamily="18" charset="0"/>
                <a:cs typeface="Times New Roman" panose="02020603050405020304" pitchFamily="18" charset="0"/>
                <a:hlinkClick r:id="rId5"/>
              </a:rPr>
              <a:t>https://towardsdatascience.com/data-science-simplified-simple-linear-regression-models-3a97811a6a3d</a:t>
            </a:r>
            <a:endParaRPr lang="en-IN" sz="20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6"/>
              </a:rPr>
              <a:t>https://www.nku.edu/~</a:t>
            </a:r>
            <a:r>
              <a:rPr lang="en-IN" sz="2000" dirty="0" smtClean="0">
                <a:latin typeface="Times New Roman" panose="02020603050405020304" pitchFamily="18" charset="0"/>
                <a:cs typeface="Times New Roman" panose="02020603050405020304" pitchFamily="18" charset="0"/>
                <a:hlinkClick r:id="rId6"/>
              </a:rPr>
              <a:t>statistics/Simple_Linear_Regression.htm</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7"/>
              </a:rPr>
              <a:t>https://</a:t>
            </a:r>
            <a:r>
              <a:rPr lang="en-IN" sz="2000" dirty="0" smtClean="0">
                <a:latin typeface="Times New Roman" panose="02020603050405020304" pitchFamily="18" charset="0"/>
                <a:cs typeface="Times New Roman" panose="02020603050405020304" pitchFamily="18" charset="0"/>
                <a:hlinkClick r:id="rId7"/>
              </a:rPr>
              <a:t>towardsdatascience.com/logistic-regression-detailed-overview-46c4da4303bc</a:t>
            </a:r>
            <a:endParaRPr lang="en-IN" sz="2000" dirty="0" smtClean="0">
              <a:latin typeface="Times New Roman" panose="02020603050405020304" pitchFamily="18" charset="0"/>
              <a:cs typeface="Times New Roman" panose="02020603050405020304" pitchFamily="18" charset="0"/>
            </a:endParaRPr>
          </a:p>
          <a:p>
            <a:pPr marL="0" indent="0" fontAlgn="base">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32</a:t>
            </a:fld>
            <a:endParaRPr lang="en-US"/>
          </a:p>
        </p:txBody>
      </p:sp>
    </p:spTree>
    <p:extLst>
      <p:ext uri="{BB962C8B-B14F-4D97-AF65-F5344CB8AC3E}">
        <p14:creationId xmlns:p14="http://schemas.microsoft.com/office/powerpoint/2010/main" xmlns="" val="774440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44"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623254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UNIT-I</a:t>
            </a:r>
            <a:r>
              <a:rPr lang="en-IN" sz="2400" dirty="0" smtClean="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Chapter-3  </a:t>
            </a:r>
            <a:r>
              <a:rPr lang="en-IN" sz="2400" dirty="0" smtClean="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                                       </a:t>
            </a:r>
            <a:br>
              <a:rPr lang="en-IN" sz="2400" dirty="0" smtClean="0">
                <a:latin typeface="Times New Roman" panose="02020603050405020304" pitchFamily="18" charset="0"/>
                <a:cs typeface="Times New Roman" panose="02020603050405020304" pitchFamily="18" charset="0"/>
              </a:rPr>
            </a:br>
            <a:r>
              <a:rPr lang="en-IN" sz="2400" b="1" dirty="0" smtClean="0"/>
              <a:t> Supervised Learning with Regression and Classification techniques -1:</a:t>
            </a:r>
            <a:r>
              <a:rPr lang="en-IN" sz="2400" dirty="0" smtClean="0"/>
              <a:t> </a:t>
            </a:r>
            <a:r>
              <a:rPr lang="en-US" sz="2400" dirty="0" smtClean="0"/>
              <a:t>Linear Regression, Multiple Regression,</a:t>
            </a:r>
            <a:r>
              <a:rPr lang="en-IN" sz="2400" dirty="0" smtClean="0"/>
              <a:t> Bias-Variance Dichotomy, Model Validation Approaches</a:t>
            </a:r>
            <a:r>
              <a:rPr lang="en-US" sz="2400" dirty="0" smtClean="0"/>
              <a:t>, Evaluation of the performance of an algorithm: Mean Squared Error, Root Mean Squared Error.</a:t>
            </a:r>
            <a:endParaRPr lang="en-US" sz="2400" b="1" dirty="0" smtClean="0"/>
          </a:p>
          <a:p>
            <a:pPr marL="0" indent="0">
              <a:buNone/>
            </a:pP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1299044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Linear Regression </a:t>
            </a:r>
          </a:p>
          <a:p>
            <a:pPr algn="just"/>
            <a:r>
              <a:rPr lang="en-US" dirty="0" smtClean="0">
                <a:latin typeface="Times New Roman" pitchFamily="18" charset="0"/>
                <a:cs typeface="Times New Roman" pitchFamily="18" charset="0"/>
              </a:rPr>
              <a:t>Uses</a:t>
            </a:r>
          </a:p>
          <a:p>
            <a:pPr algn="just"/>
            <a:r>
              <a:rPr lang="en-US" dirty="0" smtClean="0">
                <a:latin typeface="Times New Roman" pitchFamily="18" charset="0"/>
                <a:cs typeface="Times New Roman" pitchFamily="18" charset="0"/>
              </a:rPr>
              <a:t>Types</a:t>
            </a:r>
          </a:p>
          <a:p>
            <a:pPr algn="just"/>
            <a:r>
              <a:rPr lang="en-US" dirty="0" smtClean="0">
                <a:latin typeface="Times New Roman" pitchFamily="18" charset="0"/>
                <a:cs typeface="Times New Roman" pitchFamily="18" charset="0"/>
              </a:rPr>
              <a:t>Occam Razor</a:t>
            </a:r>
          </a:p>
          <a:p>
            <a:pPr algn="just"/>
            <a:r>
              <a:rPr lang="en-US" dirty="0" smtClean="0">
                <a:latin typeface="Times New Roman" pitchFamily="18" charset="0"/>
                <a:cs typeface="Times New Roman" pitchFamily="18" charset="0"/>
              </a:rPr>
              <a:t>Simple Linear Regression </a:t>
            </a:r>
          </a:p>
          <a:p>
            <a:pPr algn="just"/>
            <a:r>
              <a:rPr lang="en-US" dirty="0" smtClean="0">
                <a:latin typeface="Times New Roman" pitchFamily="18" charset="0"/>
                <a:cs typeface="Times New Roman" pitchFamily="18" charset="0"/>
              </a:rPr>
              <a:t>Formula</a:t>
            </a:r>
          </a:p>
          <a:p>
            <a:pPr algn="just"/>
            <a:r>
              <a:rPr lang="en-US" dirty="0" smtClean="0">
                <a:latin typeface="Times New Roman" pitchFamily="18" charset="0"/>
                <a:cs typeface="Times New Roman" pitchFamily="18" charset="0"/>
              </a:rPr>
              <a:t>RSS</a:t>
            </a:r>
          </a:p>
          <a:p>
            <a:pPr algn="just"/>
            <a:r>
              <a:rPr lang="en-US" dirty="0" smtClean="0">
                <a:latin typeface="Times New Roman" pitchFamily="18" charset="0"/>
                <a:cs typeface="Times New Roman" pitchFamily="18" charset="0"/>
              </a:rPr>
              <a:t>Numerical</a:t>
            </a:r>
          </a:p>
          <a:p>
            <a:pPr algn="just"/>
            <a:r>
              <a:rPr lang="en-US" dirty="0" smtClean="0">
                <a:latin typeface="Times New Roman" pitchFamily="18" charset="0"/>
                <a:cs typeface="Times New Roman" pitchFamily="18" charset="0"/>
              </a:rPr>
              <a:t>Multiple Linear Regression</a:t>
            </a:r>
          </a:p>
          <a:p>
            <a:pPr algn="just"/>
            <a:r>
              <a:rPr lang="en-US" dirty="0" smtClean="0">
                <a:latin typeface="Times New Roman" pitchFamily="18" charset="0"/>
                <a:cs typeface="Times New Roman" pitchFamily="18" charset="0"/>
              </a:rPr>
              <a:t>Logistic Regression</a:t>
            </a:r>
          </a:p>
          <a:p>
            <a:pPr algn="just"/>
            <a:r>
              <a:rPr lang="en-US" dirty="0" smtClean="0">
                <a:latin typeface="Times New Roman" pitchFamily="18" charset="0"/>
                <a:cs typeface="Times New Roman" pitchFamily="18" charset="0"/>
              </a:rPr>
              <a:t>Model and types</a:t>
            </a:r>
          </a:p>
          <a:p>
            <a:pPr marL="0" indent="0" algn="just">
              <a:buNone/>
            </a:pPr>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21815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Linear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033937"/>
            <a:ext cx="11367407"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Linear </a:t>
            </a:r>
            <a:r>
              <a:rPr lang="en-IN" sz="2400" dirty="0">
                <a:latin typeface="Times New Roman" panose="02020603050405020304" pitchFamily="18" charset="0"/>
                <a:cs typeface="Times New Roman" panose="02020603050405020304" pitchFamily="18" charset="0"/>
              </a:rPr>
              <a:t>regression is a basic and commonly used type of predictive analysis.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overall idea of regression is to examine two things: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marL="457200" indent="-457200" fontAlgn="base">
              <a:buAutoNum type="arabicParenBoth"/>
            </a:pPr>
            <a:r>
              <a:rPr lang="en-IN" sz="2400" dirty="0" smtClean="0">
                <a:latin typeface="Times New Roman" panose="02020603050405020304" pitchFamily="18" charset="0"/>
                <a:cs typeface="Times New Roman" panose="02020603050405020304" pitchFamily="18" charset="0"/>
              </a:rPr>
              <a:t>does </a:t>
            </a:r>
            <a:r>
              <a:rPr lang="en-IN" sz="2400" dirty="0">
                <a:latin typeface="Times New Roman" panose="02020603050405020304" pitchFamily="18" charset="0"/>
                <a:cs typeface="Times New Roman" panose="02020603050405020304" pitchFamily="18" charset="0"/>
              </a:rPr>
              <a:t>a set of predictor variables do a good job in predicting an outcome (dependent) variable? </a:t>
            </a:r>
            <a:endParaRPr lang="en-IN" sz="2400" dirty="0" smtClean="0">
              <a:latin typeface="Times New Roman" panose="02020603050405020304" pitchFamily="18" charset="0"/>
              <a:cs typeface="Times New Roman" panose="02020603050405020304" pitchFamily="18" charset="0"/>
            </a:endParaRPr>
          </a:p>
          <a:p>
            <a:pPr marL="457200" indent="-457200" fontAlgn="base">
              <a:buAutoNum type="arabicParenBoth"/>
            </a:pPr>
            <a:endParaRPr lang="en-IN" sz="2400" dirty="0" smtClean="0">
              <a:latin typeface="Times New Roman" panose="02020603050405020304" pitchFamily="18" charset="0"/>
              <a:cs typeface="Times New Roman" panose="02020603050405020304" pitchFamily="18" charset="0"/>
            </a:endParaRPr>
          </a:p>
          <a:p>
            <a:pPr marL="457200" indent="-457200" fontAlgn="base">
              <a:buAutoNum type="arabicParenBoth"/>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Which </a:t>
            </a:r>
            <a:r>
              <a:rPr lang="en-IN" sz="2400" dirty="0">
                <a:latin typeface="Times New Roman" panose="02020603050405020304" pitchFamily="18" charset="0"/>
                <a:cs typeface="Times New Roman" panose="02020603050405020304" pitchFamily="18" charset="0"/>
              </a:rPr>
              <a:t>variables in particular are significant predictors of the outcome variable, and in what way do they–indicated by the magnitude and sign of the beta estimates–impact the outcome variable?  </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679080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Linear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033937"/>
            <a:ext cx="11367407" cy="5487987"/>
          </a:xfrm>
        </p:spPr>
        <p:txBody>
          <a:bodyPr>
            <a:noAutofit/>
          </a:bodyPr>
          <a:lstStyle/>
          <a:p>
            <a:pPr marL="0" indent="0" fontAlgn="base">
              <a:buNone/>
            </a:pP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These </a:t>
            </a:r>
            <a:r>
              <a:rPr lang="en-IN" sz="2400" dirty="0">
                <a:latin typeface="Times New Roman" panose="02020603050405020304" pitchFamily="18" charset="0"/>
                <a:cs typeface="Times New Roman" panose="02020603050405020304" pitchFamily="18" charset="0"/>
              </a:rPr>
              <a:t>regression estimates are used to explain the relationship between one dependent variable and one or more independent variables.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Naming the Variables.  There are many names for a regression’s dependent variable.  It may be called an outcome variable, criterion variable, endogenous variable, or </a:t>
            </a:r>
            <a:r>
              <a:rPr lang="en-IN" sz="2400" dirty="0" err="1" smtClean="0">
                <a:latin typeface="Times New Roman" panose="02020603050405020304" pitchFamily="18" charset="0"/>
                <a:cs typeface="Times New Roman" panose="02020603050405020304" pitchFamily="18" charset="0"/>
              </a:rPr>
              <a:t>regressand</a:t>
            </a:r>
            <a:r>
              <a:rPr lang="en-IN" sz="2400" dirty="0" smtClean="0">
                <a:latin typeface="Times New Roman" panose="02020603050405020304" pitchFamily="18" charset="0"/>
                <a:cs typeface="Times New Roman" panose="02020603050405020304" pitchFamily="18" charset="0"/>
              </a:rPr>
              <a:t>.  </a:t>
            </a: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independent variables can be called exogenous variables, predictor variables, or </a:t>
            </a:r>
            <a:r>
              <a:rPr lang="en-IN" sz="2400" dirty="0" err="1" smtClean="0">
                <a:latin typeface="Times New Roman" panose="02020603050405020304" pitchFamily="18" charset="0"/>
                <a:cs typeface="Times New Roman" panose="02020603050405020304" pitchFamily="18" charset="0"/>
              </a:rPr>
              <a:t>regressors</a:t>
            </a:r>
            <a:r>
              <a:rPr lang="en-IN" sz="2400" dirty="0" smtClean="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2771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Uses of Linear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Three </a:t>
            </a:r>
            <a:r>
              <a:rPr lang="en-IN" sz="2400" dirty="0">
                <a:latin typeface="Times New Roman" panose="02020603050405020304" pitchFamily="18" charset="0"/>
                <a:cs typeface="Times New Roman" panose="02020603050405020304" pitchFamily="18" charset="0"/>
              </a:rPr>
              <a:t>major uses for regression analysis are </a:t>
            </a:r>
            <a:r>
              <a:rPr lang="en-IN" sz="2400" b="1" dirty="0">
                <a:latin typeface="Times New Roman" panose="02020603050405020304" pitchFamily="18" charset="0"/>
                <a:cs typeface="Times New Roman" panose="02020603050405020304" pitchFamily="18" charset="0"/>
              </a:rPr>
              <a:t>(1) determining the strength of predictors, (2) forecasting an effect, and (3) trend forecasting</a:t>
            </a:r>
            <a:r>
              <a:rPr lang="en-IN" sz="2400" dirty="0">
                <a:latin typeface="Times New Roman" panose="02020603050405020304" pitchFamily="18" charset="0"/>
                <a:cs typeface="Times New Roman" panose="02020603050405020304" pitchFamily="18" charset="0"/>
              </a:rPr>
              <a:t>.</a:t>
            </a:r>
          </a:p>
          <a:p>
            <a:pPr fontAlgn="base"/>
            <a:r>
              <a:rPr lang="en-IN" sz="2400" dirty="0">
                <a:latin typeface="Times New Roman" panose="02020603050405020304" pitchFamily="18" charset="0"/>
                <a:cs typeface="Times New Roman" panose="02020603050405020304" pitchFamily="18" charset="0"/>
              </a:rPr>
              <a:t>First, the regression might be used to identify the strength of the effect that the independent variable(s) have on a dependent variable.  Typical questions are what is the strength of relationship between dose and effect, sales and marketing spending, or age and income.</a:t>
            </a:r>
          </a:p>
          <a:p>
            <a:pPr fontAlgn="base"/>
            <a:r>
              <a:rPr lang="en-IN" sz="2400" dirty="0">
                <a:latin typeface="Times New Roman" panose="02020603050405020304" pitchFamily="18" charset="0"/>
                <a:cs typeface="Times New Roman" panose="02020603050405020304" pitchFamily="18" charset="0"/>
              </a:rPr>
              <a:t>Second, it can be used to forecast effects or impact of changes.  That is, the regression analysis helps us to understand how much the dependent variable changes with a change in one or more independent variables.  A typical question is, “how much additional sales income do I get for each additional $1000 spent on marketing?”</a:t>
            </a:r>
          </a:p>
          <a:p>
            <a:pPr fontAlgn="base"/>
            <a:r>
              <a:rPr lang="en-IN" sz="2400" dirty="0">
                <a:latin typeface="Times New Roman" panose="02020603050405020304" pitchFamily="18" charset="0"/>
                <a:cs typeface="Times New Roman" panose="02020603050405020304" pitchFamily="18" charset="0"/>
              </a:rPr>
              <a:t>Third, regression analysis predicts trends and future values.  The regression analysis can be used to get point estimates.  A typical question is, “what will the price of gold be in 6 months</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2623157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Types of Linear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697456" y="925561"/>
            <a:ext cx="11367407"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Simple linear regression</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(interval or ratio), 1 independent variable (interval or ratio or dichotomous)</a:t>
            </a:r>
          </a:p>
          <a:p>
            <a:pPr fontAlgn="base"/>
            <a:r>
              <a:rPr lang="en-IN" sz="2400" b="1" dirty="0">
                <a:latin typeface="Times New Roman" panose="02020603050405020304" pitchFamily="18" charset="0"/>
                <a:cs typeface="Times New Roman" panose="02020603050405020304" pitchFamily="18" charset="0"/>
              </a:rPr>
              <a:t>Multiple linear regression</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(interval or ratio) , 2+ independent variables (interval or ratio or dichotomous)</a:t>
            </a:r>
          </a:p>
          <a:p>
            <a:pPr fontAlgn="base"/>
            <a:r>
              <a:rPr lang="en-IN" sz="2400" b="1" dirty="0">
                <a:latin typeface="Times New Roman" panose="02020603050405020304" pitchFamily="18" charset="0"/>
                <a:cs typeface="Times New Roman" panose="02020603050405020304" pitchFamily="18" charset="0"/>
              </a:rPr>
              <a:t>Logistic regression</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(dichotomous), 2+ independent variable(s) (interval or ratio or dichotomous)</a:t>
            </a:r>
          </a:p>
          <a:p>
            <a:pPr fontAlgn="base"/>
            <a:r>
              <a:rPr lang="en-IN" sz="2400" b="1" dirty="0">
                <a:latin typeface="Times New Roman" panose="02020603050405020304" pitchFamily="18" charset="0"/>
                <a:cs typeface="Times New Roman" panose="02020603050405020304" pitchFamily="18" charset="0"/>
              </a:rPr>
              <a:t>Ordinal regression</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(ordinal), 1+ independent variable(s) (nominal or dichotomous)</a:t>
            </a:r>
          </a:p>
          <a:p>
            <a:pPr fontAlgn="base"/>
            <a:r>
              <a:rPr lang="en-IN" sz="2400" b="1" dirty="0">
                <a:latin typeface="Times New Roman" panose="02020603050405020304" pitchFamily="18" charset="0"/>
                <a:cs typeface="Times New Roman" panose="02020603050405020304" pitchFamily="18" charset="0"/>
              </a:rPr>
              <a:t>Multinomial regression</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(nominal), 1+ independent variable(s) (interval or ratio or dichotomous)</a:t>
            </a:r>
          </a:p>
          <a:p>
            <a:pPr fontAlgn="base"/>
            <a:r>
              <a:rPr lang="en-IN" sz="2400" b="1" dirty="0">
                <a:latin typeface="Times New Roman" panose="02020603050405020304" pitchFamily="18" charset="0"/>
                <a:cs typeface="Times New Roman" panose="02020603050405020304" pitchFamily="18" charset="0"/>
              </a:rPr>
              <a:t>Discriminant analysis</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dependent variable (nominal), 1+ independent variable(s) (interval or </a:t>
            </a:r>
            <a:r>
              <a:rPr lang="en-IN" sz="2400">
                <a:latin typeface="Times New Roman" panose="02020603050405020304" pitchFamily="18" charset="0"/>
                <a:cs typeface="Times New Roman" panose="02020603050405020304" pitchFamily="18" charset="0"/>
              </a:rPr>
              <a:t>ratio</a:t>
            </a:r>
            <a:r>
              <a:rPr lang="en-IN" sz="240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3141039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5759</TotalTime>
  <Words>1147</Words>
  <Application>Microsoft Office PowerPoint</Application>
  <PresentationFormat>Custom</PresentationFormat>
  <Paragraphs>329</Paragraphs>
  <Slides>33</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1_Office Theme</vt:lpstr>
      <vt:lpstr>Contents Slide Master</vt:lpstr>
      <vt:lpstr>CorelDRAW</vt:lpstr>
      <vt:lpstr>Slide 1</vt:lpstr>
      <vt:lpstr>Course Outcomes</vt:lpstr>
      <vt:lpstr>Course Objectives</vt:lpstr>
      <vt:lpstr>Syllabus</vt:lpstr>
      <vt:lpstr>CONTENTS</vt:lpstr>
      <vt:lpstr>Linear Regression</vt:lpstr>
      <vt:lpstr>Linear Regression</vt:lpstr>
      <vt:lpstr>Uses of Linear Regression</vt:lpstr>
      <vt:lpstr>Types of Linear Regression</vt:lpstr>
      <vt:lpstr>Occam’s Razor</vt:lpstr>
      <vt:lpstr>Simple Linear Regression</vt:lpstr>
      <vt:lpstr>Formula for Simple Linear Regression</vt:lpstr>
      <vt:lpstr>Formula for Simple Linear Regression</vt:lpstr>
      <vt:lpstr>Formula for Simple Linear Regression</vt:lpstr>
      <vt:lpstr>Formula for Simple Linear Regression</vt:lpstr>
      <vt:lpstr>Formula for Simple Linear Regression</vt:lpstr>
      <vt:lpstr>RSS Residual Sum of Squares</vt:lpstr>
      <vt:lpstr>Simple Numerical</vt:lpstr>
      <vt:lpstr>Simple Numerical</vt:lpstr>
      <vt:lpstr>Simple Numerical</vt:lpstr>
      <vt:lpstr>Simple Numerical</vt:lpstr>
      <vt:lpstr>Simple Numerical</vt:lpstr>
      <vt:lpstr>Multiple Linear Regression</vt:lpstr>
      <vt:lpstr>Multiple Linear Regression</vt:lpstr>
      <vt:lpstr>Multiple Linear Regression-Assumptions</vt:lpstr>
      <vt:lpstr>Multiple Linear Regression-Assumptions</vt:lpstr>
      <vt:lpstr>Logistic Regression</vt:lpstr>
      <vt:lpstr>Logistic Regression</vt:lpstr>
      <vt:lpstr>Model</vt:lpstr>
      <vt:lpstr>Logistic Regression-types</vt:lpstr>
      <vt:lpstr>Decision Boundary</vt:lpstr>
      <vt:lpstr>References</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443</cp:revision>
  <dcterms:created xsi:type="dcterms:W3CDTF">2019-01-09T10:33:58Z</dcterms:created>
  <dcterms:modified xsi:type="dcterms:W3CDTF">2022-06-24T17:15:31Z</dcterms:modified>
</cp:coreProperties>
</file>