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13"/>
  </p:notesMasterIdLst>
  <p:handoutMasterIdLst>
    <p:handoutMasterId r:id="rId14"/>
  </p:handoutMasterIdLst>
  <p:sldIdLst>
    <p:sldId id="1024" r:id="rId3"/>
    <p:sldId id="1192" r:id="rId4"/>
    <p:sldId id="1193" r:id="rId5"/>
    <p:sldId id="1173" r:id="rId6"/>
    <p:sldId id="1191" r:id="rId7"/>
    <p:sldId id="1174" r:id="rId8"/>
    <p:sldId id="1175" r:id="rId9"/>
    <p:sldId id="1176" r:id="rId10"/>
    <p:sldId id="1184" r:id="rId11"/>
    <p:sldId id="9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snapToGrid="0">
      <p:cViewPr varScale="1">
        <p:scale>
          <a:sx n="83" d="100"/>
          <a:sy n="83" d="100"/>
        </p:scale>
        <p:origin x="-283"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7DDC7924-154E-4364-A74F-F26F909D3799}" srcId="{0ECD8E82-1EDC-48D9-BD3A-343344AF3DBE}" destId="{42B7D287-B06F-4860-BF6D-66967ED63566}" srcOrd="2" destOrd="0" parTransId="{57DC1ED3-C728-4E8A-B191-EAE392F0BEEA}" sibTransId="{011A6C04-F795-4BB4-8D9E-6C0E2AEA7658}"/>
    <dgm:cxn modelId="{D88E8E6C-D574-4D3A-B356-C079A01761E1}" type="presOf" srcId="{F1BB7016-B67B-4569-BAB3-0274171CE331}" destId="{F478A005-C19F-47F1-A9D2-DA26E5AFEC0A}" srcOrd="0" destOrd="0" presId="urn:microsoft.com/office/officeart/2005/8/layout/pyramid2"/>
    <dgm:cxn modelId="{14931E23-CC75-47DD-B94A-3A9131496891}" srcId="{0ECD8E82-1EDC-48D9-BD3A-343344AF3DBE}" destId="{B60A9B08-E7FD-4FE6-8037-C7FA94A638AB}" srcOrd="1" destOrd="0" parTransId="{1743A4BB-3420-4329-BD14-A855C7BE721C}" sibTransId="{5F67EDBF-CBEF-4869-9C4D-9DEE382706DE}"/>
    <dgm:cxn modelId="{BCCD6AC9-834A-432E-ADFD-09D5BEA9ED9C}" srcId="{0ECD8E82-1EDC-48D9-BD3A-343344AF3DBE}" destId="{BC04120A-B7ED-4D86-B067-8DD56AFAAD85}" srcOrd="3" destOrd="0" parTransId="{9635C7B5-1C62-4B16-83C4-261F3B9B0E34}" sibTransId="{7CEAAED2-76B4-4543-BC39-BC9D2E55E5C8}"/>
    <dgm:cxn modelId="{301938BA-1455-41FE-93BB-545FFBD44E70}" type="presOf" srcId="{0ECD8E82-1EDC-48D9-BD3A-343344AF3DBE}" destId="{E722635D-9BCF-4168-AF49-C59115C9709E}" srcOrd="0" destOrd="0" presId="urn:microsoft.com/office/officeart/2005/8/layout/pyramid2"/>
    <dgm:cxn modelId="{73045DE3-1ADD-44AA-A9D8-FEDD52D6CC79}" type="presOf" srcId="{42B7D287-B06F-4860-BF6D-66967ED63566}" destId="{DAB1C5DE-D37A-465E-92B2-343488CEB278}" srcOrd="0" destOrd="0" presId="urn:microsoft.com/office/officeart/2005/8/layout/pyramid2"/>
    <dgm:cxn modelId="{98AA986E-A05A-494C-A0CC-7941D08E424A}" type="presOf" srcId="{B60A9B08-E7FD-4FE6-8037-C7FA94A638AB}" destId="{D2FCBDAE-4285-4B23-88C6-0DED421A418E}"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0B69628D-8008-4F26-9D2D-3AF8C023A1EC}" srcId="{0ECD8E82-1EDC-48D9-BD3A-343344AF3DBE}" destId="{F1BB7016-B67B-4569-BAB3-0274171CE331}" srcOrd="4" destOrd="0" parTransId="{1A867DB6-F3D9-4717-A818-B7ECC2C5C5A3}" sibTransId="{705748FD-6959-4253-A059-E5C8271B36FB}"/>
    <dgm:cxn modelId="{621B762C-E22F-4DCF-A7CB-728D32727596}" type="presOf" srcId="{BC04120A-B7ED-4D86-B067-8DD56AFAAD85}" destId="{515F210A-249C-4CD7-A0CC-1834E039A7DC}" srcOrd="0" destOrd="0" presId="urn:microsoft.com/office/officeart/2005/8/layout/pyramid2"/>
    <dgm:cxn modelId="{7BF50F84-3B41-452C-8E55-3E7C79DC80B9}" type="presOf" srcId="{6578FE76-9D52-42C7-9A08-2D703DEDB889}" destId="{71BB48DD-FA8E-48AB-8BCD-B38FD926FA57}" srcOrd="0" destOrd="0" presId="urn:microsoft.com/office/officeart/2005/8/layout/pyramid2"/>
    <dgm:cxn modelId="{C7561C85-FF6B-4370-AC77-D3C1176BD289}" type="presParOf" srcId="{E722635D-9BCF-4168-AF49-C59115C9709E}" destId="{5E4C2482-B8D0-4FC2-9FA2-E973D546DD57}" srcOrd="0" destOrd="0" presId="urn:microsoft.com/office/officeart/2005/8/layout/pyramid2"/>
    <dgm:cxn modelId="{0037185C-F458-45FA-8AF3-C14DF2DDFAD0}" type="presParOf" srcId="{E722635D-9BCF-4168-AF49-C59115C9709E}" destId="{98DE14CE-00C4-40A5-8D4A-6A1F67DB1EF9}" srcOrd="1" destOrd="0" presId="urn:microsoft.com/office/officeart/2005/8/layout/pyramid2"/>
    <dgm:cxn modelId="{EA18BE66-CADB-4D4C-A7E6-E3A6272873CD}" type="presParOf" srcId="{98DE14CE-00C4-40A5-8D4A-6A1F67DB1EF9}" destId="{71BB48DD-FA8E-48AB-8BCD-B38FD926FA57}" srcOrd="0" destOrd="0" presId="urn:microsoft.com/office/officeart/2005/8/layout/pyramid2"/>
    <dgm:cxn modelId="{E5F40AA0-8476-44C6-9BF9-F489BA8446F2}" type="presParOf" srcId="{98DE14CE-00C4-40A5-8D4A-6A1F67DB1EF9}" destId="{86A2CD65-AC1E-43A6-A98A-94947674F148}" srcOrd="1" destOrd="0" presId="urn:microsoft.com/office/officeart/2005/8/layout/pyramid2"/>
    <dgm:cxn modelId="{E8B7D94C-B54F-436A-BF8D-CC549CD82298}" type="presParOf" srcId="{98DE14CE-00C4-40A5-8D4A-6A1F67DB1EF9}" destId="{D2FCBDAE-4285-4B23-88C6-0DED421A418E}" srcOrd="2" destOrd="0" presId="urn:microsoft.com/office/officeart/2005/8/layout/pyramid2"/>
    <dgm:cxn modelId="{2DBBC375-2F6C-46AF-8750-E86254638E99}" type="presParOf" srcId="{98DE14CE-00C4-40A5-8D4A-6A1F67DB1EF9}" destId="{8BBD24E4-AA73-4F72-BB9C-BC92D0D1ECFD}" srcOrd="3" destOrd="0" presId="urn:microsoft.com/office/officeart/2005/8/layout/pyramid2"/>
    <dgm:cxn modelId="{B74AB959-4D87-479A-AC74-8CFA6458C703}" type="presParOf" srcId="{98DE14CE-00C4-40A5-8D4A-6A1F67DB1EF9}" destId="{DAB1C5DE-D37A-465E-92B2-343488CEB278}" srcOrd="4" destOrd="0" presId="urn:microsoft.com/office/officeart/2005/8/layout/pyramid2"/>
    <dgm:cxn modelId="{6AEADCC1-F32A-4B6D-9347-B9C21E0CD306}" type="presParOf" srcId="{98DE14CE-00C4-40A5-8D4A-6A1F67DB1EF9}" destId="{2A8B4318-4367-4EFD-B8D3-CFAF8D93713A}" srcOrd="5" destOrd="0" presId="urn:microsoft.com/office/officeart/2005/8/layout/pyramid2"/>
    <dgm:cxn modelId="{BCBEE839-F62E-449B-AEC4-D3E816E74D4B}" type="presParOf" srcId="{98DE14CE-00C4-40A5-8D4A-6A1F67DB1EF9}" destId="{515F210A-249C-4CD7-A0CC-1834E039A7DC}" srcOrd="6" destOrd="0" presId="urn:microsoft.com/office/officeart/2005/8/layout/pyramid2"/>
    <dgm:cxn modelId="{FB9C2CDB-4EA4-4ADF-98DB-86ADAFBA02E7}" type="presParOf" srcId="{98DE14CE-00C4-40A5-8D4A-6A1F67DB1EF9}" destId="{21D033E3-A2EA-4A1B-9539-7E1D40F63E29}" srcOrd="7" destOrd="0" presId="urn:microsoft.com/office/officeart/2005/8/layout/pyramid2"/>
    <dgm:cxn modelId="{C685D47B-CBB8-40DE-A07C-73DB531DD9C1}" type="presParOf" srcId="{98DE14CE-00C4-40A5-8D4A-6A1F67DB1EF9}" destId="{F478A005-C19F-47F1-A9D2-DA26E5AFEC0A}" srcOrd="8" destOrd="0" presId="urn:microsoft.com/office/officeart/2005/8/layout/pyramid2"/>
    <dgm:cxn modelId="{568097FD-BF14-4BD2-9D02-E1EF91BF4D21}"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73C38D1F-25F9-4757-AC45-54F52501B931}" srcId="{6F51F1E1-5774-4F1F-BC35-A681E82679CF}" destId="{93C2B856-9E92-42DC-A772-1E39906DE85D}" srcOrd="3" destOrd="0" parTransId="{2E8BFE8F-A75C-4552-A4B9-B8479173B459}" sibTransId="{55D74626-E5E5-4B38-94C7-B1E510557E84}"/>
    <dgm:cxn modelId="{F7A6489B-F8EE-4073-B061-6FE119792BFF}" type="presOf" srcId="{6F51F1E1-5774-4F1F-BC35-A681E82679CF}" destId="{73701E7B-FBC3-42D6-8A7A-B8FE6360C809}" srcOrd="0" destOrd="0" presId="urn:microsoft.com/office/officeart/2005/8/layout/venn3"/>
    <dgm:cxn modelId="{2ECDA0A1-80FF-45B3-A721-82FE5BF7D332}" srcId="{6F51F1E1-5774-4F1F-BC35-A681E82679CF}" destId="{0F0296FB-8ADD-4838-9F9A-1BE68FFAB191}" srcOrd="2" destOrd="0" parTransId="{160FAC7C-F894-4F8D-83BA-9F88A270E1D3}" sibTransId="{77479B65-8415-4638-B5DF-5B240C7171E1}"/>
    <dgm:cxn modelId="{D370D3D1-FFB5-4311-B4A6-904A45222A31}" type="presOf" srcId="{22774629-A9AF-46EC-81EB-5BCC1F3A9C86}" destId="{22AE914A-85B6-414D-B985-4C1BCDCDEB28}" srcOrd="0" destOrd="0" presId="urn:microsoft.com/office/officeart/2005/8/layout/venn3"/>
    <dgm:cxn modelId="{37272932-89E1-4EAA-843E-87758E777A8D}" srcId="{6F51F1E1-5774-4F1F-BC35-A681E82679CF}" destId="{22774629-A9AF-46EC-81EB-5BCC1F3A9C86}" srcOrd="0" destOrd="0" parTransId="{AEDFCF34-A09A-4FC7-9E0D-4CC176EAD940}" sibTransId="{7E040EE3-1663-4478-8979-5F561B67BBC6}"/>
    <dgm:cxn modelId="{9335921A-DBF5-4711-A1CA-7C82DFE0D2EB}" type="presOf" srcId="{BEC27646-216E-41FA-B6F9-E5F3B442AA07}" destId="{73A2E943-AB3A-4641-AEFD-BB51F509B476}" srcOrd="0" destOrd="0" presId="urn:microsoft.com/office/officeart/2005/8/layout/venn3"/>
    <dgm:cxn modelId="{E8F7B9C7-7867-4525-AD6A-F75B6AAD8D39}" type="presOf" srcId="{0F0296FB-8ADD-4838-9F9A-1BE68FFAB191}" destId="{AF4734E7-1ED5-44E4-B1E4-44C4223EABC2}" srcOrd="0" destOrd="0" presId="urn:microsoft.com/office/officeart/2005/8/layout/venn3"/>
    <dgm:cxn modelId="{6690AAF3-35EA-4415-8C1B-0C2F536C3B37}" type="presOf" srcId="{93C2B856-9E92-42DC-A772-1E39906DE85D}" destId="{520F853D-D5C2-4B43-93D2-153698AFDA17}" srcOrd="0" destOrd="0" presId="urn:microsoft.com/office/officeart/2005/8/layout/venn3"/>
    <dgm:cxn modelId="{3EFC9EE3-66EC-4176-AF25-FBC1D2C7EDB3}" srcId="{6F51F1E1-5774-4F1F-BC35-A681E82679CF}" destId="{BEC27646-216E-41FA-B6F9-E5F3B442AA07}" srcOrd="1" destOrd="0" parTransId="{DA1F586B-A4C8-4B7A-B621-D704EA4D997A}" sibTransId="{BCC79A71-E4EA-45B4-9897-4958965CEAB1}"/>
    <dgm:cxn modelId="{B116E9C8-315E-4A42-B1EC-D444A10FCDFA}" type="presParOf" srcId="{73701E7B-FBC3-42D6-8A7A-B8FE6360C809}" destId="{22AE914A-85B6-414D-B985-4C1BCDCDEB28}" srcOrd="0" destOrd="0" presId="urn:microsoft.com/office/officeart/2005/8/layout/venn3"/>
    <dgm:cxn modelId="{CDC5E184-CB29-4C6D-9745-32D4F6F98F31}" type="presParOf" srcId="{73701E7B-FBC3-42D6-8A7A-B8FE6360C809}" destId="{3E6FBC2B-7E38-4A4E-AAC7-9B708FC1F1C6}" srcOrd="1" destOrd="0" presId="urn:microsoft.com/office/officeart/2005/8/layout/venn3"/>
    <dgm:cxn modelId="{AE919B65-C17A-4122-9468-D68BA7F96ECB}" type="presParOf" srcId="{73701E7B-FBC3-42D6-8A7A-B8FE6360C809}" destId="{73A2E943-AB3A-4641-AEFD-BB51F509B476}" srcOrd="2" destOrd="0" presId="urn:microsoft.com/office/officeart/2005/8/layout/venn3"/>
    <dgm:cxn modelId="{03FF1939-EEEF-49F9-93E0-633C1EB9BC11}" type="presParOf" srcId="{73701E7B-FBC3-42D6-8A7A-B8FE6360C809}" destId="{43789ED7-8F32-4F90-9146-CF649FD801B9}" srcOrd="3" destOrd="0" presId="urn:microsoft.com/office/officeart/2005/8/layout/venn3"/>
    <dgm:cxn modelId="{E57129FB-4EA6-4700-91D1-E7A2AA054DED}" type="presParOf" srcId="{73701E7B-FBC3-42D6-8A7A-B8FE6360C809}" destId="{AF4734E7-1ED5-44E4-B1E4-44C4223EABC2}" srcOrd="4" destOrd="0" presId="urn:microsoft.com/office/officeart/2005/8/layout/venn3"/>
    <dgm:cxn modelId="{49CA536F-2502-4374-83AF-D122E06049AE}" type="presParOf" srcId="{73701E7B-FBC3-42D6-8A7A-B8FE6360C809}" destId="{828442D6-7009-43F0-A59F-D33608F4100B}" srcOrd="5" destOrd="0" presId="urn:microsoft.com/office/officeart/2005/8/layout/venn3"/>
    <dgm:cxn modelId="{FBDE04AC-97EA-4E2B-B4CB-F10D92C018CD}"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56472" y="289887"/>
        <a:ext cx="3913964" cy="641873"/>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59070" y="970890"/>
        <a:ext cx="3920394" cy="641873"/>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36785" y="1727158"/>
        <a:ext cx="4005527" cy="641873"/>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30751" y="2500591"/>
        <a:ext cx="4005527" cy="641873"/>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43221" y="3308233"/>
        <a:ext cx="4005527" cy="8869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2870" y="1405526"/>
        <a:ext cx="2880062" cy="288006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306920" y="1405526"/>
        <a:ext cx="2880062" cy="288006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4610971" y="1405526"/>
        <a:ext cx="2880062" cy="288006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6915021" y="1405526"/>
        <a:ext cx="2880062" cy="28800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64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9f-GarcDY58"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5" Type="http://schemas.openxmlformats.org/officeDocument/2006/relationships/hyperlink" Target="https://towardsdatascience.com/logistic-regression-detailed-overview-46c4da4303bc" TargetMode="External"/><Relationship Id="rId4" Type="http://schemas.openxmlformats.org/officeDocument/2006/relationships/hyperlink" Target="https://www.youtube.com/watch?v=GwIo3gDZCV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2618087685"/>
              </p:ext>
            </p:extLst>
          </p:nvPr>
        </p:nvGraphicFramePr>
        <p:xfrm>
          <a:off x="76788" y="3121720"/>
          <a:ext cx="3303056" cy="3148059"/>
        </p:xfrm>
        <a:graphic>
          <a:graphicData uri="http://schemas.openxmlformats.org/presentationml/2006/ole">
            <p:oleObj spid="_x0000_s12351"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855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Machine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CST-316</a:t>
            </a:r>
            <a:endPar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Logistic </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Regression</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Lecture-2.1</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By </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Er. </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Baljeet Kaur Nagra</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xmlns=""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p:oleObj spid="_x0000_s11344" name="CorelDRAW" r:id="rId3" imgW="2169000" imgH="2169360" progId="">
                <p:embed/>
              </p:oleObj>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xmlns="" val="623254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pitchFamily="18" charset="0"/>
                <a:cs typeface="Times" pitchFamily="18" charset="0"/>
              </a:rPr>
              <a:t>Course Outcome</a:t>
            </a:r>
            <a:endParaRPr lang="en-US" b="1" dirty="0">
              <a:latin typeface="Times" pitchFamily="18" charset="0"/>
              <a:cs typeface="Times" pitchFamily="18" charset="0"/>
            </a:endParaRPr>
          </a:p>
        </p:txBody>
      </p:sp>
      <p:sp>
        <p:nvSpPr>
          <p:cNvPr id="2" name="Slide Number Placeholder 1"/>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4" name="Content Placeholder 10"/>
          <p:cNvGraphicFramePr>
            <a:graphicFrameLocks/>
          </p:cNvGraphicFramePr>
          <p:nvPr>
            <p:extLst>
              <p:ext uri="{D42A27DB-BD31-4B8C-83A1-F6EECF244321}">
                <p14:modId xmlns:p14="http://schemas.microsoft.com/office/powerpoint/2010/main" xmlns=""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pitchFamily="18" charset="0"/>
                <a:cs typeface="Times" pitchFamily="18" charset="0"/>
              </a:rPr>
              <a:t>Course Objective</a:t>
            </a:r>
            <a:endParaRPr lang="en-US" b="1" dirty="0">
              <a:latin typeface="Times" pitchFamily="18" charset="0"/>
              <a:cs typeface="Times" pitchFamily="18" charset="0"/>
            </a:endParaRPr>
          </a:p>
        </p:txBody>
      </p:sp>
      <p:sp>
        <p:nvSpPr>
          <p:cNvPr id="3" name="Slide Number Placeholder 2"/>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4" name="Diagram 3"/>
          <p:cNvGraphicFramePr/>
          <p:nvPr>
            <p:extLst>
              <p:ext uri="{D42A27DB-BD31-4B8C-83A1-F6EECF244321}">
                <p14:modId xmlns:p14="http://schemas.microsoft.com/office/powerpoint/2010/main" xmlns=""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Logistic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pPr fontAlgn="base"/>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Logistic </a:t>
            </a:r>
            <a:r>
              <a:rPr lang="en-IN" sz="2400" dirty="0">
                <a:latin typeface="Times New Roman" panose="02020603050405020304" pitchFamily="18" charset="0"/>
                <a:cs typeface="Times New Roman" panose="02020603050405020304" pitchFamily="18" charset="0"/>
              </a:rPr>
              <a:t>Regression was used in the biological sciences in early twentieth century. It was then used in many social science applications. </a:t>
            </a: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Logistic </a:t>
            </a:r>
            <a:r>
              <a:rPr lang="en-IN" sz="2400" dirty="0">
                <a:latin typeface="Times New Roman" panose="02020603050405020304" pitchFamily="18" charset="0"/>
                <a:cs typeface="Times New Roman" panose="02020603050405020304" pitchFamily="18" charset="0"/>
              </a:rPr>
              <a:t>Regression is used when the dependent variable(target) is categorical</a:t>
            </a:r>
            <a:r>
              <a:rPr lang="en-IN" sz="2400" dirty="0" smtClean="0">
                <a:latin typeface="Times New Roman" panose="02020603050405020304" pitchFamily="18" charset="0"/>
                <a:cs typeface="Times New Roman" panose="02020603050405020304" pitchFamily="18" charset="0"/>
              </a:rPr>
              <a:t>.</a:t>
            </a:r>
          </a:p>
          <a:p>
            <a:pPr fontAlgn="base"/>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 example,</a:t>
            </a:r>
          </a:p>
          <a:p>
            <a:pPr lvl="1"/>
            <a:r>
              <a:rPr lang="en-IN" dirty="0">
                <a:latin typeface="Times New Roman" panose="02020603050405020304" pitchFamily="18" charset="0"/>
                <a:cs typeface="Times New Roman" panose="02020603050405020304" pitchFamily="18" charset="0"/>
              </a:rPr>
              <a:t>To predict whether an email is spam (1) or (0)</a:t>
            </a:r>
          </a:p>
          <a:p>
            <a:pPr lvl="1"/>
            <a:r>
              <a:rPr lang="en-IN" dirty="0">
                <a:latin typeface="Times New Roman" panose="02020603050405020304" pitchFamily="18" charset="0"/>
                <a:cs typeface="Times New Roman" panose="02020603050405020304" pitchFamily="18" charset="0"/>
              </a:rPr>
              <a:t>Whether the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is malignant (1) or not (0</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2789631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Logistic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Consider </a:t>
            </a:r>
            <a:r>
              <a:rPr lang="en-IN" sz="2400" dirty="0">
                <a:latin typeface="Times New Roman" panose="02020603050405020304" pitchFamily="18" charset="0"/>
                <a:cs typeface="Times New Roman" panose="02020603050405020304" pitchFamily="18" charset="0"/>
              </a:rPr>
              <a:t>a scenario where we need to classify whether an email is spam or not.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we use linear regression for this problem, there is a need for setting up a threshold based on which classification can be done.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Say if the actual class is malignant, predicted continuous value 0.4 and the threshold value is 0.5, the data point will be classified as not malignant which can lead to serious consequence in real time.</a:t>
            </a:r>
          </a:p>
          <a:p>
            <a:r>
              <a:rPr lang="en-IN" sz="2400" dirty="0">
                <a:latin typeface="Times New Roman" panose="02020603050405020304" pitchFamily="18" charset="0"/>
                <a:cs typeface="Times New Roman" panose="02020603050405020304" pitchFamily="18" charset="0"/>
              </a:rPr>
              <a:t>From this example, it can be inferred that linear regression is not suitable for classification problem. Linear regression is unbounded, and this brings logistic regression into picture. Their value strictly ranges from 0 to 1.</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3198107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Model</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982640"/>
            <a:ext cx="4024669" cy="5853136"/>
          </a:xfrm>
        </p:spPr>
        <p:txBody>
          <a:bodyPr>
            <a:noAutofit/>
          </a:bodyPr>
          <a:lstStyle/>
          <a:p>
            <a:r>
              <a:rPr lang="en-IN" sz="2400" dirty="0">
                <a:latin typeface="Times New Roman" panose="02020603050405020304" pitchFamily="18" charset="0"/>
                <a:cs typeface="Times New Roman" panose="02020603050405020304" pitchFamily="18" charset="0"/>
              </a:rPr>
              <a:t>Output = 0 or 1</a:t>
            </a:r>
          </a:p>
          <a:p>
            <a:r>
              <a:rPr lang="en-IN" sz="2400" dirty="0">
                <a:latin typeface="Times New Roman" panose="02020603050405020304" pitchFamily="18" charset="0"/>
                <a:cs typeface="Times New Roman" panose="02020603050405020304" pitchFamily="18" charset="0"/>
              </a:rPr>
              <a:t>Hypothesis =&gt; Z = WX + B</a:t>
            </a:r>
          </a:p>
          <a:p>
            <a:r>
              <a:rPr lang="en-IN" sz="2400" dirty="0">
                <a:latin typeface="Times New Roman" panose="02020603050405020304" pitchFamily="18" charset="0"/>
                <a:cs typeface="Times New Roman" panose="02020603050405020304" pitchFamily="18" charset="0"/>
              </a:rPr>
              <a:t>h</a:t>
            </a:r>
            <a:r>
              <a:rPr lang="el-GR" sz="2400" dirty="0">
                <a:latin typeface="Times New Roman" panose="02020603050405020304" pitchFamily="18" charset="0"/>
                <a:cs typeface="Times New Roman" panose="02020603050405020304" pitchFamily="18" charset="0"/>
              </a:rPr>
              <a:t>Θ(</a:t>
            </a:r>
            <a:r>
              <a:rPr lang="en-IN" sz="2400" dirty="0">
                <a:latin typeface="Times New Roman" panose="02020603050405020304" pitchFamily="18" charset="0"/>
                <a:cs typeface="Times New Roman" panose="02020603050405020304" pitchFamily="18" charset="0"/>
              </a:rPr>
              <a:t>x) = sigmoid (Z</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b="1" i="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If ‘Z’ goes to infinity, Y(predicted) will become 1 and if ‘Z’ goes to negative infinity, Y(predicted) will become 0.</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49639" y="1887326"/>
            <a:ext cx="8542361" cy="3929486"/>
          </a:xfrm>
          <a:prstGeom prst="rect">
            <a:avLst/>
          </a:prstGeom>
        </p:spPr>
      </p:pic>
    </p:spTree>
    <p:extLst>
      <p:ext uri="{BB962C8B-B14F-4D97-AF65-F5344CB8AC3E}">
        <p14:creationId xmlns:p14="http://schemas.microsoft.com/office/powerpoint/2010/main" xmlns="" val="723743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Logistic Regression-types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1. Binary </a:t>
            </a:r>
            <a:r>
              <a:rPr lang="en-IN" sz="2400" dirty="0">
                <a:latin typeface="Times New Roman" panose="02020603050405020304" pitchFamily="18" charset="0"/>
                <a:cs typeface="Times New Roman" panose="02020603050405020304" pitchFamily="18" charset="0"/>
              </a:rPr>
              <a:t>Logistic Regression</a:t>
            </a:r>
          </a:p>
          <a:p>
            <a:r>
              <a:rPr lang="en-IN" sz="2400" dirty="0">
                <a:latin typeface="Times New Roman" panose="02020603050405020304" pitchFamily="18" charset="0"/>
                <a:cs typeface="Times New Roman" panose="02020603050405020304" pitchFamily="18" charset="0"/>
              </a:rPr>
              <a:t>The categorical response has only two 2 possible outcomes. Example: Spam or Not</a:t>
            </a:r>
          </a:p>
          <a:p>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Multinomial Logistic Regression</a:t>
            </a:r>
          </a:p>
          <a:p>
            <a:r>
              <a:rPr lang="en-IN" sz="2400" dirty="0">
                <a:latin typeface="Times New Roman" panose="02020603050405020304" pitchFamily="18" charset="0"/>
                <a:cs typeface="Times New Roman" panose="02020603050405020304" pitchFamily="18" charset="0"/>
              </a:rPr>
              <a:t>Three or more categories without ordering. Example: Predicting which food is preferred more (Veg, Non-Veg, Vegan)</a:t>
            </a: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Ordinal Logistic Regression</a:t>
            </a:r>
          </a:p>
          <a:p>
            <a:r>
              <a:rPr lang="en-IN" sz="2400" dirty="0">
                <a:latin typeface="Times New Roman" panose="02020603050405020304" pitchFamily="18" charset="0"/>
                <a:cs typeface="Times New Roman" panose="02020603050405020304" pitchFamily="18" charset="0"/>
              </a:rPr>
              <a:t>Three or more categories with ordering. Example: Movie rating from 1 to 5</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1601079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Decision Boundary</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predict which class a data belongs, a threshold can be set.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Based </a:t>
            </a:r>
            <a:r>
              <a:rPr lang="en-IN" sz="2400" dirty="0">
                <a:latin typeface="Times New Roman" panose="02020603050405020304" pitchFamily="18" charset="0"/>
                <a:cs typeface="Times New Roman" panose="02020603050405020304" pitchFamily="18" charset="0"/>
              </a:rPr>
              <a:t>upon this threshold, the obtained estimated probability is classified into classes.</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Say</a:t>
            </a:r>
            <a:r>
              <a:rPr lang="en-IN" sz="2400" dirty="0">
                <a:latin typeface="Times New Roman" panose="02020603050405020304" pitchFamily="18" charset="0"/>
                <a:cs typeface="Times New Roman" panose="02020603050405020304" pitchFamily="18" charset="0"/>
              </a:rPr>
              <a:t>, if </a:t>
            </a:r>
            <a:r>
              <a:rPr lang="en-IN" sz="2400" dirty="0" err="1">
                <a:latin typeface="Times New Roman" panose="02020603050405020304" pitchFamily="18" charset="0"/>
                <a:cs typeface="Times New Roman" panose="02020603050405020304" pitchFamily="18" charset="0"/>
              </a:rPr>
              <a:t>predicted_value</a:t>
            </a:r>
            <a:r>
              <a:rPr lang="en-IN" sz="2400" dirty="0">
                <a:latin typeface="Times New Roman" panose="02020603050405020304" pitchFamily="18" charset="0"/>
                <a:cs typeface="Times New Roman" panose="02020603050405020304" pitchFamily="18" charset="0"/>
              </a:rPr>
              <a:t> ≥ 0.5, then classify email as spam else as not spam.</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Decision </a:t>
            </a:r>
            <a:r>
              <a:rPr lang="en-IN" sz="2400" dirty="0">
                <a:latin typeface="Times New Roman" panose="02020603050405020304" pitchFamily="18" charset="0"/>
                <a:cs typeface="Times New Roman" panose="02020603050405020304" pitchFamily="18" charset="0"/>
              </a:rPr>
              <a:t>boundary can be linear or non-linear.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Polynomial </a:t>
            </a:r>
            <a:r>
              <a:rPr lang="en-IN" sz="2400" dirty="0">
                <a:latin typeface="Times New Roman" panose="02020603050405020304" pitchFamily="18" charset="0"/>
                <a:cs typeface="Times New Roman" panose="02020603050405020304" pitchFamily="18" charset="0"/>
              </a:rPr>
              <a:t>order can be increased to get complex decision boundary.</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xmlns="" val="225836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www.youtube.com/watch?v=9f-GarcDY58</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www.youtube.com/watch?v=GwIo3gDZCVQ</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Web Link-</a:t>
            </a:r>
          </a:p>
          <a:p>
            <a:pPr fontAlgn="base"/>
            <a:r>
              <a:rPr lang="en-IN" sz="2000" dirty="0" smtClean="0">
                <a:latin typeface="Times New Roman" panose="02020603050405020304" pitchFamily="18" charset="0"/>
                <a:cs typeface="Times New Roman" panose="02020603050405020304" pitchFamily="18" charset="0"/>
                <a:hlinkClick r:id="rId5"/>
              </a:rPr>
              <a:t>https</a:t>
            </a:r>
            <a:r>
              <a:rPr lang="en-IN" sz="2000" dirty="0">
                <a:latin typeface="Times New Roman" panose="02020603050405020304" pitchFamily="18" charset="0"/>
                <a:cs typeface="Times New Roman" panose="02020603050405020304" pitchFamily="18" charset="0"/>
                <a:hlinkClick r:id="rId5"/>
              </a:rPr>
              <a:t>://</a:t>
            </a:r>
            <a:r>
              <a:rPr lang="en-IN" sz="2000" dirty="0" smtClean="0">
                <a:latin typeface="Times New Roman" panose="02020603050405020304" pitchFamily="18" charset="0"/>
                <a:cs typeface="Times New Roman" panose="02020603050405020304" pitchFamily="18" charset="0"/>
                <a:hlinkClick r:id="rId5"/>
              </a:rPr>
              <a:t>towardsdatascience.com/logistic-regression-detailed-overview-46c4da4303bc</a:t>
            </a:r>
            <a:endParaRPr lang="en-IN" sz="2000" dirty="0" smtClean="0">
              <a:latin typeface="Times New Roman" panose="02020603050405020304" pitchFamily="18" charset="0"/>
              <a:cs typeface="Times New Roman" panose="02020603050405020304" pitchFamily="18" charset="0"/>
            </a:endParaRPr>
          </a:p>
          <a:p>
            <a:pPr marL="0" indent="0" fontAlgn="base">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xmlns="" val="774440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5761</TotalTime>
  <Words>581</Words>
  <Application>Microsoft Office PowerPoint</Application>
  <PresentationFormat>Custom</PresentationFormat>
  <Paragraphs>93</Paragraphs>
  <Slides>10</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3" baseType="lpstr">
      <vt:lpstr>1_Office Theme</vt:lpstr>
      <vt:lpstr>Contents Slide Master</vt:lpstr>
      <vt:lpstr>CorelDRAW</vt:lpstr>
      <vt:lpstr>Slide 1</vt:lpstr>
      <vt:lpstr>Course Outcome</vt:lpstr>
      <vt:lpstr>Course Objective</vt:lpstr>
      <vt:lpstr>Logistic Regression</vt:lpstr>
      <vt:lpstr>Logistic Regression</vt:lpstr>
      <vt:lpstr>Model</vt:lpstr>
      <vt:lpstr>Logistic Regression-types</vt:lpstr>
      <vt:lpstr>Decision Boundary</vt:lpstr>
      <vt:lpstr>References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Baljeet Kaur Nagra</cp:lastModifiedBy>
  <cp:revision>443</cp:revision>
  <dcterms:created xsi:type="dcterms:W3CDTF">2019-01-09T10:33:58Z</dcterms:created>
  <dcterms:modified xsi:type="dcterms:W3CDTF">2022-07-03T17:01:47Z</dcterms:modified>
</cp:coreProperties>
</file>