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Default Extension="bin" ContentType="application/vnd.openxmlformats-officedocument.oleObject"/>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emf" ContentType="image/x-emf"/>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vml" ContentType="application/vnd.openxmlformats-officedocument.vmlDrawing"/>
  <Override PartName="/ppt/diagrams/layout2.xml" ContentType="application/vnd.openxmlformats-officedocument.drawingml.diagramLayout+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74" r:id="rId1"/>
    <p:sldMasterId id="2147483686" r:id="rId2"/>
  </p:sldMasterIdLst>
  <p:notesMasterIdLst>
    <p:notesMasterId r:id="rId40"/>
  </p:notesMasterIdLst>
  <p:handoutMasterIdLst>
    <p:handoutMasterId r:id="rId41"/>
  </p:handoutMasterIdLst>
  <p:sldIdLst>
    <p:sldId id="1024" r:id="rId3"/>
    <p:sldId id="1206" r:id="rId4"/>
    <p:sldId id="1207" r:id="rId5"/>
    <p:sldId id="1107" r:id="rId6"/>
    <p:sldId id="1178" r:id="rId7"/>
    <p:sldId id="1061" r:id="rId8"/>
    <p:sldId id="1165" r:id="rId9"/>
    <p:sldId id="1110" r:id="rId10"/>
    <p:sldId id="1114" r:id="rId11"/>
    <p:sldId id="1063" r:id="rId12"/>
    <p:sldId id="1168" r:id="rId13"/>
    <p:sldId id="1179" r:id="rId14"/>
    <p:sldId id="1169" r:id="rId15"/>
    <p:sldId id="1170" r:id="rId16"/>
    <p:sldId id="1171" r:id="rId17"/>
    <p:sldId id="1174" r:id="rId18"/>
    <p:sldId id="1175" r:id="rId19"/>
    <p:sldId id="1176" r:id="rId20"/>
    <p:sldId id="1180" r:id="rId21"/>
    <p:sldId id="1177" r:id="rId22"/>
    <p:sldId id="1135" r:id="rId23"/>
    <p:sldId id="1185" r:id="rId24"/>
    <p:sldId id="1181" r:id="rId25"/>
    <p:sldId id="1186" r:id="rId26"/>
    <p:sldId id="1184" r:id="rId27"/>
    <p:sldId id="1187" r:id="rId28"/>
    <p:sldId id="1182" r:id="rId29"/>
    <p:sldId id="1188" r:id="rId30"/>
    <p:sldId id="1189" r:id="rId31"/>
    <p:sldId id="1183" r:id="rId32"/>
    <p:sldId id="1190" r:id="rId33"/>
    <p:sldId id="1192" r:id="rId34"/>
    <p:sldId id="1199" r:id="rId35"/>
    <p:sldId id="1200" r:id="rId36"/>
    <p:sldId id="1201" r:id="rId37"/>
    <p:sldId id="1191" r:id="rId38"/>
    <p:sldId id="96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66FF"/>
    <a:srgbClr val="FFCC00"/>
    <a:srgbClr val="00FF99"/>
    <a:srgbClr val="CC0099"/>
    <a:srgbClr val="990000"/>
    <a:srgbClr val="9900FF"/>
    <a:srgbClr val="ED8137"/>
    <a:srgbClr val="FF6699"/>
    <a:srgbClr val="FFFFCC"/>
    <a:srgbClr val="6699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62" autoAdjust="0"/>
    <p:restoredTop sz="94660"/>
  </p:normalViewPr>
  <p:slideViewPr>
    <p:cSldViewPr snapToGrid="0">
      <p:cViewPr varScale="1">
        <p:scale>
          <a:sx n="83" d="100"/>
          <a:sy n="83" d="100"/>
        </p:scale>
        <p:origin x="-283"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CD8E82-1EDC-48D9-BD3A-343344AF3DBE}" type="doc">
      <dgm:prSet loTypeId="urn:microsoft.com/office/officeart/2005/8/layout/pyramid2" loCatId="pyramid" qsTypeId="urn:microsoft.com/office/officeart/2005/8/quickstyle/simple1" qsCatId="simple" csTypeId="urn:microsoft.com/office/officeart/2005/8/colors/colorful2" csCatId="colorful" phldr="1"/>
      <dgm:spPr/>
      <dgm:t>
        <a:bodyPr/>
        <a:lstStyle/>
        <a:p>
          <a:endParaRPr lang="en-IN"/>
        </a:p>
      </dgm:t>
    </dgm:pt>
    <dgm:pt modelId="{6578FE76-9D52-42C7-9A08-2D703DEDB889}">
      <dgm:prSet custT="1"/>
      <dgm:spPr/>
      <dgm:t>
        <a:bodyPr/>
        <a:lstStyle/>
        <a:p>
          <a:pPr rtl="0"/>
          <a:r>
            <a:rPr lang="en-IN" sz="1400" b="0" dirty="0" smtClean="0">
              <a:latin typeface="Times New Roman" pitchFamily="18" charset="0"/>
              <a:cs typeface="Times New Roman" pitchFamily="18" charset="0"/>
            </a:rPr>
            <a:t>CO-1:Apply the basic concept of Machine learning and statistics learning to deal with real-life Problems.</a:t>
          </a:r>
          <a:endParaRPr lang="en-IN" sz="1400" b="0" dirty="0">
            <a:latin typeface="Times New Roman" pitchFamily="18" charset="0"/>
            <a:cs typeface="Times New Roman" pitchFamily="18" charset="0"/>
          </a:endParaRPr>
        </a:p>
      </dgm:t>
    </dgm:pt>
    <dgm:pt modelId="{9D7F8322-B010-4AEA-B2C8-ABED8DA692AC}" type="parTrans" cxnId="{FCB90C43-334F-41E9-8B10-A2C04BB21436}">
      <dgm:prSet/>
      <dgm:spPr/>
      <dgm:t>
        <a:bodyPr/>
        <a:lstStyle/>
        <a:p>
          <a:endParaRPr lang="en-IN"/>
        </a:p>
      </dgm:t>
    </dgm:pt>
    <dgm:pt modelId="{156D1297-0002-46D1-ACA4-7141136CBED3}" type="sibTrans" cxnId="{FCB90C43-334F-41E9-8B10-A2C04BB21436}">
      <dgm:prSet/>
      <dgm:spPr/>
      <dgm:t>
        <a:bodyPr/>
        <a:lstStyle/>
        <a:p>
          <a:endParaRPr lang="en-IN"/>
        </a:p>
      </dgm:t>
    </dgm:pt>
    <dgm:pt modelId="{B60A9B08-E7FD-4FE6-8037-C7FA94A638AB}">
      <dgm:prSet custT="1"/>
      <dgm:spPr/>
      <dgm:t>
        <a:bodyPr/>
        <a:lstStyle/>
        <a:p>
          <a:pPr algn="l" rtl="0"/>
          <a:r>
            <a:rPr lang="en-IN" sz="1200" b="1" dirty="0" smtClean="0">
              <a:latin typeface="Times New Roman" pitchFamily="18" charset="0"/>
              <a:cs typeface="Times New Roman" pitchFamily="18" charset="0"/>
            </a:rPr>
            <a:t>CO-2: </a:t>
          </a:r>
          <a:r>
            <a:rPr lang="en-US" sz="1200" dirty="0" smtClean="0"/>
            <a:t>Understand different machine learning algorithms, as well as underlying theories the behind them.</a:t>
          </a:r>
          <a:endParaRPr lang="en-IN" sz="1200" b="1" dirty="0">
            <a:latin typeface="Times New Roman" pitchFamily="18" charset="0"/>
            <a:cs typeface="Times New Roman" pitchFamily="18" charset="0"/>
          </a:endParaRPr>
        </a:p>
      </dgm:t>
    </dgm:pt>
    <dgm:pt modelId="{1743A4BB-3420-4329-BD14-A855C7BE721C}" type="parTrans" cxnId="{14931E23-CC75-47DD-B94A-3A9131496891}">
      <dgm:prSet/>
      <dgm:spPr/>
      <dgm:t>
        <a:bodyPr/>
        <a:lstStyle/>
        <a:p>
          <a:endParaRPr lang="en-IN"/>
        </a:p>
      </dgm:t>
    </dgm:pt>
    <dgm:pt modelId="{5F67EDBF-CBEF-4869-9C4D-9DEE382706DE}" type="sibTrans" cxnId="{14931E23-CC75-47DD-B94A-3A9131496891}">
      <dgm:prSet/>
      <dgm:spPr/>
      <dgm:t>
        <a:bodyPr/>
        <a:lstStyle/>
        <a:p>
          <a:endParaRPr lang="en-IN"/>
        </a:p>
      </dgm:t>
    </dgm:pt>
    <dgm:pt modelId="{42B7D287-B06F-4860-BF6D-66967ED63566}">
      <dgm:prSet custT="1"/>
      <dgm:spPr/>
      <dgm:t>
        <a:bodyPr/>
        <a:lstStyle/>
        <a:p>
          <a:pPr algn="l" rtl="0"/>
          <a:r>
            <a:rPr lang="en-IN" sz="1200" b="1" dirty="0" smtClean="0"/>
            <a:t>CO-3: </a:t>
          </a:r>
          <a:r>
            <a:rPr lang="en-IN" sz="1200" dirty="0" smtClean="0"/>
            <a:t>Select and apply the appropriate machine learning algorithm to solve problems of moderate complexity</a:t>
          </a:r>
          <a:endParaRPr lang="en-IN" sz="1200" b="1" dirty="0"/>
        </a:p>
      </dgm:t>
    </dgm:pt>
    <dgm:pt modelId="{57DC1ED3-C728-4E8A-B191-EAE392F0BEEA}" type="parTrans" cxnId="{7DDC7924-154E-4364-A74F-F26F909D3799}">
      <dgm:prSet/>
      <dgm:spPr/>
      <dgm:t>
        <a:bodyPr/>
        <a:lstStyle/>
        <a:p>
          <a:endParaRPr lang="en-IN"/>
        </a:p>
      </dgm:t>
    </dgm:pt>
    <dgm:pt modelId="{011A6C04-F795-4BB4-8D9E-6C0E2AEA7658}" type="sibTrans" cxnId="{7DDC7924-154E-4364-A74F-F26F909D3799}">
      <dgm:prSet/>
      <dgm:spPr/>
      <dgm:t>
        <a:bodyPr/>
        <a:lstStyle/>
        <a:p>
          <a:endParaRPr lang="en-IN"/>
        </a:p>
      </dgm:t>
    </dgm:pt>
    <dgm:pt modelId="{BC04120A-B7ED-4D86-B067-8DD56AFAAD85}">
      <dgm:prSet custT="1"/>
      <dgm:spPr/>
      <dgm:t>
        <a:bodyPr/>
        <a:lstStyle/>
        <a:p>
          <a:pPr algn="l" rtl="0"/>
          <a:r>
            <a:rPr lang="en-IN" sz="1800" b="1" dirty="0" smtClean="0">
              <a:latin typeface="Times New Roman" pitchFamily="18" charset="0"/>
              <a:cs typeface="Times New Roman" pitchFamily="18" charset="0"/>
            </a:rPr>
            <a:t>CO-4: </a:t>
          </a:r>
          <a:r>
            <a:rPr lang="en-IN" sz="1800" dirty="0" smtClean="0"/>
            <a:t>Interpret and evaluate models generated from data.</a:t>
          </a:r>
          <a:endParaRPr lang="en-IN" sz="1800" b="1" dirty="0">
            <a:latin typeface="Times New Roman" pitchFamily="18" charset="0"/>
            <a:cs typeface="Times New Roman" pitchFamily="18" charset="0"/>
          </a:endParaRPr>
        </a:p>
      </dgm:t>
    </dgm:pt>
    <dgm:pt modelId="{9635C7B5-1C62-4B16-83C4-261F3B9B0E34}" type="parTrans" cxnId="{BCCD6AC9-834A-432E-ADFD-09D5BEA9ED9C}">
      <dgm:prSet/>
      <dgm:spPr/>
      <dgm:t>
        <a:bodyPr/>
        <a:lstStyle/>
        <a:p>
          <a:endParaRPr lang="en-US"/>
        </a:p>
      </dgm:t>
    </dgm:pt>
    <dgm:pt modelId="{7CEAAED2-76B4-4543-BC39-BC9D2E55E5C8}" type="sibTrans" cxnId="{BCCD6AC9-834A-432E-ADFD-09D5BEA9ED9C}">
      <dgm:prSet/>
      <dgm:spPr/>
      <dgm:t>
        <a:bodyPr/>
        <a:lstStyle/>
        <a:p>
          <a:endParaRPr lang="en-US"/>
        </a:p>
      </dgm:t>
    </dgm:pt>
    <dgm:pt modelId="{F1BB7016-B67B-4569-BAB3-0274171CE331}">
      <dgm:prSet custT="1"/>
      <dgm:spPr/>
      <dgm:t>
        <a:bodyPr/>
        <a:lstStyle/>
        <a:p>
          <a:pPr algn="l" rtl="0"/>
          <a:r>
            <a:rPr lang="en-IN" sz="1050" b="1" dirty="0" smtClean="0">
              <a:latin typeface="Times" pitchFamily="18" charset="0"/>
              <a:cs typeface="Times" pitchFamily="18" charset="0"/>
            </a:rPr>
            <a:t>CO-5</a:t>
          </a:r>
          <a:r>
            <a:rPr lang="en-IN" sz="1200" b="1" dirty="0" smtClean="0">
              <a:latin typeface="Times" pitchFamily="18" charset="0"/>
              <a:cs typeface="Times" pitchFamily="18" charset="0"/>
            </a:rPr>
            <a:t>: </a:t>
          </a:r>
          <a:r>
            <a:rPr lang="en-IN" sz="1200" dirty="0" smtClean="0">
              <a:latin typeface="Times" pitchFamily="18" charset="0"/>
              <a:cs typeface="Times" pitchFamily="18" charset="0"/>
            </a:rPr>
            <a:t>Optimize the models learned and report on the expected accuracy that can be attained by applying the algorithms to a real-world problem</a:t>
          </a:r>
          <a:r>
            <a:rPr lang="en-IN" sz="3200" dirty="0" smtClean="0">
              <a:latin typeface="Times" pitchFamily="18" charset="0"/>
              <a:cs typeface="Times" pitchFamily="18" charset="0"/>
            </a:rPr>
            <a:t>.</a:t>
          </a:r>
          <a:endParaRPr lang="en-IN" sz="3600" b="1" dirty="0">
            <a:latin typeface="Times" pitchFamily="18" charset="0"/>
            <a:cs typeface="Times" pitchFamily="18" charset="0"/>
          </a:endParaRPr>
        </a:p>
      </dgm:t>
    </dgm:pt>
    <dgm:pt modelId="{1A867DB6-F3D9-4717-A818-B7ECC2C5C5A3}" type="parTrans" cxnId="{0B69628D-8008-4F26-9D2D-3AF8C023A1EC}">
      <dgm:prSet/>
      <dgm:spPr/>
      <dgm:t>
        <a:bodyPr/>
        <a:lstStyle/>
        <a:p>
          <a:endParaRPr lang="en-US"/>
        </a:p>
      </dgm:t>
    </dgm:pt>
    <dgm:pt modelId="{705748FD-6959-4253-A059-E5C8271B36FB}" type="sibTrans" cxnId="{0B69628D-8008-4F26-9D2D-3AF8C023A1EC}">
      <dgm:prSet/>
      <dgm:spPr/>
      <dgm:t>
        <a:bodyPr/>
        <a:lstStyle/>
        <a:p>
          <a:endParaRPr lang="en-US"/>
        </a:p>
      </dgm:t>
    </dgm:pt>
    <dgm:pt modelId="{E722635D-9BCF-4168-AF49-C59115C9709E}" type="pres">
      <dgm:prSet presAssocID="{0ECD8E82-1EDC-48D9-BD3A-343344AF3DBE}" presName="compositeShape" presStyleCnt="0">
        <dgm:presLayoutVars>
          <dgm:dir/>
          <dgm:resizeHandles/>
        </dgm:presLayoutVars>
      </dgm:prSet>
      <dgm:spPr/>
      <dgm:t>
        <a:bodyPr/>
        <a:lstStyle/>
        <a:p>
          <a:endParaRPr lang="en-IN"/>
        </a:p>
      </dgm:t>
    </dgm:pt>
    <dgm:pt modelId="{5E4C2482-B8D0-4FC2-9FA2-E973D546DD57}" type="pres">
      <dgm:prSet presAssocID="{0ECD8E82-1EDC-48D9-BD3A-343344AF3DBE}" presName="pyramid" presStyleLbl="node1" presStyleIdx="0" presStyleCnt="1"/>
      <dgm:spPr/>
    </dgm:pt>
    <dgm:pt modelId="{98DE14CE-00C4-40A5-8D4A-6A1F67DB1EF9}" type="pres">
      <dgm:prSet presAssocID="{0ECD8E82-1EDC-48D9-BD3A-343344AF3DBE}" presName="theList" presStyleCnt="0"/>
      <dgm:spPr/>
    </dgm:pt>
    <dgm:pt modelId="{71BB48DD-FA8E-48AB-8BCD-B38FD926FA57}" type="pres">
      <dgm:prSet presAssocID="{6578FE76-9D52-42C7-9A08-2D703DEDB889}" presName="aNode" presStyleLbl="fgAcc1" presStyleIdx="0" presStyleCnt="5" custScaleX="124776" custLinFactX="-25931" custLinFactY="-17917" custLinFactNeighborX="-100000" custLinFactNeighborY="-100000">
        <dgm:presLayoutVars>
          <dgm:bulletEnabled val="1"/>
        </dgm:presLayoutVars>
      </dgm:prSet>
      <dgm:spPr/>
      <dgm:t>
        <a:bodyPr/>
        <a:lstStyle/>
        <a:p>
          <a:endParaRPr lang="en-IN"/>
        </a:p>
      </dgm:t>
    </dgm:pt>
    <dgm:pt modelId="{86A2CD65-AC1E-43A6-A98A-94947674F148}" type="pres">
      <dgm:prSet presAssocID="{6578FE76-9D52-42C7-9A08-2D703DEDB889}" presName="aSpace" presStyleCnt="0"/>
      <dgm:spPr/>
    </dgm:pt>
    <dgm:pt modelId="{D2FCBDAE-4285-4B23-88C6-0DED421A418E}" type="pres">
      <dgm:prSet presAssocID="{B60A9B08-E7FD-4FE6-8037-C7FA94A638AB}" presName="aNode" presStyleLbl="fgAcc1" presStyleIdx="1" presStyleCnt="5" custScaleX="124981" custLinFactY="-24321" custLinFactNeighborX="-93866" custLinFactNeighborY="-100000">
        <dgm:presLayoutVars>
          <dgm:bulletEnabled val="1"/>
        </dgm:presLayoutVars>
      </dgm:prSet>
      <dgm:spPr/>
      <dgm:t>
        <a:bodyPr/>
        <a:lstStyle/>
        <a:p>
          <a:endParaRPr lang="en-IN"/>
        </a:p>
      </dgm:t>
    </dgm:pt>
    <dgm:pt modelId="{8BBD24E4-AA73-4F72-BB9C-BC92D0D1ECFD}" type="pres">
      <dgm:prSet presAssocID="{B60A9B08-E7FD-4FE6-8037-C7FA94A638AB}" presName="aSpace" presStyleCnt="0"/>
      <dgm:spPr/>
    </dgm:pt>
    <dgm:pt modelId="{DAB1C5DE-D37A-465E-92B2-343488CEB278}" type="pres">
      <dgm:prSet presAssocID="{42B7D287-B06F-4860-BF6D-66967ED63566}" presName="aNode" presStyleLbl="fgAcc1" presStyleIdx="2" presStyleCnt="5" custScaleX="127695" custLinFactY="-18999" custLinFactNeighborX="-32648" custLinFactNeighborY="-100000">
        <dgm:presLayoutVars>
          <dgm:bulletEnabled val="1"/>
        </dgm:presLayoutVars>
      </dgm:prSet>
      <dgm:spPr/>
      <dgm:t>
        <a:bodyPr/>
        <a:lstStyle/>
        <a:p>
          <a:endParaRPr lang="en-IN"/>
        </a:p>
      </dgm:t>
    </dgm:pt>
    <dgm:pt modelId="{2A8B4318-4367-4EFD-B8D3-CFAF8D93713A}" type="pres">
      <dgm:prSet presAssocID="{42B7D287-B06F-4860-BF6D-66967ED63566}" presName="aSpace" presStyleCnt="0"/>
      <dgm:spPr/>
    </dgm:pt>
    <dgm:pt modelId="{515F210A-249C-4CD7-A0CC-1834E039A7DC}" type="pres">
      <dgm:prSet presAssocID="{BC04120A-B7ED-4D86-B067-8DD56AFAAD85}" presName="aNode" presStyleLbl="fgAcc1" presStyleIdx="3" presStyleCnt="5" custScaleX="127695" custLinFactY="-11003" custLinFactNeighborX="34107" custLinFactNeighborY="-100000">
        <dgm:presLayoutVars>
          <dgm:bulletEnabled val="1"/>
        </dgm:presLayoutVars>
      </dgm:prSet>
      <dgm:spPr/>
      <dgm:t>
        <a:bodyPr/>
        <a:lstStyle/>
        <a:p>
          <a:endParaRPr lang="en-US"/>
        </a:p>
      </dgm:t>
    </dgm:pt>
    <dgm:pt modelId="{21D033E3-A2EA-4A1B-9539-7E1D40F63E29}" type="pres">
      <dgm:prSet presAssocID="{BC04120A-B7ED-4D86-B067-8DD56AFAAD85}" presName="aSpace" presStyleCnt="0"/>
      <dgm:spPr/>
    </dgm:pt>
    <dgm:pt modelId="{F478A005-C19F-47F1-A9D2-DA26E5AFEC0A}" type="pres">
      <dgm:prSet presAssocID="{F1BB7016-B67B-4569-BAB3-0274171CE331}" presName="aNode" presStyleLbl="fgAcc1" presStyleIdx="4" presStyleCnt="5" custScaleX="127695" custScaleY="138176" custLinFactNeighborX="76531" custLinFactNeighborY="-81418">
        <dgm:presLayoutVars>
          <dgm:bulletEnabled val="1"/>
        </dgm:presLayoutVars>
      </dgm:prSet>
      <dgm:spPr/>
      <dgm:t>
        <a:bodyPr/>
        <a:lstStyle/>
        <a:p>
          <a:endParaRPr lang="en-US"/>
        </a:p>
      </dgm:t>
    </dgm:pt>
    <dgm:pt modelId="{6EBC380B-9C2E-4EC8-81F2-68A7926AEEAF}" type="pres">
      <dgm:prSet presAssocID="{F1BB7016-B67B-4569-BAB3-0274171CE331}" presName="aSpace" presStyleCnt="0"/>
      <dgm:spPr/>
    </dgm:pt>
  </dgm:ptLst>
  <dgm:cxnLst>
    <dgm:cxn modelId="{5BD37143-3D42-457E-9169-FFE170FC0C10}" type="presOf" srcId="{6578FE76-9D52-42C7-9A08-2D703DEDB889}" destId="{71BB48DD-FA8E-48AB-8BCD-B38FD926FA57}" srcOrd="0" destOrd="0" presId="urn:microsoft.com/office/officeart/2005/8/layout/pyramid2"/>
    <dgm:cxn modelId="{7DDC7924-154E-4364-A74F-F26F909D3799}" srcId="{0ECD8E82-1EDC-48D9-BD3A-343344AF3DBE}" destId="{42B7D287-B06F-4860-BF6D-66967ED63566}" srcOrd="2" destOrd="0" parTransId="{57DC1ED3-C728-4E8A-B191-EAE392F0BEEA}" sibTransId="{011A6C04-F795-4BB4-8D9E-6C0E2AEA7658}"/>
    <dgm:cxn modelId="{96275685-DA7C-4523-B5E3-2F6C23558AA4}" type="presOf" srcId="{0ECD8E82-1EDC-48D9-BD3A-343344AF3DBE}" destId="{E722635D-9BCF-4168-AF49-C59115C9709E}" srcOrd="0" destOrd="0" presId="urn:microsoft.com/office/officeart/2005/8/layout/pyramid2"/>
    <dgm:cxn modelId="{14931E23-CC75-47DD-B94A-3A9131496891}" srcId="{0ECD8E82-1EDC-48D9-BD3A-343344AF3DBE}" destId="{B60A9B08-E7FD-4FE6-8037-C7FA94A638AB}" srcOrd="1" destOrd="0" parTransId="{1743A4BB-3420-4329-BD14-A855C7BE721C}" sibTransId="{5F67EDBF-CBEF-4869-9C4D-9DEE382706DE}"/>
    <dgm:cxn modelId="{BCCD6AC9-834A-432E-ADFD-09D5BEA9ED9C}" srcId="{0ECD8E82-1EDC-48D9-BD3A-343344AF3DBE}" destId="{BC04120A-B7ED-4D86-B067-8DD56AFAAD85}" srcOrd="3" destOrd="0" parTransId="{9635C7B5-1C62-4B16-83C4-261F3B9B0E34}" sibTransId="{7CEAAED2-76B4-4543-BC39-BC9D2E55E5C8}"/>
    <dgm:cxn modelId="{A2698AC1-3B44-4C59-B461-C1615B8F3D29}" type="presOf" srcId="{B60A9B08-E7FD-4FE6-8037-C7FA94A638AB}" destId="{D2FCBDAE-4285-4B23-88C6-0DED421A418E}" srcOrd="0" destOrd="0" presId="urn:microsoft.com/office/officeart/2005/8/layout/pyramid2"/>
    <dgm:cxn modelId="{FCB90C43-334F-41E9-8B10-A2C04BB21436}" srcId="{0ECD8E82-1EDC-48D9-BD3A-343344AF3DBE}" destId="{6578FE76-9D52-42C7-9A08-2D703DEDB889}" srcOrd="0" destOrd="0" parTransId="{9D7F8322-B010-4AEA-B2C8-ABED8DA692AC}" sibTransId="{156D1297-0002-46D1-ACA4-7141136CBED3}"/>
    <dgm:cxn modelId="{16713B30-B469-4AC5-B6D3-578DDC40ABE4}" type="presOf" srcId="{F1BB7016-B67B-4569-BAB3-0274171CE331}" destId="{F478A005-C19F-47F1-A9D2-DA26E5AFEC0A}" srcOrd="0" destOrd="0" presId="urn:microsoft.com/office/officeart/2005/8/layout/pyramid2"/>
    <dgm:cxn modelId="{0B69628D-8008-4F26-9D2D-3AF8C023A1EC}" srcId="{0ECD8E82-1EDC-48D9-BD3A-343344AF3DBE}" destId="{F1BB7016-B67B-4569-BAB3-0274171CE331}" srcOrd="4" destOrd="0" parTransId="{1A867DB6-F3D9-4717-A818-B7ECC2C5C5A3}" sibTransId="{705748FD-6959-4253-A059-E5C8271B36FB}"/>
    <dgm:cxn modelId="{67A2754D-EAE4-4249-8BB0-B8FE8365D76C}" type="presOf" srcId="{BC04120A-B7ED-4D86-B067-8DD56AFAAD85}" destId="{515F210A-249C-4CD7-A0CC-1834E039A7DC}" srcOrd="0" destOrd="0" presId="urn:microsoft.com/office/officeart/2005/8/layout/pyramid2"/>
    <dgm:cxn modelId="{08F6233F-2ACF-4B1C-BACA-5C9F6E4FBF9E}" type="presOf" srcId="{42B7D287-B06F-4860-BF6D-66967ED63566}" destId="{DAB1C5DE-D37A-465E-92B2-343488CEB278}" srcOrd="0" destOrd="0" presId="urn:microsoft.com/office/officeart/2005/8/layout/pyramid2"/>
    <dgm:cxn modelId="{B90318F3-6333-45B1-A2D5-8EFD2DE55F93}" type="presParOf" srcId="{E722635D-9BCF-4168-AF49-C59115C9709E}" destId="{5E4C2482-B8D0-4FC2-9FA2-E973D546DD57}" srcOrd="0" destOrd="0" presId="urn:microsoft.com/office/officeart/2005/8/layout/pyramid2"/>
    <dgm:cxn modelId="{A75BDBF1-DD76-49F2-BC82-FCA9A88B7150}" type="presParOf" srcId="{E722635D-9BCF-4168-AF49-C59115C9709E}" destId="{98DE14CE-00C4-40A5-8D4A-6A1F67DB1EF9}" srcOrd="1" destOrd="0" presId="urn:microsoft.com/office/officeart/2005/8/layout/pyramid2"/>
    <dgm:cxn modelId="{6CFEC0B3-6335-4775-AA4C-E0820A958755}" type="presParOf" srcId="{98DE14CE-00C4-40A5-8D4A-6A1F67DB1EF9}" destId="{71BB48DD-FA8E-48AB-8BCD-B38FD926FA57}" srcOrd="0" destOrd="0" presId="urn:microsoft.com/office/officeart/2005/8/layout/pyramid2"/>
    <dgm:cxn modelId="{A80406F0-03BF-4CA7-9CB2-A4DD7547BE4C}" type="presParOf" srcId="{98DE14CE-00C4-40A5-8D4A-6A1F67DB1EF9}" destId="{86A2CD65-AC1E-43A6-A98A-94947674F148}" srcOrd="1" destOrd="0" presId="urn:microsoft.com/office/officeart/2005/8/layout/pyramid2"/>
    <dgm:cxn modelId="{BFE2A020-AD2C-4A81-A9BC-27DD68BF813E}" type="presParOf" srcId="{98DE14CE-00C4-40A5-8D4A-6A1F67DB1EF9}" destId="{D2FCBDAE-4285-4B23-88C6-0DED421A418E}" srcOrd="2" destOrd="0" presId="urn:microsoft.com/office/officeart/2005/8/layout/pyramid2"/>
    <dgm:cxn modelId="{1907F585-A317-405A-9185-3BAF570D8A77}" type="presParOf" srcId="{98DE14CE-00C4-40A5-8D4A-6A1F67DB1EF9}" destId="{8BBD24E4-AA73-4F72-BB9C-BC92D0D1ECFD}" srcOrd="3" destOrd="0" presId="urn:microsoft.com/office/officeart/2005/8/layout/pyramid2"/>
    <dgm:cxn modelId="{9748CC58-B0BA-4896-8225-3C5A65F69163}" type="presParOf" srcId="{98DE14CE-00C4-40A5-8D4A-6A1F67DB1EF9}" destId="{DAB1C5DE-D37A-465E-92B2-343488CEB278}" srcOrd="4" destOrd="0" presId="urn:microsoft.com/office/officeart/2005/8/layout/pyramid2"/>
    <dgm:cxn modelId="{5593DF3B-CFF8-4692-990F-E18C50AAB141}" type="presParOf" srcId="{98DE14CE-00C4-40A5-8D4A-6A1F67DB1EF9}" destId="{2A8B4318-4367-4EFD-B8D3-CFAF8D93713A}" srcOrd="5" destOrd="0" presId="urn:microsoft.com/office/officeart/2005/8/layout/pyramid2"/>
    <dgm:cxn modelId="{DD9284E1-E7A2-48A4-A1B5-AF2077B70FDF}" type="presParOf" srcId="{98DE14CE-00C4-40A5-8D4A-6A1F67DB1EF9}" destId="{515F210A-249C-4CD7-A0CC-1834E039A7DC}" srcOrd="6" destOrd="0" presId="urn:microsoft.com/office/officeart/2005/8/layout/pyramid2"/>
    <dgm:cxn modelId="{B1D3B89E-F70A-4F4A-A415-436E45740952}" type="presParOf" srcId="{98DE14CE-00C4-40A5-8D4A-6A1F67DB1EF9}" destId="{21D033E3-A2EA-4A1B-9539-7E1D40F63E29}" srcOrd="7" destOrd="0" presId="urn:microsoft.com/office/officeart/2005/8/layout/pyramid2"/>
    <dgm:cxn modelId="{5F14AD05-CF27-45FC-AF30-D6F22E5E43CA}" type="presParOf" srcId="{98DE14CE-00C4-40A5-8D4A-6A1F67DB1EF9}" destId="{F478A005-C19F-47F1-A9D2-DA26E5AFEC0A}" srcOrd="8" destOrd="0" presId="urn:microsoft.com/office/officeart/2005/8/layout/pyramid2"/>
    <dgm:cxn modelId="{587E5B31-AFD0-41F4-A698-8FD1AD35F35C}" type="presParOf" srcId="{98DE14CE-00C4-40A5-8D4A-6A1F67DB1EF9}" destId="{6EBC380B-9C2E-4EC8-81F2-68A7926AEEAF}" srcOrd="9" destOrd="0" presId="urn:microsoft.com/office/officeart/2005/8/layout/pyramid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51F1E1-5774-4F1F-BC35-A681E82679CF}" type="doc">
      <dgm:prSet loTypeId="urn:microsoft.com/office/officeart/2005/8/layout/venn3" loCatId="relationship" qsTypeId="urn:microsoft.com/office/officeart/2005/8/quickstyle/simple1" qsCatId="simple" csTypeId="urn:microsoft.com/office/officeart/2005/8/colors/colorful2" csCatId="colorful" phldr="1"/>
      <dgm:spPr/>
      <dgm:t>
        <a:bodyPr/>
        <a:lstStyle/>
        <a:p>
          <a:endParaRPr lang="en-IN"/>
        </a:p>
      </dgm:t>
    </dgm:pt>
    <dgm:pt modelId="{22774629-A9AF-46EC-81EB-5BCC1F3A9C86}">
      <dgm:prSet custT="1"/>
      <dgm:spPr/>
      <dgm:t>
        <a:bodyPr/>
        <a:lstStyle/>
        <a:p>
          <a:pPr rtl="0"/>
          <a:r>
            <a:rPr lang="en-IN" sz="1600" b="1" dirty="0" smtClean="0"/>
            <a:t>To understand the history and development of Machine Learning.</a:t>
          </a:r>
          <a:endParaRPr lang="en-IN" sz="1600" b="1" dirty="0"/>
        </a:p>
      </dgm:t>
    </dgm:pt>
    <dgm:pt modelId="{AEDFCF34-A09A-4FC7-9E0D-4CC176EAD940}" type="parTrans" cxnId="{37272932-89E1-4EAA-843E-87758E777A8D}">
      <dgm:prSet/>
      <dgm:spPr/>
      <dgm:t>
        <a:bodyPr/>
        <a:lstStyle/>
        <a:p>
          <a:endParaRPr lang="en-IN"/>
        </a:p>
      </dgm:t>
    </dgm:pt>
    <dgm:pt modelId="{7E040EE3-1663-4478-8979-5F561B67BBC6}" type="sibTrans" cxnId="{37272932-89E1-4EAA-843E-87758E777A8D}">
      <dgm:prSet/>
      <dgm:spPr/>
      <dgm:t>
        <a:bodyPr/>
        <a:lstStyle/>
        <a:p>
          <a:endParaRPr lang="en-IN"/>
        </a:p>
      </dgm:t>
    </dgm:pt>
    <dgm:pt modelId="{BEC27646-216E-41FA-B6F9-E5F3B442AA07}">
      <dgm:prSet custT="1"/>
      <dgm:spPr/>
      <dgm:t>
        <a:bodyPr/>
        <a:lstStyle/>
        <a:p>
          <a:pPr rtl="0"/>
          <a:r>
            <a:rPr lang="en-IN" sz="1600" b="1" dirty="0" smtClean="0"/>
            <a:t>To provide a comprehensive foundation to Machine Learning and Optimization methodology with applications t.</a:t>
          </a:r>
          <a:endParaRPr lang="en-IN" sz="1600" b="1" dirty="0"/>
        </a:p>
      </dgm:t>
    </dgm:pt>
    <dgm:pt modelId="{DA1F586B-A4C8-4B7A-B621-D704EA4D997A}" type="parTrans" cxnId="{3EFC9EE3-66EC-4176-AF25-FBC1D2C7EDB3}">
      <dgm:prSet/>
      <dgm:spPr/>
      <dgm:t>
        <a:bodyPr/>
        <a:lstStyle/>
        <a:p>
          <a:endParaRPr lang="en-IN"/>
        </a:p>
      </dgm:t>
    </dgm:pt>
    <dgm:pt modelId="{BCC79A71-E4EA-45B4-9897-4958965CEAB1}" type="sibTrans" cxnId="{3EFC9EE3-66EC-4176-AF25-FBC1D2C7EDB3}">
      <dgm:prSet/>
      <dgm:spPr/>
      <dgm:t>
        <a:bodyPr/>
        <a:lstStyle/>
        <a:p>
          <a:endParaRPr lang="en-IN"/>
        </a:p>
      </dgm:t>
    </dgm:pt>
    <dgm:pt modelId="{0F0296FB-8ADD-4838-9F9A-1BE68FFAB191}">
      <dgm:prSet custT="1"/>
      <dgm:spPr/>
      <dgm:t>
        <a:bodyPr/>
        <a:lstStyle/>
        <a:p>
          <a:pPr rtl="0"/>
          <a:r>
            <a:rPr lang="en-IN" sz="1600" b="1" dirty="0" smtClean="0"/>
            <a:t>To study learning processes: supervised and unsupervised, deterministic and statistical knowledge of Machine learners, and ensemble learning</a:t>
          </a:r>
          <a:endParaRPr lang="en-IN" sz="1600" b="1" dirty="0"/>
        </a:p>
      </dgm:t>
    </dgm:pt>
    <dgm:pt modelId="{160FAC7C-F894-4F8D-83BA-9F88A270E1D3}" type="parTrans" cxnId="{2ECDA0A1-80FF-45B3-A721-82FE5BF7D332}">
      <dgm:prSet/>
      <dgm:spPr/>
      <dgm:t>
        <a:bodyPr/>
        <a:lstStyle/>
        <a:p>
          <a:endParaRPr lang="en-IN"/>
        </a:p>
      </dgm:t>
    </dgm:pt>
    <dgm:pt modelId="{77479B65-8415-4638-B5DF-5B240C7171E1}" type="sibTrans" cxnId="{2ECDA0A1-80FF-45B3-A721-82FE5BF7D332}">
      <dgm:prSet/>
      <dgm:spPr/>
      <dgm:t>
        <a:bodyPr/>
        <a:lstStyle/>
        <a:p>
          <a:endParaRPr lang="en-IN"/>
        </a:p>
      </dgm:t>
    </dgm:pt>
    <dgm:pt modelId="{93C2B856-9E92-42DC-A772-1E39906DE85D}">
      <dgm:prSet custT="1"/>
      <dgm:spPr/>
      <dgm:t>
        <a:bodyPr/>
        <a:lstStyle/>
        <a:p>
          <a:pPr rtl="0"/>
          <a:r>
            <a:rPr lang="en-IN" sz="1600" b="1" dirty="0" smtClean="0"/>
            <a:t>To understand modern techniques and practical trends of Machine learning.</a:t>
          </a:r>
          <a:endParaRPr lang="en-IN" sz="1600" b="1" dirty="0"/>
        </a:p>
      </dgm:t>
    </dgm:pt>
    <dgm:pt modelId="{2E8BFE8F-A75C-4552-A4B9-B8479173B459}" type="parTrans" cxnId="{73C38D1F-25F9-4757-AC45-54F52501B931}">
      <dgm:prSet/>
      <dgm:spPr/>
      <dgm:t>
        <a:bodyPr/>
        <a:lstStyle/>
        <a:p>
          <a:endParaRPr lang="en-IN"/>
        </a:p>
      </dgm:t>
    </dgm:pt>
    <dgm:pt modelId="{55D74626-E5E5-4B38-94C7-B1E510557E84}" type="sibTrans" cxnId="{73C38D1F-25F9-4757-AC45-54F52501B931}">
      <dgm:prSet/>
      <dgm:spPr/>
      <dgm:t>
        <a:bodyPr/>
        <a:lstStyle/>
        <a:p>
          <a:endParaRPr lang="en-IN"/>
        </a:p>
      </dgm:t>
    </dgm:pt>
    <dgm:pt modelId="{73701E7B-FBC3-42D6-8A7A-B8FE6360C809}" type="pres">
      <dgm:prSet presAssocID="{6F51F1E1-5774-4F1F-BC35-A681E82679CF}" presName="Name0" presStyleCnt="0">
        <dgm:presLayoutVars>
          <dgm:dir/>
          <dgm:resizeHandles val="exact"/>
        </dgm:presLayoutVars>
      </dgm:prSet>
      <dgm:spPr/>
      <dgm:t>
        <a:bodyPr/>
        <a:lstStyle/>
        <a:p>
          <a:endParaRPr lang="en-IN"/>
        </a:p>
      </dgm:t>
    </dgm:pt>
    <dgm:pt modelId="{22AE914A-85B6-414D-B985-4C1BCDCDEB28}" type="pres">
      <dgm:prSet presAssocID="{22774629-A9AF-46EC-81EB-5BCC1F3A9C86}" presName="Name5" presStyleLbl="vennNode1" presStyleIdx="0" presStyleCnt="4">
        <dgm:presLayoutVars>
          <dgm:bulletEnabled val="1"/>
        </dgm:presLayoutVars>
      </dgm:prSet>
      <dgm:spPr/>
      <dgm:t>
        <a:bodyPr/>
        <a:lstStyle/>
        <a:p>
          <a:endParaRPr lang="en-IN"/>
        </a:p>
      </dgm:t>
    </dgm:pt>
    <dgm:pt modelId="{3E6FBC2B-7E38-4A4E-AAC7-9B708FC1F1C6}" type="pres">
      <dgm:prSet presAssocID="{7E040EE3-1663-4478-8979-5F561B67BBC6}" presName="space" presStyleCnt="0"/>
      <dgm:spPr/>
    </dgm:pt>
    <dgm:pt modelId="{73A2E943-AB3A-4641-AEFD-BB51F509B476}" type="pres">
      <dgm:prSet presAssocID="{BEC27646-216E-41FA-B6F9-E5F3B442AA07}" presName="Name5" presStyleLbl="vennNode1" presStyleIdx="1" presStyleCnt="4">
        <dgm:presLayoutVars>
          <dgm:bulletEnabled val="1"/>
        </dgm:presLayoutVars>
      </dgm:prSet>
      <dgm:spPr/>
      <dgm:t>
        <a:bodyPr/>
        <a:lstStyle/>
        <a:p>
          <a:endParaRPr lang="en-IN"/>
        </a:p>
      </dgm:t>
    </dgm:pt>
    <dgm:pt modelId="{43789ED7-8F32-4F90-9146-CF649FD801B9}" type="pres">
      <dgm:prSet presAssocID="{BCC79A71-E4EA-45B4-9897-4958965CEAB1}" presName="space" presStyleCnt="0"/>
      <dgm:spPr/>
    </dgm:pt>
    <dgm:pt modelId="{AF4734E7-1ED5-44E4-B1E4-44C4223EABC2}" type="pres">
      <dgm:prSet presAssocID="{0F0296FB-8ADD-4838-9F9A-1BE68FFAB191}" presName="Name5" presStyleLbl="vennNode1" presStyleIdx="2" presStyleCnt="4">
        <dgm:presLayoutVars>
          <dgm:bulletEnabled val="1"/>
        </dgm:presLayoutVars>
      </dgm:prSet>
      <dgm:spPr/>
      <dgm:t>
        <a:bodyPr/>
        <a:lstStyle/>
        <a:p>
          <a:endParaRPr lang="en-IN"/>
        </a:p>
      </dgm:t>
    </dgm:pt>
    <dgm:pt modelId="{828442D6-7009-43F0-A59F-D33608F4100B}" type="pres">
      <dgm:prSet presAssocID="{77479B65-8415-4638-B5DF-5B240C7171E1}" presName="space" presStyleCnt="0"/>
      <dgm:spPr/>
    </dgm:pt>
    <dgm:pt modelId="{520F853D-D5C2-4B43-93D2-153698AFDA17}" type="pres">
      <dgm:prSet presAssocID="{93C2B856-9E92-42DC-A772-1E39906DE85D}" presName="Name5" presStyleLbl="vennNode1" presStyleIdx="3" presStyleCnt="4">
        <dgm:presLayoutVars>
          <dgm:bulletEnabled val="1"/>
        </dgm:presLayoutVars>
      </dgm:prSet>
      <dgm:spPr/>
      <dgm:t>
        <a:bodyPr/>
        <a:lstStyle/>
        <a:p>
          <a:endParaRPr lang="en-IN"/>
        </a:p>
      </dgm:t>
    </dgm:pt>
  </dgm:ptLst>
  <dgm:cxnLst>
    <dgm:cxn modelId="{D26BA953-82C5-4E16-B5A1-B5FFD52EC264}" type="presOf" srcId="{93C2B856-9E92-42DC-A772-1E39906DE85D}" destId="{520F853D-D5C2-4B43-93D2-153698AFDA17}" srcOrd="0" destOrd="0" presId="urn:microsoft.com/office/officeart/2005/8/layout/venn3"/>
    <dgm:cxn modelId="{73C38D1F-25F9-4757-AC45-54F52501B931}" srcId="{6F51F1E1-5774-4F1F-BC35-A681E82679CF}" destId="{93C2B856-9E92-42DC-A772-1E39906DE85D}" srcOrd="3" destOrd="0" parTransId="{2E8BFE8F-A75C-4552-A4B9-B8479173B459}" sibTransId="{55D74626-E5E5-4B38-94C7-B1E510557E84}"/>
    <dgm:cxn modelId="{2ECDA0A1-80FF-45B3-A721-82FE5BF7D332}" srcId="{6F51F1E1-5774-4F1F-BC35-A681E82679CF}" destId="{0F0296FB-8ADD-4838-9F9A-1BE68FFAB191}" srcOrd="2" destOrd="0" parTransId="{160FAC7C-F894-4F8D-83BA-9F88A270E1D3}" sibTransId="{77479B65-8415-4638-B5DF-5B240C7171E1}"/>
    <dgm:cxn modelId="{2B471395-ECB5-442A-8588-745412D17F84}" type="presOf" srcId="{0F0296FB-8ADD-4838-9F9A-1BE68FFAB191}" destId="{AF4734E7-1ED5-44E4-B1E4-44C4223EABC2}" srcOrd="0" destOrd="0" presId="urn:microsoft.com/office/officeart/2005/8/layout/venn3"/>
    <dgm:cxn modelId="{9B971636-147D-48C3-A7C9-4F8EB3E50F0B}" type="presOf" srcId="{6F51F1E1-5774-4F1F-BC35-A681E82679CF}" destId="{73701E7B-FBC3-42D6-8A7A-B8FE6360C809}" srcOrd="0" destOrd="0" presId="urn:microsoft.com/office/officeart/2005/8/layout/venn3"/>
    <dgm:cxn modelId="{37272932-89E1-4EAA-843E-87758E777A8D}" srcId="{6F51F1E1-5774-4F1F-BC35-A681E82679CF}" destId="{22774629-A9AF-46EC-81EB-5BCC1F3A9C86}" srcOrd="0" destOrd="0" parTransId="{AEDFCF34-A09A-4FC7-9E0D-4CC176EAD940}" sibTransId="{7E040EE3-1663-4478-8979-5F561B67BBC6}"/>
    <dgm:cxn modelId="{A68C6A5B-B4F0-483F-AF45-2A83477801A1}" type="presOf" srcId="{BEC27646-216E-41FA-B6F9-E5F3B442AA07}" destId="{73A2E943-AB3A-4641-AEFD-BB51F509B476}" srcOrd="0" destOrd="0" presId="urn:microsoft.com/office/officeart/2005/8/layout/venn3"/>
    <dgm:cxn modelId="{3EFC9EE3-66EC-4176-AF25-FBC1D2C7EDB3}" srcId="{6F51F1E1-5774-4F1F-BC35-A681E82679CF}" destId="{BEC27646-216E-41FA-B6F9-E5F3B442AA07}" srcOrd="1" destOrd="0" parTransId="{DA1F586B-A4C8-4B7A-B621-D704EA4D997A}" sibTransId="{BCC79A71-E4EA-45B4-9897-4958965CEAB1}"/>
    <dgm:cxn modelId="{F518939B-DE7D-495C-AB70-66CBF3A7EA19}" type="presOf" srcId="{22774629-A9AF-46EC-81EB-5BCC1F3A9C86}" destId="{22AE914A-85B6-414D-B985-4C1BCDCDEB28}" srcOrd="0" destOrd="0" presId="urn:microsoft.com/office/officeart/2005/8/layout/venn3"/>
    <dgm:cxn modelId="{A3C4758D-C52F-4B70-B1CA-4CA1577AB55A}" type="presParOf" srcId="{73701E7B-FBC3-42D6-8A7A-B8FE6360C809}" destId="{22AE914A-85B6-414D-B985-4C1BCDCDEB28}" srcOrd="0" destOrd="0" presId="urn:microsoft.com/office/officeart/2005/8/layout/venn3"/>
    <dgm:cxn modelId="{FDDB7439-7076-4D2F-87E3-BEE527939B96}" type="presParOf" srcId="{73701E7B-FBC3-42D6-8A7A-B8FE6360C809}" destId="{3E6FBC2B-7E38-4A4E-AAC7-9B708FC1F1C6}" srcOrd="1" destOrd="0" presId="urn:microsoft.com/office/officeart/2005/8/layout/venn3"/>
    <dgm:cxn modelId="{FE8484A2-7ECA-4A10-AC91-90B447CAE2AD}" type="presParOf" srcId="{73701E7B-FBC3-42D6-8A7A-B8FE6360C809}" destId="{73A2E943-AB3A-4641-AEFD-BB51F509B476}" srcOrd="2" destOrd="0" presId="urn:microsoft.com/office/officeart/2005/8/layout/venn3"/>
    <dgm:cxn modelId="{D2CE0DA6-4DEB-4F0D-BE09-CBD9557C91B1}" type="presParOf" srcId="{73701E7B-FBC3-42D6-8A7A-B8FE6360C809}" destId="{43789ED7-8F32-4F90-9146-CF649FD801B9}" srcOrd="3" destOrd="0" presId="urn:microsoft.com/office/officeart/2005/8/layout/venn3"/>
    <dgm:cxn modelId="{21D4E6AC-68E5-4D30-9B19-2C9AEA088D00}" type="presParOf" srcId="{73701E7B-FBC3-42D6-8A7A-B8FE6360C809}" destId="{AF4734E7-1ED5-44E4-B1E4-44C4223EABC2}" srcOrd="4" destOrd="0" presId="urn:microsoft.com/office/officeart/2005/8/layout/venn3"/>
    <dgm:cxn modelId="{1C2A5DFF-95AF-4B80-BA8D-8FFFCCAB8292}" type="presParOf" srcId="{73701E7B-FBC3-42D6-8A7A-B8FE6360C809}" destId="{828442D6-7009-43F0-A59F-D33608F4100B}" srcOrd="5" destOrd="0" presId="urn:microsoft.com/office/officeart/2005/8/layout/venn3"/>
    <dgm:cxn modelId="{0B21170D-876C-4B8C-8684-25248D21A371}" type="presParOf" srcId="{73701E7B-FBC3-42D6-8A7A-B8FE6360C809}" destId="{520F853D-D5C2-4B43-93D2-153698AFDA17}" srcOrd="6" destOrd="0" presId="urn:microsoft.com/office/officeart/2005/8/layout/venn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E4C2482-B8D0-4FC2-9FA2-E973D546DD57}">
      <dsp:nvSpPr>
        <dsp:cNvPr id="0" name=""/>
        <dsp:cNvSpPr/>
      </dsp:nvSpPr>
      <dsp:spPr>
        <a:xfrm>
          <a:off x="2382335" y="0"/>
          <a:ext cx="4825835" cy="4825835"/>
        </a:xfrm>
        <a:prstGeom prst="triangl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BB48DD-FA8E-48AB-8BCD-B38FD926FA57}">
      <dsp:nvSpPr>
        <dsp:cNvPr id="0" name=""/>
        <dsp:cNvSpPr/>
      </dsp:nvSpPr>
      <dsp:spPr>
        <a:xfrm>
          <a:off x="456472" y="289887"/>
          <a:ext cx="3913964" cy="641873"/>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IN" sz="1400" b="0" kern="1200" dirty="0" smtClean="0">
              <a:latin typeface="Times New Roman" pitchFamily="18" charset="0"/>
              <a:cs typeface="Times New Roman" pitchFamily="18" charset="0"/>
            </a:rPr>
            <a:t>CO-1:Apply the basic concept of Machine learning and statistics learning to deal with real-life Problems.</a:t>
          </a:r>
          <a:endParaRPr lang="en-IN" sz="1400" b="0" kern="1200" dirty="0">
            <a:latin typeface="Times New Roman" pitchFamily="18" charset="0"/>
            <a:cs typeface="Times New Roman" pitchFamily="18" charset="0"/>
          </a:endParaRPr>
        </a:p>
      </dsp:txBody>
      <dsp:txXfrm>
        <a:off x="456472" y="289887"/>
        <a:ext cx="3913964" cy="641873"/>
      </dsp:txXfrm>
    </dsp:sp>
    <dsp:sp modelId="{D2FCBDAE-4285-4B23-88C6-0DED421A418E}">
      <dsp:nvSpPr>
        <dsp:cNvPr id="0" name=""/>
        <dsp:cNvSpPr/>
      </dsp:nvSpPr>
      <dsp:spPr>
        <a:xfrm>
          <a:off x="1459070" y="970890"/>
          <a:ext cx="3920394" cy="641873"/>
        </a:xfrm>
        <a:prstGeom prst="roundRect">
          <a:avLst/>
        </a:prstGeom>
        <a:solidFill>
          <a:schemeClr val="lt1">
            <a:alpha val="90000"/>
            <a:hueOff val="0"/>
            <a:satOff val="0"/>
            <a:lumOff val="0"/>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IN" sz="1200" b="1" kern="1200" dirty="0" smtClean="0">
              <a:latin typeface="Times New Roman" pitchFamily="18" charset="0"/>
              <a:cs typeface="Times New Roman" pitchFamily="18" charset="0"/>
            </a:rPr>
            <a:t>CO-2: </a:t>
          </a:r>
          <a:r>
            <a:rPr lang="en-US" sz="1200" kern="1200" dirty="0" smtClean="0"/>
            <a:t>Understand different machine learning algorithms, as well as underlying theories the behind them.</a:t>
          </a:r>
          <a:endParaRPr lang="en-IN" sz="1200" b="1" kern="1200" dirty="0">
            <a:latin typeface="Times New Roman" pitchFamily="18" charset="0"/>
            <a:cs typeface="Times New Roman" pitchFamily="18" charset="0"/>
          </a:endParaRPr>
        </a:p>
      </dsp:txBody>
      <dsp:txXfrm>
        <a:off x="1459070" y="970890"/>
        <a:ext cx="3920394" cy="641873"/>
      </dsp:txXfrm>
    </dsp:sp>
    <dsp:sp modelId="{DAB1C5DE-D37A-465E-92B2-343488CEB278}">
      <dsp:nvSpPr>
        <dsp:cNvPr id="0" name=""/>
        <dsp:cNvSpPr/>
      </dsp:nvSpPr>
      <dsp:spPr>
        <a:xfrm>
          <a:off x="3336785" y="1727158"/>
          <a:ext cx="4005527" cy="641873"/>
        </a:xfrm>
        <a:prstGeom prst="round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IN" sz="1200" b="1" kern="1200" dirty="0" smtClean="0"/>
            <a:t>CO-3: </a:t>
          </a:r>
          <a:r>
            <a:rPr lang="en-IN" sz="1200" kern="1200" dirty="0" smtClean="0"/>
            <a:t>Select and apply the appropriate machine learning algorithm to solve problems of moderate complexity</a:t>
          </a:r>
          <a:endParaRPr lang="en-IN" sz="1200" b="1" kern="1200" dirty="0"/>
        </a:p>
      </dsp:txBody>
      <dsp:txXfrm>
        <a:off x="3336785" y="1727158"/>
        <a:ext cx="4005527" cy="641873"/>
      </dsp:txXfrm>
    </dsp:sp>
    <dsp:sp modelId="{515F210A-249C-4CD7-A0CC-1834E039A7DC}">
      <dsp:nvSpPr>
        <dsp:cNvPr id="0" name=""/>
        <dsp:cNvSpPr/>
      </dsp:nvSpPr>
      <dsp:spPr>
        <a:xfrm>
          <a:off x="5430751" y="2500591"/>
          <a:ext cx="4005527" cy="641873"/>
        </a:xfrm>
        <a:prstGeom prst="roundRect">
          <a:avLst/>
        </a:prstGeom>
        <a:solidFill>
          <a:schemeClr val="lt1">
            <a:alpha val="90000"/>
            <a:hueOff val="0"/>
            <a:satOff val="0"/>
            <a:lumOff val="0"/>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IN" sz="1800" b="1" kern="1200" dirty="0" smtClean="0">
              <a:latin typeface="Times New Roman" pitchFamily="18" charset="0"/>
              <a:cs typeface="Times New Roman" pitchFamily="18" charset="0"/>
            </a:rPr>
            <a:t>CO-4: </a:t>
          </a:r>
          <a:r>
            <a:rPr lang="en-IN" sz="1800" kern="1200" dirty="0" smtClean="0"/>
            <a:t>Interpret and evaluate models generated from data.</a:t>
          </a:r>
          <a:endParaRPr lang="en-IN" sz="1800" b="1" kern="1200" dirty="0">
            <a:latin typeface="Times New Roman" pitchFamily="18" charset="0"/>
            <a:cs typeface="Times New Roman" pitchFamily="18" charset="0"/>
          </a:endParaRPr>
        </a:p>
      </dsp:txBody>
      <dsp:txXfrm>
        <a:off x="5430751" y="2500591"/>
        <a:ext cx="4005527" cy="641873"/>
      </dsp:txXfrm>
    </dsp:sp>
    <dsp:sp modelId="{F478A005-C19F-47F1-A9D2-DA26E5AFEC0A}">
      <dsp:nvSpPr>
        <dsp:cNvPr id="0" name=""/>
        <dsp:cNvSpPr/>
      </dsp:nvSpPr>
      <dsp:spPr>
        <a:xfrm>
          <a:off x="6743221" y="3308233"/>
          <a:ext cx="4005527" cy="886915"/>
        </a:xfrm>
        <a:prstGeom prst="round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l" defTabSz="466725" rtl="0">
            <a:lnSpc>
              <a:spcPct val="90000"/>
            </a:lnSpc>
            <a:spcBef>
              <a:spcPct val="0"/>
            </a:spcBef>
            <a:spcAft>
              <a:spcPct val="35000"/>
            </a:spcAft>
          </a:pPr>
          <a:r>
            <a:rPr lang="en-IN" sz="1050" b="1" kern="1200" dirty="0" smtClean="0">
              <a:latin typeface="Times" pitchFamily="18" charset="0"/>
              <a:cs typeface="Times" pitchFamily="18" charset="0"/>
            </a:rPr>
            <a:t>CO-5</a:t>
          </a:r>
          <a:r>
            <a:rPr lang="en-IN" sz="1200" b="1" kern="1200" dirty="0" smtClean="0">
              <a:latin typeface="Times" pitchFamily="18" charset="0"/>
              <a:cs typeface="Times" pitchFamily="18" charset="0"/>
            </a:rPr>
            <a:t>: </a:t>
          </a:r>
          <a:r>
            <a:rPr lang="en-IN" sz="1200" kern="1200" dirty="0" smtClean="0">
              <a:latin typeface="Times" pitchFamily="18" charset="0"/>
              <a:cs typeface="Times" pitchFamily="18" charset="0"/>
            </a:rPr>
            <a:t>Optimize the models learned and report on the expected accuracy that can be attained by applying the algorithms to a real-world problem</a:t>
          </a:r>
          <a:r>
            <a:rPr lang="en-IN" sz="3200" kern="1200" dirty="0" smtClean="0">
              <a:latin typeface="Times" pitchFamily="18" charset="0"/>
              <a:cs typeface="Times" pitchFamily="18" charset="0"/>
            </a:rPr>
            <a:t>.</a:t>
          </a:r>
          <a:endParaRPr lang="en-IN" sz="3600" b="1" kern="1200" dirty="0">
            <a:latin typeface="Times" pitchFamily="18" charset="0"/>
            <a:cs typeface="Times" pitchFamily="18" charset="0"/>
          </a:endParaRPr>
        </a:p>
      </dsp:txBody>
      <dsp:txXfrm>
        <a:off x="6743221" y="3308233"/>
        <a:ext cx="4005527" cy="88691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2AE914A-85B6-414D-B985-4C1BCDCDEB28}">
      <dsp:nvSpPr>
        <dsp:cNvPr id="0" name=""/>
        <dsp:cNvSpPr/>
      </dsp:nvSpPr>
      <dsp:spPr>
        <a:xfrm>
          <a:off x="2870" y="1405526"/>
          <a:ext cx="2880062" cy="2880062"/>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understand the history and development of Machine Learning.</a:t>
          </a:r>
          <a:endParaRPr lang="en-IN" sz="1600" b="1" kern="1200" dirty="0"/>
        </a:p>
      </dsp:txBody>
      <dsp:txXfrm>
        <a:off x="2870" y="1405526"/>
        <a:ext cx="2880062" cy="2880062"/>
      </dsp:txXfrm>
    </dsp:sp>
    <dsp:sp modelId="{73A2E943-AB3A-4641-AEFD-BB51F509B476}">
      <dsp:nvSpPr>
        <dsp:cNvPr id="0" name=""/>
        <dsp:cNvSpPr/>
      </dsp:nvSpPr>
      <dsp:spPr>
        <a:xfrm>
          <a:off x="2306920" y="1405526"/>
          <a:ext cx="2880062" cy="2880062"/>
        </a:xfrm>
        <a:prstGeom prst="ellipse">
          <a:avLst/>
        </a:prstGeom>
        <a:solidFill>
          <a:schemeClr val="accent2">
            <a:alpha val="50000"/>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provide a comprehensive foundation to Machine Learning and Optimization methodology with applications t.</a:t>
          </a:r>
          <a:endParaRPr lang="en-IN" sz="1600" b="1" kern="1200" dirty="0"/>
        </a:p>
      </dsp:txBody>
      <dsp:txXfrm>
        <a:off x="2306920" y="1405526"/>
        <a:ext cx="2880062" cy="2880062"/>
      </dsp:txXfrm>
    </dsp:sp>
    <dsp:sp modelId="{AF4734E7-1ED5-44E4-B1E4-44C4223EABC2}">
      <dsp:nvSpPr>
        <dsp:cNvPr id="0" name=""/>
        <dsp:cNvSpPr/>
      </dsp:nvSpPr>
      <dsp:spPr>
        <a:xfrm>
          <a:off x="4610971" y="1405526"/>
          <a:ext cx="2880062" cy="2880062"/>
        </a:xfrm>
        <a:prstGeom prst="ellipse">
          <a:avLst/>
        </a:prstGeom>
        <a:solidFill>
          <a:schemeClr val="accent2">
            <a:alpha val="50000"/>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study learning processes: supervised and unsupervised, deterministic and statistical knowledge of Machine learners, and ensemble learning</a:t>
          </a:r>
          <a:endParaRPr lang="en-IN" sz="1600" b="1" kern="1200" dirty="0"/>
        </a:p>
      </dsp:txBody>
      <dsp:txXfrm>
        <a:off x="4610971" y="1405526"/>
        <a:ext cx="2880062" cy="2880062"/>
      </dsp:txXfrm>
    </dsp:sp>
    <dsp:sp modelId="{520F853D-D5C2-4B43-93D2-153698AFDA17}">
      <dsp:nvSpPr>
        <dsp:cNvPr id="0" name=""/>
        <dsp:cNvSpPr/>
      </dsp:nvSpPr>
      <dsp:spPr>
        <a:xfrm>
          <a:off x="6915021" y="1405526"/>
          <a:ext cx="2880062" cy="2880062"/>
        </a:xfrm>
        <a:prstGeom prst="ellipse">
          <a:avLst/>
        </a:prstGeom>
        <a:solidFill>
          <a:schemeClr val="accent2">
            <a:alpha val="50000"/>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understand modern techniques and practical trends of Machine learning.</a:t>
          </a:r>
          <a:endParaRPr lang="en-IN" sz="1600" b="1" kern="1200" dirty="0"/>
        </a:p>
      </dsp:txBody>
      <dsp:txXfrm>
        <a:off x="6915021" y="1405526"/>
        <a:ext cx="2880062" cy="2880062"/>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7/4/2022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xmlns=""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7/4/2022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xmlns=""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xmlns=""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7/4/2022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26422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70909644"/>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227159557"/>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804378142"/>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xmlns=""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s://towardsdatascience.com/a-blog-about-lunch-and-data-science-how-there-is-no-such-a-thing-as-free-lunch-e46fd57c7f27" TargetMode="External"/><Relationship Id="rId3" Type="http://schemas.openxmlformats.org/officeDocument/2006/relationships/hyperlink" Target="https://www.youtube.com/watch?v=9f-GarcDY58" TargetMode="External"/><Relationship Id="rId7" Type="http://schemas.openxmlformats.org/officeDocument/2006/relationships/hyperlink" Target="https://www.kdnuggets.com/2019/09/no-free-lunch-data-science.html" TargetMode="External"/><Relationship Id="rId2" Type="http://schemas.openxmlformats.org/officeDocument/2006/relationships/hyperlink" Target="https://data-flair.training/blogs/advantages-and-disadvantages-of-machine-learning/" TargetMode="External"/><Relationship Id="rId1" Type="http://schemas.openxmlformats.org/officeDocument/2006/relationships/slideLayout" Target="../slideLayouts/slideLayout2.xml"/><Relationship Id="rId6" Type="http://schemas.openxmlformats.org/officeDocument/2006/relationships/hyperlink" Target="https://towardsdatascience.com/regularization-an-important-concept-in-machine-learning-5891628907ea" TargetMode="External"/><Relationship Id="rId5" Type="http://schemas.openxmlformats.org/officeDocument/2006/relationships/hyperlink" Target="https://towardsdatascience.com/cross-validation-in-machine-learning-72924a69872f" TargetMode="External"/><Relationship Id="rId4" Type="http://schemas.openxmlformats.org/officeDocument/2006/relationships/hyperlink" Target="https://www.youtube.com/watch?v=GwIo3gDZCVQ" TargetMode="Externa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descr="Logoof CU">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xmlns="" val="2618087685"/>
              </p:ext>
            </p:extLst>
          </p:nvPr>
        </p:nvGraphicFramePr>
        <p:xfrm>
          <a:off x="76788" y="3121720"/>
          <a:ext cx="3303056" cy="3148059"/>
        </p:xfrm>
        <a:graphic>
          <a:graphicData uri="http://schemas.openxmlformats.org/presentationml/2006/ole">
            <p:oleObj spid="_x0000_s12346" name="CorelDRAW" r:id="rId3" imgW="2169000" imgH="2169360" progId="">
              <p:embed/>
            </p:oleObj>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Chandigarh University"/>
          <p:cNvPicPr>
            <a:picLocks noChangeAspect="1"/>
          </p:cNvPicPr>
          <p:nvPr/>
        </p:nvPicPr>
        <p:blipFill>
          <a:blip r:embed="rId4" cstate="print">
            <a:extLst>
              <a:ext uri="{BEBA8EAE-BF5A-486C-A8C5-ECC9F3942E4B}">
                <a14:imgProps xmlns:a14="http://schemas.microsoft.com/office/drawing/2010/main" xmlns="">
                  <a14:imgLayer r:embed="rId6">
                    <a14:imgEffect>
                      <a14:colorTemperature colorTemp="5742"/>
                    </a14:imgEffect>
                    <a14:imgEffect>
                      <a14:saturation sat="238000"/>
                    </a14:imgEffect>
                  </a14:imgLayer>
                </a14:imgProps>
              </a:ext>
              <a:ext uri="{28A0092B-C50C-407E-A947-70E740481C1C}">
                <a14:useLocalDpi xmlns:a14="http://schemas.microsoft.com/office/drawing/2010/main" xmlns=""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903785" y="6269779"/>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310933"/>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57" y="6296559"/>
            <a:ext cx="1830785" cy="369332"/>
          </a:xfrm>
          <a:prstGeom prst="rect">
            <a:avLst/>
          </a:prstGeom>
          <a:noFill/>
        </p:spPr>
        <p:txBody>
          <a:bodyPr wrap="square" rtlCol="0">
            <a:spAutoFit/>
          </a:bodyPr>
          <a:lstStyle/>
          <a:p>
            <a:r>
              <a:rPr lang="en-US" dirty="0"/>
              <a:t> </a:t>
            </a:r>
          </a:p>
        </p:txBody>
      </p:sp>
      <p:sp>
        <p:nvSpPr>
          <p:cNvPr id="26" name="TextBox 25"/>
          <p:cNvSpPr txBox="1">
            <a:spLocks noChangeArrowheads="1"/>
          </p:cNvSpPr>
          <p:nvPr/>
        </p:nvSpPr>
        <p:spPr bwMode="auto">
          <a:xfrm>
            <a:off x="2399840" y="1150785"/>
            <a:ext cx="9063318" cy="855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OF COMPUTER SCIENCE &amp;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a:lnSpc>
                <a:spcPct val="90000"/>
              </a:lnSpc>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Name : Machine</a:t>
            </a:r>
            <a:r>
              <a:rPr lang="en-US" altLang="en-US" sz="2800" dirty="0" smtClean="0">
                <a:latin typeface="Times New Roman" panose="02020603050405020304" pitchFamily="18" charset="0"/>
                <a:ea typeface="Calibri" panose="020F0502020204030204" pitchFamily="34" charset="0"/>
                <a:cs typeface="Times New Roman" panose="02020603050405020304" pitchFamily="18" charset="0"/>
              </a:rPr>
              <a:t> Learning</a:t>
            </a:r>
          </a:p>
          <a:p>
            <a:pPr algn="ctr">
              <a:lnSpc>
                <a:spcPct val="90000"/>
              </a:lnSpc>
              <a:spcAft>
                <a:spcPct val="35000"/>
              </a:spcAft>
            </a:pPr>
            <a:r>
              <a:rPr lang="en-US" altLang="en-US" sz="2800" dirty="0" smtClean="0">
                <a:latin typeface="Times New Roman" panose="02020603050405020304" pitchFamily="18" charset="0"/>
                <a:ea typeface="Calibri" panose="020F0502020204030204" pitchFamily="34" charset="0"/>
                <a:cs typeface="Times New Roman" panose="02020603050405020304" pitchFamily="18" charset="0"/>
              </a:rPr>
              <a:t>Subject Code: CST-316</a:t>
            </a: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Topic: Cross Validation and Regularization</a:t>
            </a: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Lecture-2.2</a:t>
            </a: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By : Baljeet Kaur Nagra</a:t>
            </a:r>
          </a:p>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1600" dirty="0">
              <a:latin typeface="Raleway ExtraBold" pitchFamily="34" charset="-52"/>
            </a:endParaRPr>
          </a:p>
        </p:txBody>
      </p:sp>
    </p:spTree>
    <p:extLst>
      <p:ext uri="{BB962C8B-B14F-4D97-AF65-F5344CB8AC3E}">
        <p14:creationId xmlns:p14="http://schemas.microsoft.com/office/powerpoint/2010/main" xmlns="" val="1352486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Train Test Split</a:t>
            </a:r>
            <a:endParaRPr lang="en-US" b="1" dirty="0"/>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10</a:t>
            </a:fld>
            <a:endParaRPr lang="en-US"/>
          </a:p>
        </p:txBody>
      </p:sp>
      <p:sp>
        <p:nvSpPr>
          <p:cNvPr id="6" name="Content Placeholder 5"/>
          <p:cNvSpPr>
            <a:spLocks noGrp="1"/>
          </p:cNvSpPr>
          <p:nvPr>
            <p:ph idx="1"/>
          </p:nvPr>
        </p:nvSpPr>
        <p:spPr>
          <a:xfrm>
            <a:off x="838200" y="1347788"/>
            <a:ext cx="6081215" cy="4829175"/>
          </a:xfrm>
        </p:spPr>
        <p:txBody>
          <a:bodyPr>
            <a:normAutofit/>
          </a:bodyPr>
          <a:lstStyle/>
          <a:p>
            <a:r>
              <a:rPr lang="en-IN" sz="2400" dirty="0">
                <a:latin typeface="Times New Roman" panose="02020603050405020304" pitchFamily="18" charset="0"/>
                <a:cs typeface="Times New Roman" panose="02020603050405020304" pitchFamily="18" charset="0"/>
              </a:rPr>
              <a:t>In this approach we randomly split the complete data into training and test sets.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Then </a:t>
            </a:r>
            <a:r>
              <a:rPr lang="en-IN" sz="2400" dirty="0">
                <a:latin typeface="Times New Roman" panose="02020603050405020304" pitchFamily="18" charset="0"/>
                <a:cs typeface="Times New Roman" panose="02020603050405020304" pitchFamily="18" charset="0"/>
              </a:rPr>
              <a:t>Perform the model training on the training set and use the test set for validation purpose, ideally split the data into 70:30 or 80:20.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With </a:t>
            </a:r>
            <a:r>
              <a:rPr lang="en-IN" sz="2400" dirty="0">
                <a:latin typeface="Times New Roman" panose="02020603050405020304" pitchFamily="18" charset="0"/>
                <a:cs typeface="Times New Roman" panose="02020603050405020304" pitchFamily="18" charset="0"/>
              </a:rPr>
              <a:t>this approach there is a possibility of high bias if we have limited data, because we would miss some information about the data which we have not used for training</a:t>
            </a:r>
            <a:r>
              <a:rPr lang="en-IN" sz="2400" dirty="0" smtClean="0">
                <a:latin typeface="Times New Roman" panose="02020603050405020304" pitchFamily="18" charset="0"/>
                <a:cs typeface="Times New Roman" panose="02020603050405020304" pitchFamily="18" charset="0"/>
              </a:rPr>
              <a:t>.</a:t>
            </a:r>
          </a:p>
          <a:p>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If our data is huge and our test sample and train sample has the same distribution then this approach is acceptable</a:t>
            </a:r>
          </a:p>
        </p:txBody>
      </p:sp>
      <p:pic>
        <p:nvPicPr>
          <p:cNvPr id="8" name="Picture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806235" y="1910686"/>
            <a:ext cx="3421080" cy="3193008"/>
          </a:xfrm>
          <a:prstGeom prst="rect">
            <a:avLst/>
          </a:prstGeom>
        </p:spPr>
      </p:pic>
    </p:spTree>
    <p:extLst>
      <p:ext uri="{BB962C8B-B14F-4D97-AF65-F5344CB8AC3E}">
        <p14:creationId xmlns:p14="http://schemas.microsoft.com/office/powerpoint/2010/main" xmlns="" val="24558476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Hold Out Cross Validation</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Now a basic remedy for this involves removing a part of the training data and using it to get predictions from the model trained on rest of the data.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error estimation then tells how our model is doing on unseen data or the validation set. </a:t>
            </a:r>
            <a:endParaRPr lang="en-IN" sz="2400" dirty="0" smtClean="0">
              <a:latin typeface="Times New Roman" panose="02020603050405020304" pitchFamily="18" charset="0"/>
              <a:cs typeface="Times New Roman" panose="02020603050405020304" pitchFamily="18" charset="0"/>
            </a:endParaRPr>
          </a:p>
          <a:p>
            <a:r>
              <a:rPr lang="en-IN" sz="2400" b="1" dirty="0" smtClean="0">
                <a:latin typeface="Times New Roman" panose="02020603050405020304" pitchFamily="18" charset="0"/>
                <a:cs typeface="Times New Roman" panose="02020603050405020304" pitchFamily="18" charset="0"/>
              </a:rPr>
              <a:t>This </a:t>
            </a:r>
            <a:r>
              <a:rPr lang="en-IN" sz="2400" b="1" dirty="0">
                <a:latin typeface="Times New Roman" panose="02020603050405020304" pitchFamily="18" charset="0"/>
                <a:cs typeface="Times New Roman" panose="02020603050405020304" pitchFamily="18" charset="0"/>
              </a:rPr>
              <a:t>is a simple kind of cross validation technique, also known as the holdout method</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Although </a:t>
            </a:r>
            <a:r>
              <a:rPr lang="en-IN" sz="2400" dirty="0">
                <a:latin typeface="Times New Roman" panose="02020603050405020304" pitchFamily="18" charset="0"/>
                <a:cs typeface="Times New Roman" panose="02020603050405020304" pitchFamily="18" charset="0"/>
              </a:rPr>
              <a:t>this method doesn’t take any overhead to compute and is better than traditional validation, </a:t>
            </a:r>
            <a:r>
              <a:rPr lang="en-IN" sz="2400" b="1" dirty="0">
                <a:latin typeface="Times New Roman" panose="02020603050405020304" pitchFamily="18" charset="0"/>
                <a:cs typeface="Times New Roman" panose="02020603050405020304" pitchFamily="18" charset="0"/>
              </a:rPr>
              <a:t>it still suffers from issues of high variance</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r>
              <a:rPr lang="en-IN" sz="2400" b="1" dirty="0" smtClean="0">
                <a:latin typeface="Times New Roman" panose="02020603050405020304" pitchFamily="18" charset="0"/>
                <a:cs typeface="Times New Roman" panose="02020603050405020304" pitchFamily="18" charset="0"/>
              </a:rPr>
              <a:t>This </a:t>
            </a:r>
            <a:r>
              <a:rPr lang="en-IN" sz="2400" b="1" dirty="0">
                <a:latin typeface="Times New Roman" panose="02020603050405020304" pitchFamily="18" charset="0"/>
                <a:cs typeface="Times New Roman" panose="02020603050405020304" pitchFamily="18" charset="0"/>
              </a:rPr>
              <a:t>is because it is not certain which data points will end up in the validation set and the result might be entirely different for different sets.</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xmlns="" val="11538111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K-fold Cross Validation</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The procedure has a single parameter called k that refers to the number of groups that a given data sample is to be split into.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As </a:t>
            </a:r>
            <a:r>
              <a:rPr lang="en-IN" sz="2400" dirty="0">
                <a:latin typeface="Times New Roman" panose="02020603050405020304" pitchFamily="18" charset="0"/>
                <a:cs typeface="Times New Roman" panose="02020603050405020304" pitchFamily="18" charset="0"/>
              </a:rPr>
              <a:t>such, the procedure is often called k-fold cross-validation.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When </a:t>
            </a:r>
            <a:r>
              <a:rPr lang="en-IN" sz="2400" dirty="0">
                <a:latin typeface="Times New Roman" panose="02020603050405020304" pitchFamily="18" charset="0"/>
                <a:cs typeface="Times New Roman" panose="02020603050405020304" pitchFamily="18" charset="0"/>
              </a:rPr>
              <a:t>a specific value for k is chosen, it may be used in place of k in the reference to the model, such as k=10 becoming 10-fold cross-validation.</a:t>
            </a:r>
          </a:p>
          <a:p>
            <a:r>
              <a:rPr lang="en-IN" sz="2400" dirty="0">
                <a:latin typeface="Times New Roman" panose="02020603050405020304" pitchFamily="18" charset="0"/>
                <a:cs typeface="Times New Roman" panose="02020603050405020304" pitchFamily="18" charset="0"/>
              </a:rPr>
              <a:t>If k=5 the dataset will be divided into 5 equal parts and the below process will run 5 times, each time with a different holdout set</a:t>
            </a:r>
            <a:r>
              <a:rPr lang="en-IN" sz="2400" dirty="0" smtClean="0">
                <a:latin typeface="Times New Roman" panose="02020603050405020304" pitchFamily="18" charset="0"/>
                <a:cs typeface="Times New Roman" panose="02020603050405020304" pitchFamily="18" charset="0"/>
              </a:rPr>
              <a:t>.</a:t>
            </a:r>
          </a:p>
          <a:p>
            <a:r>
              <a:rPr lang="en-IN" sz="2400" dirty="0" smtClean="0">
                <a:latin typeface="Times New Roman" panose="02020603050405020304" pitchFamily="18" charset="0"/>
                <a:cs typeface="Times New Roman" panose="02020603050405020304" pitchFamily="18" charset="0"/>
              </a:rPr>
              <a:t>1. Take </a:t>
            </a:r>
            <a:r>
              <a:rPr lang="en-IN" sz="2400" dirty="0">
                <a:latin typeface="Times New Roman" panose="02020603050405020304" pitchFamily="18" charset="0"/>
                <a:cs typeface="Times New Roman" panose="02020603050405020304" pitchFamily="18" charset="0"/>
              </a:rPr>
              <a:t>the group as a holdout or test data set</a:t>
            </a:r>
          </a:p>
          <a:p>
            <a:r>
              <a:rPr lang="en-IN" sz="2400" dirty="0">
                <a:latin typeface="Times New Roman" panose="02020603050405020304" pitchFamily="18" charset="0"/>
                <a:cs typeface="Times New Roman" panose="02020603050405020304" pitchFamily="18" charset="0"/>
              </a:rPr>
              <a:t>2. Take the remaining groups as a training data set</a:t>
            </a:r>
          </a:p>
          <a:p>
            <a:r>
              <a:rPr lang="en-IN" sz="2400" dirty="0">
                <a:latin typeface="Times New Roman" panose="02020603050405020304" pitchFamily="18" charset="0"/>
                <a:cs typeface="Times New Roman" panose="02020603050405020304" pitchFamily="18" charset="0"/>
              </a:rPr>
              <a:t>3. Fit a model on the training set and evaluate it on the test set</a:t>
            </a:r>
          </a:p>
          <a:p>
            <a:r>
              <a:rPr lang="en-IN" sz="2400" dirty="0">
                <a:latin typeface="Times New Roman" panose="02020603050405020304" pitchFamily="18" charset="0"/>
                <a:cs typeface="Times New Roman" panose="02020603050405020304" pitchFamily="18" charset="0"/>
              </a:rPr>
              <a:t>4. Retain the evaluation score and discard the model</a:t>
            </a:r>
          </a:p>
          <a:p>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xmlns="" val="18866996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K-fold Cross Validation</a:t>
            </a:r>
            <a:endParaRPr lang="en-US" b="1"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077169" y="1347788"/>
            <a:ext cx="8090049" cy="5487987"/>
          </a:xfrm>
        </p:spPr>
      </p:pic>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xmlns="" val="27441010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K-fold Cross Validation</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The value for k is chosen such that each train/test group of data samples is large enough to be statistically representative of the broader dataset.</a:t>
            </a:r>
          </a:p>
          <a:p>
            <a:r>
              <a:rPr lang="en-IN" sz="2400" dirty="0">
                <a:latin typeface="Times New Roman" panose="02020603050405020304" pitchFamily="18" charset="0"/>
                <a:cs typeface="Times New Roman" panose="02020603050405020304" pitchFamily="18" charset="0"/>
              </a:rPr>
              <a:t>A value of k=10 is very common in the field of applied machine learning, and is recommend if you are struggling to choose a value for your dataset.</a:t>
            </a:r>
          </a:p>
          <a:p>
            <a:r>
              <a:rPr lang="en-IN" sz="2400" dirty="0">
                <a:latin typeface="Times New Roman" panose="02020603050405020304" pitchFamily="18" charset="0"/>
                <a:cs typeface="Times New Roman" panose="02020603050405020304" pitchFamily="18" charset="0"/>
              </a:rPr>
              <a:t>If a value for k is chosen that does not evenly split the data sample, then one group will contain a remainder of the examples.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It </a:t>
            </a:r>
            <a:r>
              <a:rPr lang="en-IN" sz="2400" dirty="0">
                <a:latin typeface="Times New Roman" panose="02020603050405020304" pitchFamily="18" charset="0"/>
                <a:cs typeface="Times New Roman" panose="02020603050405020304" pitchFamily="18" charset="0"/>
              </a:rPr>
              <a:t>is preferable to split the data sample into k groups with the same number of samples, such that the sample of model skill scores are all equivalent.</a:t>
            </a:r>
          </a:p>
          <a:p>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xmlns="" val="8682439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Stratified K-fold Cross Validation</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50" y="1347788"/>
            <a:ext cx="4857182" cy="5487987"/>
          </a:xfrm>
        </p:spPr>
        <p:txBody>
          <a:bodyPr>
            <a:noAutofit/>
          </a:bodyPr>
          <a:lstStyle/>
          <a:p>
            <a:r>
              <a:rPr lang="en-IN" sz="2400" dirty="0">
                <a:latin typeface="Times New Roman" panose="02020603050405020304" pitchFamily="18" charset="0"/>
                <a:cs typeface="Times New Roman" panose="02020603050405020304" pitchFamily="18" charset="0"/>
              </a:rPr>
              <a:t>Same as K-Fold Cross Validation, just a slight difference</a:t>
            </a:r>
          </a:p>
          <a:p>
            <a:r>
              <a:rPr lang="en-IN" sz="2400" dirty="0">
                <a:latin typeface="Times New Roman" panose="02020603050405020304" pitchFamily="18" charset="0"/>
                <a:cs typeface="Times New Roman" panose="02020603050405020304" pitchFamily="18" charset="0"/>
              </a:rPr>
              <a:t>The splitting of data into folds may be governed by criteria such as ensuring that each fold has the same proportion of observations with a given categorical value, such as the class outcome value.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is called stratified cross-validation.</a:t>
            </a:r>
          </a:p>
          <a:p>
            <a:r>
              <a:rPr lang="en-IN" sz="2400" dirty="0">
                <a:latin typeface="Times New Roman" panose="02020603050405020304" pitchFamily="18" charset="0"/>
                <a:cs typeface="Times New Roman" panose="02020603050405020304" pitchFamily="18" charset="0"/>
              </a:rPr>
              <a:t>In below image, the stratified k-fold validation is set on basis of Gender whether M or F</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15</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295332" y="1487606"/>
            <a:ext cx="6451015" cy="4451872"/>
          </a:xfrm>
          <a:prstGeom prst="rect">
            <a:avLst/>
          </a:prstGeom>
        </p:spPr>
      </p:pic>
    </p:spTree>
    <p:extLst>
      <p:ext uri="{BB962C8B-B14F-4D97-AF65-F5344CB8AC3E}">
        <p14:creationId xmlns:p14="http://schemas.microsoft.com/office/powerpoint/2010/main" xmlns="" val="21450435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Leave p Out Cross Validation(LPOCV)</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5020955" cy="5487987"/>
          </a:xfrm>
        </p:spPr>
        <p:txBody>
          <a:bodyPr>
            <a:noAutofit/>
          </a:bodyPr>
          <a:lstStyle/>
          <a:p>
            <a:r>
              <a:rPr lang="en-IN" sz="2400" dirty="0">
                <a:latin typeface="Times New Roman" panose="02020603050405020304" pitchFamily="18" charset="0"/>
                <a:cs typeface="Times New Roman" panose="02020603050405020304" pitchFamily="18" charset="0"/>
              </a:rPr>
              <a:t>This approach leaves </a:t>
            </a:r>
            <a:r>
              <a:rPr lang="en-IN" sz="2400" dirty="0" smtClean="0">
                <a:latin typeface="Times New Roman" panose="02020603050405020304" pitchFamily="18" charset="0"/>
                <a:cs typeface="Times New Roman" panose="02020603050405020304" pitchFamily="18" charset="0"/>
              </a:rPr>
              <a:t>p </a:t>
            </a:r>
            <a:r>
              <a:rPr lang="en-IN" sz="2400" dirty="0">
                <a:latin typeface="Times New Roman" panose="02020603050405020304" pitchFamily="18" charset="0"/>
                <a:cs typeface="Times New Roman" panose="02020603050405020304" pitchFamily="18" charset="0"/>
              </a:rPr>
              <a:t>data point out of training data, i.e. if there are n data points in the original sample then, </a:t>
            </a:r>
            <a:r>
              <a:rPr lang="en-IN" sz="2400" dirty="0" smtClean="0">
                <a:latin typeface="Times New Roman" panose="02020603050405020304" pitchFamily="18" charset="0"/>
                <a:cs typeface="Times New Roman" panose="02020603050405020304" pitchFamily="18" charset="0"/>
              </a:rPr>
              <a:t>n-p </a:t>
            </a:r>
            <a:r>
              <a:rPr lang="en-IN" sz="2400" dirty="0">
                <a:latin typeface="Times New Roman" panose="02020603050405020304" pitchFamily="18" charset="0"/>
                <a:cs typeface="Times New Roman" panose="02020603050405020304" pitchFamily="18" charset="0"/>
              </a:rPr>
              <a:t>samples are used to train the model and p points are used as the validation set.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is repeated for all combinations in which the original sample can be separated this way, and then the error is averaged for all trials, to give overall effectiveness.</a:t>
            </a:r>
          </a:p>
          <a:p>
            <a:r>
              <a:rPr lang="en-IN" sz="2400" dirty="0">
                <a:latin typeface="Times New Roman" panose="02020603050405020304" pitchFamily="18" charset="0"/>
                <a:cs typeface="Times New Roman" panose="02020603050405020304" pitchFamily="18" charset="0"/>
              </a:rPr>
              <a:t>The number of possible combinations is equal to the number of data points in the original sample or n.</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16</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853988" y="1678675"/>
            <a:ext cx="6007835" cy="3736145"/>
          </a:xfrm>
          <a:prstGeom prst="rect">
            <a:avLst/>
          </a:prstGeom>
        </p:spPr>
      </p:pic>
    </p:spTree>
    <p:extLst>
      <p:ext uri="{BB962C8B-B14F-4D97-AF65-F5344CB8AC3E}">
        <p14:creationId xmlns:p14="http://schemas.microsoft.com/office/powerpoint/2010/main" xmlns="" val="330917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Leave p Out Cross Validation</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method is exhaustive in the sense that it needs to train and validate the model for all possible combinations, and for moderately large p, it can become computationally infeasible.</a:t>
            </a:r>
          </a:p>
          <a:p>
            <a:r>
              <a:rPr lang="en-IN" sz="2400" b="1" dirty="0">
                <a:latin typeface="Times New Roman" panose="02020603050405020304" pitchFamily="18" charset="0"/>
                <a:cs typeface="Times New Roman" panose="02020603050405020304" pitchFamily="18" charset="0"/>
              </a:rPr>
              <a:t>A particular case of this method is when p = 1. This is known as Leave one out cross validation.</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method is generally preferred over the previous one because </a:t>
            </a:r>
            <a:r>
              <a:rPr lang="en-IN" sz="2400" b="1" dirty="0">
                <a:latin typeface="Times New Roman" panose="02020603050405020304" pitchFamily="18" charset="0"/>
                <a:cs typeface="Times New Roman" panose="02020603050405020304" pitchFamily="18" charset="0"/>
              </a:rPr>
              <a:t>it does not suffer from the intensive computation, as number of possible combinations is equal to number of data points in original sample or n.</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17</a:t>
            </a:fld>
            <a:endParaRPr lang="en-US"/>
          </a:p>
        </p:txBody>
      </p:sp>
    </p:spTree>
    <p:extLst>
      <p:ext uri="{BB962C8B-B14F-4D97-AF65-F5344CB8AC3E}">
        <p14:creationId xmlns:p14="http://schemas.microsoft.com/office/powerpoint/2010/main" xmlns="" val="31804337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Regularization</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The word regularize means to make things regular or acceptable.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is exactly why we use it for.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Regularizations </a:t>
            </a:r>
            <a:r>
              <a:rPr lang="en-IN" sz="2400" dirty="0">
                <a:latin typeface="Times New Roman" panose="02020603050405020304" pitchFamily="18" charset="0"/>
                <a:cs typeface="Times New Roman" panose="02020603050405020304" pitchFamily="18" charset="0"/>
              </a:rPr>
              <a:t>are techniques used to reduce the error by fitting a function appropriately on the given training set and avoid overfitting. </a:t>
            </a:r>
            <a:endParaRPr lang="en-IN" sz="2400" dirty="0" smtClean="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Regularization is a technique used for tuning the function by adding an additional penalty term in the error function.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additional term controls the excessively fluctuating function such that the coefficients don’t take extreme values.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technique of keeping a check or reducing the value of error coefficients are called shrinkage methods or weight decay in case of neural networks.</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18</a:t>
            </a:fld>
            <a:endParaRPr lang="en-US"/>
          </a:p>
        </p:txBody>
      </p:sp>
    </p:spTree>
    <p:extLst>
      <p:ext uri="{BB962C8B-B14F-4D97-AF65-F5344CB8AC3E}">
        <p14:creationId xmlns:p14="http://schemas.microsoft.com/office/powerpoint/2010/main" xmlns="" val="40047006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Working</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968992"/>
            <a:ext cx="11367407" cy="5866784"/>
          </a:xfrm>
        </p:spPr>
        <p:txBody>
          <a:bodyPr>
            <a:noAutofit/>
          </a:bodyPr>
          <a:lstStyle/>
          <a:p>
            <a:r>
              <a:rPr lang="en-IN" sz="2400" dirty="0">
                <a:latin typeface="Times New Roman" panose="02020603050405020304" pitchFamily="18" charset="0"/>
                <a:cs typeface="Times New Roman" panose="02020603050405020304" pitchFamily="18" charset="0"/>
              </a:rPr>
              <a:t>The basic idea is to penalize the complex models i.e. adding a complexity term that would give a bigger loss for complex models. To understand it, let’s consider a simple relation for linear regression. Mathematically, it is stated as below:</a:t>
            </a:r>
            <a:r>
              <a:rPr lang="en-IN" sz="2400" dirty="0" smtClean="0">
                <a:latin typeface="Times New Roman" panose="02020603050405020304" pitchFamily="18" charset="0"/>
                <a:cs typeface="Times New Roman" panose="02020603050405020304" pitchFamily="18" charset="0"/>
              </a:rPr>
              <a:t> </a:t>
            </a:r>
          </a:p>
          <a:p>
            <a:r>
              <a:rPr lang="en-IN" sz="2400" b="1" i="1" dirty="0" smtClean="0">
                <a:latin typeface="Times New Roman" panose="02020603050405020304" pitchFamily="18" charset="0"/>
                <a:cs typeface="Times New Roman" panose="02020603050405020304" pitchFamily="18" charset="0"/>
              </a:rPr>
              <a:t>Y </a:t>
            </a:r>
            <a:r>
              <a:rPr lang="en-IN" sz="2400" b="1" i="1" dirty="0">
                <a:latin typeface="Times New Roman" panose="02020603050405020304" pitchFamily="18" charset="0"/>
                <a:cs typeface="Times New Roman" panose="02020603050405020304" pitchFamily="18" charset="0"/>
              </a:rPr>
              <a:t>≈ β0 + β1X1 + β2X2 + …+ </a:t>
            </a:r>
            <a:r>
              <a:rPr lang="en-IN" sz="2400" b="1" i="1" dirty="0" smtClean="0">
                <a:latin typeface="Times New Roman" panose="02020603050405020304" pitchFamily="18" charset="0"/>
                <a:cs typeface="Times New Roman" panose="02020603050405020304" pitchFamily="18" charset="0"/>
              </a:rPr>
              <a:t>β</a:t>
            </a:r>
            <a:r>
              <a:rPr lang="en-IN" sz="2400" b="1" i="1" dirty="0" err="1" smtClean="0">
                <a:latin typeface="Times New Roman" panose="02020603050405020304" pitchFamily="18" charset="0"/>
                <a:cs typeface="Times New Roman" panose="02020603050405020304" pitchFamily="18" charset="0"/>
              </a:rPr>
              <a:t>pXp</a:t>
            </a:r>
            <a:endParaRPr lang="en-IN" sz="2400" b="1" i="1" dirty="0" smtClean="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Here Y represents the learned relation and </a:t>
            </a:r>
            <a:r>
              <a:rPr lang="en-IN" sz="2400" i="1" dirty="0">
                <a:latin typeface="Times New Roman" panose="02020603050405020304" pitchFamily="18" charset="0"/>
                <a:cs typeface="Times New Roman" panose="02020603050405020304" pitchFamily="18" charset="0"/>
              </a:rPr>
              <a:t>β represents the coefficient estimates for different variables or predictors(X).</a:t>
            </a:r>
            <a:endParaRPr lang="en-IN" sz="2400" dirty="0">
              <a:latin typeface="Times New Roman" panose="02020603050405020304" pitchFamily="18" charset="0"/>
              <a:cs typeface="Times New Roman" panose="02020603050405020304" pitchFamily="18" charset="0"/>
            </a:endParaRPr>
          </a:p>
          <a:p>
            <a:endParaRPr lang="en-IN" sz="2400" b="1" i="1" dirty="0" smtClean="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Now, in order to fit a model that accurately predicts the value of Y, we require a loss function and optimized parameters i.e. bias and weights.</a:t>
            </a:r>
          </a:p>
          <a:p>
            <a:r>
              <a:rPr lang="en-IN" sz="2400" dirty="0">
                <a:latin typeface="Times New Roman" panose="02020603050405020304" pitchFamily="18" charset="0"/>
                <a:cs typeface="Times New Roman" panose="02020603050405020304" pitchFamily="18" charset="0"/>
              </a:rPr>
              <a:t>The loss function generally used for linear regression is called the residual sum of squares (RSS). According to the above stated linear regression relation, it can be given as:</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19</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978481" y="5634037"/>
            <a:ext cx="4324350" cy="904875"/>
          </a:xfrm>
          <a:prstGeom prst="rect">
            <a:avLst/>
          </a:prstGeom>
        </p:spPr>
      </p:pic>
    </p:spTree>
    <p:extLst>
      <p:ext uri="{BB962C8B-B14F-4D97-AF65-F5344CB8AC3E}">
        <p14:creationId xmlns:p14="http://schemas.microsoft.com/office/powerpoint/2010/main" xmlns="" val="16850625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p:txBody>
          <a:bodyPr>
            <a:noAutofit/>
          </a:bodyPr>
          <a:lstStyle/>
          <a:p>
            <a:pPr algn="ctr"/>
            <a:r>
              <a:rPr lang="en-US" sz="6000" b="1" dirty="0" smtClean="0">
                <a:solidFill>
                  <a:srgbClr val="C00000"/>
                </a:solidFill>
                <a:latin typeface="Times New Roman" pitchFamily="18" charset="0"/>
                <a:cs typeface="Times New Roman" pitchFamily="18" charset="0"/>
              </a:rPr>
              <a:t>Course Outcomes</a:t>
            </a:r>
            <a:endParaRPr lang="en-US" sz="6000" b="1" dirty="0"/>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a:t>
            </a:fld>
            <a:endParaRPr lang="en-US"/>
          </a:p>
        </p:txBody>
      </p:sp>
      <p:graphicFrame>
        <p:nvGraphicFramePr>
          <p:cNvPr id="6" name="Content Placeholder 10"/>
          <p:cNvGraphicFramePr>
            <a:graphicFrameLocks/>
          </p:cNvGraphicFramePr>
          <p:nvPr>
            <p:extLst>
              <p:ext uri="{D42A27DB-BD31-4B8C-83A1-F6EECF244321}">
                <p14:modId xmlns="" xmlns:p14="http://schemas.microsoft.com/office/powerpoint/2010/main" val="3505886379"/>
              </p:ext>
            </p:extLst>
          </p:nvPr>
        </p:nvGraphicFramePr>
        <p:xfrm>
          <a:off x="838199" y="1351128"/>
          <a:ext cx="10748749" cy="4825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5257519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Working</a:t>
            </a:r>
            <a:endParaRPr lang="en-US" b="1" dirty="0"/>
          </a:p>
        </p:txBody>
      </p:sp>
      <p:sp>
        <p:nvSpPr>
          <p:cNvPr id="3" name="Content Placeholder 2">
            <a:extLst>
              <a:ext uri="{FF2B5EF4-FFF2-40B4-BE49-F238E27FC236}">
                <a16:creationId xmlns:mc="http://schemas.openxmlformats.org/markup-compatibility/2006" xmlns:a14="http://schemas.microsoft.com/office/drawing/2010/main"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We can also call RSS as the linear regression objective without regularization.</a:t>
            </a:r>
          </a:p>
          <a:p>
            <a:r>
              <a:rPr lang="en-IN" sz="2400" dirty="0">
                <a:latin typeface="Times New Roman" panose="02020603050405020304" pitchFamily="18" charset="0"/>
                <a:cs typeface="Times New Roman" panose="02020603050405020304" pitchFamily="18" charset="0"/>
              </a:rPr>
              <a:t>Now, the model will learn by the means of this loss function.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Based </a:t>
            </a:r>
            <a:r>
              <a:rPr lang="en-IN" sz="2400" dirty="0">
                <a:latin typeface="Times New Roman" panose="02020603050405020304" pitchFamily="18" charset="0"/>
                <a:cs typeface="Times New Roman" panose="02020603050405020304" pitchFamily="18" charset="0"/>
              </a:rPr>
              <a:t>on our training data, it will adjust the weights (coefficients).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If </a:t>
            </a:r>
            <a:r>
              <a:rPr lang="en-IN" sz="2400" dirty="0">
                <a:latin typeface="Times New Roman" panose="02020603050405020304" pitchFamily="18" charset="0"/>
                <a:cs typeface="Times New Roman" panose="02020603050405020304" pitchFamily="18" charset="0"/>
              </a:rPr>
              <a:t>our dataset is noisy, it will face overfitting problems and estimated coefficients won’t generalize on the unseen data.</a:t>
            </a:r>
          </a:p>
          <a:p>
            <a:r>
              <a:rPr lang="en-IN" sz="2400" dirty="0">
                <a:latin typeface="Times New Roman" panose="02020603050405020304" pitchFamily="18" charset="0"/>
                <a:cs typeface="Times New Roman" panose="02020603050405020304" pitchFamily="18" charset="0"/>
              </a:rPr>
              <a:t>This is where regularization comes into action. It regularizes these learned estimates towards zero by penalizing the magnitude of coefficients.</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20</a:t>
            </a:fld>
            <a:endParaRPr lang="en-US"/>
          </a:p>
        </p:txBody>
      </p:sp>
    </p:spTree>
    <p:extLst>
      <p:ext uri="{BB962C8B-B14F-4D97-AF65-F5344CB8AC3E}">
        <p14:creationId xmlns:p14="http://schemas.microsoft.com/office/powerpoint/2010/main" xmlns="" val="8840169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Techniques</a:t>
            </a:r>
            <a:endParaRPr lang="en-US" b="1" dirty="0"/>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21</a:t>
            </a:fld>
            <a:endParaRPr lang="en-US"/>
          </a:p>
        </p:txBody>
      </p:sp>
      <p:sp>
        <p:nvSpPr>
          <p:cNvPr id="3" name="Content Placeholder 2"/>
          <p:cNvSpPr>
            <a:spLocks noGrp="1"/>
          </p:cNvSpPr>
          <p:nvPr>
            <p:ph idx="1"/>
          </p:nvPr>
        </p:nvSpPr>
        <p:spPr>
          <a:xfrm>
            <a:off x="109181" y="1023582"/>
            <a:ext cx="11941791" cy="5153381"/>
          </a:xfrm>
        </p:spPr>
        <p:txBody>
          <a:bodyPr>
            <a:noAutofit/>
          </a:bodyPr>
          <a:lstStyle/>
          <a:p>
            <a:r>
              <a:rPr lang="en-IN" dirty="0">
                <a:latin typeface="Times New Roman" panose="02020603050405020304" pitchFamily="18" charset="0"/>
                <a:cs typeface="Times New Roman" panose="02020603050405020304" pitchFamily="18" charset="0"/>
              </a:rPr>
              <a:t>There are two main regularization techniques, </a:t>
            </a:r>
            <a:r>
              <a:rPr lang="en-IN" dirty="0" smtClean="0">
                <a:latin typeface="Times New Roman" panose="02020603050405020304" pitchFamily="18" charset="0"/>
                <a:cs typeface="Times New Roman" panose="02020603050405020304" pitchFamily="18" charset="0"/>
              </a:rPr>
              <a:t>namely</a:t>
            </a:r>
          </a:p>
          <a:p>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Ridge Regression </a:t>
            </a:r>
            <a:r>
              <a:rPr lang="en-IN" dirty="0" smtClean="0">
                <a:latin typeface="Times New Roman" panose="02020603050405020304" pitchFamily="18" charset="0"/>
                <a:cs typeface="Times New Roman" panose="02020603050405020304" pitchFamily="18" charset="0"/>
              </a:rPr>
              <a:t>and</a:t>
            </a:r>
          </a:p>
          <a:p>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Lasso Regression. </a:t>
            </a:r>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They </a:t>
            </a:r>
            <a:r>
              <a:rPr lang="en-IN" dirty="0">
                <a:latin typeface="Times New Roman" panose="02020603050405020304" pitchFamily="18" charset="0"/>
                <a:cs typeface="Times New Roman" panose="02020603050405020304" pitchFamily="18" charset="0"/>
              </a:rPr>
              <a:t>both differ in the way they assign a penalty to the coefficients</a:t>
            </a:r>
            <a:r>
              <a:rPr lang="en-IN" dirty="0" smtClean="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 regression model that uses L1 regularization technique is called </a:t>
            </a:r>
            <a:r>
              <a:rPr lang="en-IN" b="1" i="1" dirty="0">
                <a:latin typeface="Times New Roman" panose="02020603050405020304" pitchFamily="18" charset="0"/>
                <a:cs typeface="Times New Roman" panose="02020603050405020304" pitchFamily="18" charset="0"/>
              </a:rPr>
              <a:t>Lasso Regression</a:t>
            </a:r>
            <a:r>
              <a:rPr lang="en-IN" dirty="0">
                <a:latin typeface="Times New Roman" panose="02020603050405020304" pitchFamily="18" charset="0"/>
                <a:cs typeface="Times New Roman" panose="02020603050405020304" pitchFamily="18" charset="0"/>
              </a:rPr>
              <a:t> and model which uses L2 is called </a:t>
            </a:r>
            <a:r>
              <a:rPr lang="en-IN" b="1" i="1" dirty="0">
                <a:latin typeface="Times New Roman" panose="02020603050405020304" pitchFamily="18" charset="0"/>
                <a:cs typeface="Times New Roman" panose="02020603050405020304" pitchFamily="18" charset="0"/>
              </a:rPr>
              <a:t>Ridge Regression</a:t>
            </a:r>
            <a:r>
              <a:rPr lang="en-IN" dirty="0">
                <a:latin typeface="Times New Roman" panose="02020603050405020304" pitchFamily="18" charset="0"/>
                <a:cs typeface="Times New Roman" panose="02020603050405020304" pitchFamily="18" charset="0"/>
              </a:rPr>
              <a:t>.</a:t>
            </a:r>
          </a:p>
          <a:p>
            <a:pPr marL="0" indent="0">
              <a:buNone/>
            </a:pP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0894954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IN" b="1" dirty="0" smtClean="0">
                <a:solidFill>
                  <a:srgbClr val="C00000"/>
                </a:solidFill>
                <a:latin typeface="Times New Roman" pitchFamily="18" charset="0"/>
                <a:cs typeface="Times New Roman" pitchFamily="18" charset="0"/>
              </a:rPr>
              <a:t>Ridge Regression </a:t>
            </a:r>
            <a:r>
              <a:rPr lang="en-IN" b="1" dirty="0">
                <a:solidFill>
                  <a:srgbClr val="C00000"/>
                </a:solidFill>
                <a:latin typeface="Times New Roman" pitchFamily="18" charset="0"/>
                <a:cs typeface="Times New Roman" pitchFamily="18" charset="0"/>
              </a:rPr>
              <a:t>(</a:t>
            </a:r>
            <a:r>
              <a:rPr lang="en-IN" b="1" dirty="0" smtClean="0">
                <a:solidFill>
                  <a:srgbClr val="C00000"/>
                </a:solidFill>
                <a:latin typeface="Times New Roman" pitchFamily="18" charset="0"/>
                <a:cs typeface="Times New Roman" pitchFamily="18" charset="0"/>
              </a:rPr>
              <a:t>L2 Regularization</a:t>
            </a:r>
            <a:r>
              <a:rPr lang="en-IN" b="1" dirty="0">
                <a:solidFill>
                  <a:srgbClr val="C00000"/>
                </a:solidFill>
                <a:latin typeface="Times New Roman" pitchFamily="18" charset="0"/>
                <a:cs typeface="Times New Roman" pitchFamily="18" charset="0"/>
              </a:rPr>
              <a:t>)</a:t>
            </a:r>
            <a:endParaRPr lang="en-US" b="1" dirty="0"/>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22</a:t>
            </a:fld>
            <a:endParaRPr lang="en-US"/>
          </a:p>
        </p:txBody>
      </p:sp>
      <p:sp>
        <p:nvSpPr>
          <p:cNvPr id="3" name="Content Placeholder 2"/>
          <p:cNvSpPr>
            <a:spLocks noGrp="1"/>
          </p:cNvSpPr>
          <p:nvPr>
            <p:ph idx="1"/>
          </p:nvPr>
        </p:nvSpPr>
        <p:spPr>
          <a:xfrm>
            <a:off x="109181" y="1023582"/>
            <a:ext cx="11941791" cy="5153381"/>
          </a:xfrm>
        </p:spPr>
        <p:txBody>
          <a:bodyPr>
            <a:noAutofit/>
          </a:bodyPr>
          <a:lstStyle/>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Above </a:t>
            </a:r>
            <a:r>
              <a:rPr lang="en-IN" sz="2400" dirty="0">
                <a:latin typeface="Times New Roman" panose="02020603050405020304" pitchFamily="18" charset="0"/>
                <a:cs typeface="Times New Roman" panose="02020603050405020304" pitchFamily="18" charset="0"/>
              </a:rPr>
              <a:t>image shows ridge regression, where the </a:t>
            </a:r>
            <a:r>
              <a:rPr lang="en-IN" sz="2400" b="1" i="1" dirty="0">
                <a:latin typeface="Times New Roman" panose="02020603050405020304" pitchFamily="18" charset="0"/>
                <a:cs typeface="Times New Roman" panose="02020603050405020304" pitchFamily="18" charset="0"/>
              </a:rPr>
              <a:t>RSS is modified by adding the shrinkage quantity.</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Now</a:t>
            </a:r>
            <a:r>
              <a:rPr lang="en-IN" sz="2400" dirty="0">
                <a:latin typeface="Times New Roman" panose="02020603050405020304" pitchFamily="18" charset="0"/>
                <a:cs typeface="Times New Roman" panose="02020603050405020304" pitchFamily="18" charset="0"/>
              </a:rPr>
              <a:t>, the coefficients are estimated by minimizing this function.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Here</a:t>
            </a:r>
            <a:r>
              <a:rPr lang="en-IN" sz="2400" dirty="0">
                <a:latin typeface="Times New Roman" panose="02020603050405020304" pitchFamily="18" charset="0"/>
                <a:cs typeface="Times New Roman" panose="02020603050405020304" pitchFamily="18" charset="0"/>
              </a:rPr>
              <a:t>, </a:t>
            </a:r>
            <a:r>
              <a:rPr lang="en-IN" sz="2400" b="1" i="1" dirty="0">
                <a:latin typeface="Times New Roman" panose="02020603050405020304" pitchFamily="18" charset="0"/>
                <a:cs typeface="Times New Roman" panose="02020603050405020304" pitchFamily="18" charset="0"/>
              </a:rPr>
              <a:t>λ is the tuning parameter that decides how much we want to penalize the flexibility of our model.</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84073" y="1610792"/>
            <a:ext cx="10569727" cy="1777549"/>
          </a:xfrm>
          <a:prstGeom prst="rect">
            <a:avLst/>
          </a:prstGeom>
        </p:spPr>
      </p:pic>
    </p:spTree>
    <p:extLst>
      <p:ext uri="{BB962C8B-B14F-4D97-AF65-F5344CB8AC3E}">
        <p14:creationId xmlns:p14="http://schemas.microsoft.com/office/powerpoint/2010/main" xmlns="" val="21584989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IN" b="1" dirty="0" smtClean="0">
                <a:solidFill>
                  <a:srgbClr val="C00000"/>
                </a:solidFill>
                <a:latin typeface="Times New Roman" pitchFamily="18" charset="0"/>
                <a:cs typeface="Times New Roman" pitchFamily="18" charset="0"/>
              </a:rPr>
              <a:t>Ridge Regression </a:t>
            </a:r>
            <a:r>
              <a:rPr lang="en-IN" b="1" dirty="0">
                <a:solidFill>
                  <a:srgbClr val="C00000"/>
                </a:solidFill>
                <a:latin typeface="Times New Roman" pitchFamily="18" charset="0"/>
                <a:cs typeface="Times New Roman" pitchFamily="18" charset="0"/>
              </a:rPr>
              <a:t>(</a:t>
            </a:r>
            <a:r>
              <a:rPr lang="en-IN" b="1" dirty="0" smtClean="0">
                <a:solidFill>
                  <a:srgbClr val="C00000"/>
                </a:solidFill>
                <a:latin typeface="Times New Roman" pitchFamily="18" charset="0"/>
                <a:cs typeface="Times New Roman" pitchFamily="18" charset="0"/>
              </a:rPr>
              <a:t>L2 Regularization</a:t>
            </a:r>
            <a:r>
              <a:rPr lang="en-IN" b="1" dirty="0">
                <a:solidFill>
                  <a:srgbClr val="C00000"/>
                </a:solidFill>
                <a:latin typeface="Times New Roman" pitchFamily="18" charset="0"/>
                <a:cs typeface="Times New Roman" pitchFamily="18" charset="0"/>
              </a:rPr>
              <a:t>)</a:t>
            </a:r>
            <a:endParaRPr lang="en-US" b="1" dirty="0"/>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23</a:t>
            </a:fld>
            <a:endParaRPr lang="en-US"/>
          </a:p>
        </p:txBody>
      </p:sp>
      <p:sp>
        <p:nvSpPr>
          <p:cNvPr id="3" name="Content Placeholder 2"/>
          <p:cNvSpPr>
            <a:spLocks noGrp="1"/>
          </p:cNvSpPr>
          <p:nvPr>
            <p:ph idx="1"/>
          </p:nvPr>
        </p:nvSpPr>
        <p:spPr>
          <a:xfrm>
            <a:off x="109181" y="1023582"/>
            <a:ext cx="11941791" cy="5697893"/>
          </a:xfrm>
        </p:spPr>
        <p:txBody>
          <a:bodyPr>
            <a:noAutofit/>
          </a:bodyPr>
          <a:lstStyle/>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increase in flexibility of a model is represented by increase in its coefficients, and if we want to minimize the above function, then these coefficients need to be small.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is how the Ridge regression technique prevents coefficients from rising too high</a:t>
            </a:r>
            <a:r>
              <a:rPr lang="en-IN" sz="2400" dirty="0" smtClean="0">
                <a:latin typeface="Times New Roman" panose="02020603050405020304" pitchFamily="18" charset="0"/>
                <a:cs typeface="Times New Roman" panose="02020603050405020304" pitchFamily="18" charset="0"/>
              </a:rPr>
              <a:t>.</a:t>
            </a:r>
          </a:p>
          <a:p>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Also, notice that we shrink the estimated association of each variable with the response, except the intercept β0,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intercept is a measure of the mean value of the response when xi1 = xi2 = …= </a:t>
            </a:r>
            <a:r>
              <a:rPr lang="en-IN" sz="2400" dirty="0" err="1">
                <a:latin typeface="Times New Roman" panose="02020603050405020304" pitchFamily="18" charset="0"/>
                <a:cs typeface="Times New Roman" panose="02020603050405020304" pitchFamily="18" charset="0"/>
              </a:rPr>
              <a:t>xip</a:t>
            </a:r>
            <a:r>
              <a:rPr lang="en-IN" sz="2400" dirty="0">
                <a:latin typeface="Times New Roman" panose="02020603050405020304" pitchFamily="18" charset="0"/>
                <a:cs typeface="Times New Roman" panose="02020603050405020304" pitchFamily="18" charset="0"/>
              </a:rPr>
              <a:t> = 0</a:t>
            </a:r>
            <a:r>
              <a:rPr lang="en-IN" sz="2400" dirty="0" smtClean="0">
                <a:latin typeface="Times New Roman" panose="02020603050405020304" pitchFamily="18" charset="0"/>
                <a:cs typeface="Times New Roman" panose="02020603050405020304" pitchFamily="18" charset="0"/>
              </a:rPr>
              <a:t>.</a:t>
            </a:r>
          </a:p>
          <a:p>
            <a:r>
              <a:rPr lang="en-IN" sz="2400" i="1" dirty="0">
                <a:latin typeface="Times New Roman" panose="02020603050405020304" pitchFamily="18" charset="0"/>
                <a:cs typeface="Times New Roman" panose="02020603050405020304" pitchFamily="18" charset="0"/>
              </a:rPr>
              <a:t>When λ = 0, the penalty term has no eﬀect</a:t>
            </a:r>
            <a:r>
              <a:rPr lang="en-IN" sz="2400" dirty="0">
                <a:latin typeface="Times New Roman" panose="02020603050405020304" pitchFamily="18" charset="0"/>
                <a:cs typeface="Times New Roman" panose="02020603050405020304" pitchFamily="18" charset="0"/>
              </a:rPr>
              <a:t>, and the estimates produced by ridge regression will be equal to least squares.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However</a:t>
            </a:r>
            <a:r>
              <a:rPr lang="en-IN" sz="2400" dirty="0">
                <a:latin typeface="Times New Roman" panose="02020603050405020304" pitchFamily="18" charset="0"/>
                <a:cs typeface="Times New Roman" panose="02020603050405020304" pitchFamily="18" charset="0"/>
              </a:rPr>
              <a:t>, </a:t>
            </a:r>
            <a:r>
              <a:rPr lang="en-IN" sz="2400" b="1" i="1" dirty="0">
                <a:latin typeface="Times New Roman" panose="02020603050405020304" pitchFamily="18" charset="0"/>
                <a:cs typeface="Times New Roman" panose="02020603050405020304" pitchFamily="18" charset="0"/>
              </a:rPr>
              <a:t>as λ→∞, the impact of the shrinkage penalty grows, and the ridge regression coeﬃcient estimates will approach zero</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As </a:t>
            </a:r>
            <a:r>
              <a:rPr lang="en-IN" sz="2400" dirty="0">
                <a:latin typeface="Times New Roman" panose="02020603050405020304" pitchFamily="18" charset="0"/>
                <a:cs typeface="Times New Roman" panose="02020603050405020304" pitchFamily="18" charset="0"/>
              </a:rPr>
              <a:t>can be seen, selecting a good value of λ is </a:t>
            </a:r>
            <a:r>
              <a:rPr lang="en-IN" sz="2400" dirty="0" smtClean="0">
                <a:latin typeface="Times New Roman" panose="02020603050405020304" pitchFamily="18" charset="0"/>
                <a:cs typeface="Times New Roman" panose="02020603050405020304" pitchFamily="18" charset="0"/>
              </a:rPr>
              <a:t>critical.</a:t>
            </a:r>
          </a:p>
          <a:p>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coefficient estimates produced by this method are </a:t>
            </a:r>
            <a:r>
              <a:rPr lang="en-IN" sz="2400" b="1" i="1" dirty="0">
                <a:latin typeface="Times New Roman" panose="02020603050405020304" pitchFamily="18" charset="0"/>
                <a:cs typeface="Times New Roman" panose="02020603050405020304" pitchFamily="18" charset="0"/>
              </a:rPr>
              <a:t>also known as the L2 norm</a:t>
            </a:r>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37039558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IN" b="1" dirty="0" smtClean="0">
                <a:solidFill>
                  <a:srgbClr val="C00000"/>
                </a:solidFill>
                <a:latin typeface="Times New Roman" pitchFamily="18" charset="0"/>
                <a:cs typeface="Times New Roman" pitchFamily="18" charset="0"/>
              </a:rPr>
              <a:t>Ridge Regression </a:t>
            </a:r>
            <a:r>
              <a:rPr lang="en-IN" b="1" dirty="0">
                <a:solidFill>
                  <a:srgbClr val="C00000"/>
                </a:solidFill>
                <a:latin typeface="Times New Roman" pitchFamily="18" charset="0"/>
                <a:cs typeface="Times New Roman" pitchFamily="18" charset="0"/>
              </a:rPr>
              <a:t>(</a:t>
            </a:r>
            <a:r>
              <a:rPr lang="en-IN" b="1" dirty="0" smtClean="0">
                <a:solidFill>
                  <a:srgbClr val="C00000"/>
                </a:solidFill>
                <a:latin typeface="Times New Roman" pitchFamily="18" charset="0"/>
                <a:cs typeface="Times New Roman" pitchFamily="18" charset="0"/>
              </a:rPr>
              <a:t>L2 Regularization</a:t>
            </a:r>
            <a:r>
              <a:rPr lang="en-IN" b="1" dirty="0">
                <a:solidFill>
                  <a:srgbClr val="C00000"/>
                </a:solidFill>
                <a:latin typeface="Times New Roman" pitchFamily="18" charset="0"/>
                <a:cs typeface="Times New Roman" pitchFamily="18" charset="0"/>
              </a:rPr>
              <a:t>)</a:t>
            </a:r>
            <a:endParaRPr lang="en-US" b="1" dirty="0"/>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24</a:t>
            </a:fld>
            <a:endParaRPr lang="en-US"/>
          </a:p>
        </p:txBody>
      </p:sp>
      <p:sp>
        <p:nvSpPr>
          <p:cNvPr id="3" name="Content Placeholder 2"/>
          <p:cNvSpPr>
            <a:spLocks noGrp="1"/>
          </p:cNvSpPr>
          <p:nvPr>
            <p:ph idx="1"/>
          </p:nvPr>
        </p:nvSpPr>
        <p:spPr>
          <a:xfrm>
            <a:off x="109181" y="1023582"/>
            <a:ext cx="11941791" cy="5697893"/>
          </a:xfrm>
        </p:spPr>
        <p:txBody>
          <a:bodyPr>
            <a:noAutofit/>
          </a:bodyPr>
          <a:lstStyle/>
          <a:p>
            <a:endParaRPr lang="en-IN" sz="2400" b="1" i="1" dirty="0">
              <a:latin typeface="Times New Roman" panose="02020603050405020304" pitchFamily="18" charset="0"/>
              <a:cs typeface="Times New Roman" panose="02020603050405020304" pitchFamily="18" charset="0"/>
            </a:endParaRPr>
          </a:p>
          <a:p>
            <a:r>
              <a:rPr lang="en-IN" sz="2400" b="1" i="1" dirty="0" smtClean="0">
                <a:latin typeface="Times New Roman" panose="02020603050405020304" pitchFamily="18" charset="0"/>
                <a:cs typeface="Times New Roman" panose="02020603050405020304" pitchFamily="18" charset="0"/>
              </a:rPr>
              <a:t>The </a:t>
            </a:r>
            <a:r>
              <a:rPr lang="en-IN" sz="2400" b="1" i="1" dirty="0">
                <a:latin typeface="Times New Roman" panose="02020603050405020304" pitchFamily="18" charset="0"/>
                <a:cs typeface="Times New Roman" panose="02020603050405020304" pitchFamily="18" charset="0"/>
              </a:rPr>
              <a:t>coefficients that are produced by the standard least squares method are scale </a:t>
            </a:r>
            <a:r>
              <a:rPr lang="en-IN" sz="2400" b="1" i="1" dirty="0" err="1">
                <a:latin typeface="Times New Roman" panose="02020603050405020304" pitchFamily="18" charset="0"/>
                <a:cs typeface="Times New Roman" panose="02020603050405020304" pitchFamily="18" charset="0"/>
              </a:rPr>
              <a:t>equivariant</a:t>
            </a:r>
            <a:r>
              <a:rPr lang="en-IN" sz="2400" dirty="0">
                <a:latin typeface="Times New Roman" panose="02020603050405020304" pitchFamily="18" charset="0"/>
                <a:cs typeface="Times New Roman" panose="02020603050405020304" pitchFamily="18" charset="0"/>
              </a:rPr>
              <a:t>, i.e. if we multiply each input by c then the corresponding coefficients are scaled by a factor of 1/c.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Therefore</a:t>
            </a:r>
            <a:r>
              <a:rPr lang="en-IN" sz="2400" dirty="0">
                <a:latin typeface="Times New Roman" panose="02020603050405020304" pitchFamily="18" charset="0"/>
                <a:cs typeface="Times New Roman" panose="02020603050405020304" pitchFamily="18" charset="0"/>
              </a:rPr>
              <a:t>, regardless of how the predictor is scaled, the multiplication of predictor and coefficient(</a:t>
            </a:r>
            <a:r>
              <a:rPr lang="en-IN" sz="2400" dirty="0" err="1">
                <a:latin typeface="Times New Roman" panose="02020603050405020304" pitchFamily="18" charset="0"/>
                <a:cs typeface="Times New Roman" panose="02020603050405020304" pitchFamily="18" charset="0"/>
              </a:rPr>
              <a:t>Xj</a:t>
            </a:r>
            <a:r>
              <a:rPr lang="en-IN" sz="2400" dirty="0">
                <a:latin typeface="Times New Roman" panose="02020603050405020304" pitchFamily="18" charset="0"/>
                <a:cs typeface="Times New Roman" panose="02020603050405020304" pitchFamily="18" charset="0"/>
              </a:rPr>
              <a:t>βj) remains the same. </a:t>
            </a:r>
            <a:endParaRPr lang="en-IN" sz="2400" dirty="0" smtClean="0">
              <a:latin typeface="Times New Roman" panose="02020603050405020304" pitchFamily="18" charset="0"/>
              <a:cs typeface="Times New Roman" panose="02020603050405020304" pitchFamily="18" charset="0"/>
            </a:endParaRPr>
          </a:p>
          <a:p>
            <a:r>
              <a:rPr lang="en-IN" sz="2400" b="1" i="1" dirty="0" smtClean="0">
                <a:latin typeface="Times New Roman" panose="02020603050405020304" pitchFamily="18" charset="0"/>
                <a:cs typeface="Times New Roman" panose="02020603050405020304" pitchFamily="18" charset="0"/>
              </a:rPr>
              <a:t>However</a:t>
            </a:r>
            <a:r>
              <a:rPr lang="en-IN" sz="2400" b="1" i="1" dirty="0">
                <a:latin typeface="Times New Roman" panose="02020603050405020304" pitchFamily="18" charset="0"/>
                <a:cs typeface="Times New Roman" panose="02020603050405020304" pitchFamily="18" charset="0"/>
              </a:rPr>
              <a:t>, this is not the case with ridge regression, and therefore, we need to standardize the predictors or bring the predictors to the same scale before performing ridge regression</a:t>
            </a:r>
            <a:r>
              <a:rPr lang="en-IN" sz="2400" dirty="0">
                <a:latin typeface="Times New Roman" panose="02020603050405020304" pitchFamily="18" charset="0"/>
                <a:cs typeface="Times New Roman" panose="02020603050405020304" pitchFamily="18" charset="0"/>
              </a:rPr>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546799" y="4484497"/>
            <a:ext cx="5522949" cy="1670643"/>
          </a:xfrm>
          <a:prstGeom prst="rect">
            <a:avLst/>
          </a:prstGeom>
        </p:spPr>
      </p:pic>
    </p:spTree>
    <p:extLst>
      <p:ext uri="{BB962C8B-B14F-4D97-AF65-F5344CB8AC3E}">
        <p14:creationId xmlns:p14="http://schemas.microsoft.com/office/powerpoint/2010/main" xmlns="" val="17370885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IN" b="1" dirty="0">
                <a:solidFill>
                  <a:srgbClr val="C00000"/>
                </a:solidFill>
                <a:latin typeface="Times New Roman" pitchFamily="18" charset="0"/>
                <a:cs typeface="Times New Roman" pitchFamily="18" charset="0"/>
              </a:rPr>
              <a:t>Lasso Regression (L1 </a:t>
            </a:r>
            <a:r>
              <a:rPr lang="en-IN" b="1" dirty="0" smtClean="0">
                <a:solidFill>
                  <a:srgbClr val="C00000"/>
                </a:solidFill>
                <a:latin typeface="Times New Roman" pitchFamily="18" charset="0"/>
                <a:cs typeface="Times New Roman" pitchFamily="18" charset="0"/>
              </a:rPr>
              <a:t>Regularization</a:t>
            </a:r>
            <a:r>
              <a:rPr lang="en-IN" b="1" dirty="0">
                <a:solidFill>
                  <a:srgbClr val="C00000"/>
                </a:solidFill>
                <a:latin typeface="Times New Roman" pitchFamily="18" charset="0"/>
                <a:cs typeface="Times New Roman" pitchFamily="18" charset="0"/>
              </a:rPr>
              <a:t>)</a:t>
            </a:r>
            <a:endParaRPr lang="en-US" b="1" dirty="0"/>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25</a:t>
            </a:fld>
            <a:endParaRPr lang="en-US"/>
          </a:p>
        </p:txBody>
      </p:sp>
      <p:sp>
        <p:nvSpPr>
          <p:cNvPr id="3" name="Content Placeholder 2"/>
          <p:cNvSpPr>
            <a:spLocks noGrp="1"/>
          </p:cNvSpPr>
          <p:nvPr>
            <p:ph idx="1"/>
          </p:nvPr>
        </p:nvSpPr>
        <p:spPr>
          <a:xfrm>
            <a:off x="109181" y="1023582"/>
            <a:ext cx="11941791" cy="5153381"/>
          </a:xfrm>
        </p:spPr>
        <p:txBody>
          <a:bodyPr>
            <a:noAutofit/>
          </a:bodyPr>
          <a:lstStyle/>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Lasso </a:t>
            </a:r>
            <a:r>
              <a:rPr lang="en-IN" sz="2400" dirty="0">
                <a:latin typeface="Times New Roman" panose="02020603050405020304" pitchFamily="18" charset="0"/>
                <a:cs typeface="Times New Roman" panose="02020603050405020304" pitchFamily="18" charset="0"/>
              </a:rPr>
              <a:t>is another variation, in which the above function is minimized.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Its </a:t>
            </a:r>
            <a:r>
              <a:rPr lang="en-IN" sz="2400" dirty="0">
                <a:latin typeface="Times New Roman" panose="02020603050405020304" pitchFamily="18" charset="0"/>
                <a:cs typeface="Times New Roman" panose="02020603050405020304" pitchFamily="18" charset="0"/>
              </a:rPr>
              <a:t>clear that </a:t>
            </a:r>
            <a:r>
              <a:rPr lang="en-IN" sz="2400" b="1" i="1" dirty="0">
                <a:latin typeface="Times New Roman" panose="02020603050405020304" pitchFamily="18" charset="0"/>
                <a:cs typeface="Times New Roman" panose="02020603050405020304" pitchFamily="18" charset="0"/>
              </a:rPr>
              <a:t>this variation differs from ridge regression only in penalizing the high coefficients</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It </a:t>
            </a:r>
            <a:r>
              <a:rPr lang="en-IN" sz="2400" dirty="0">
                <a:latin typeface="Times New Roman" panose="02020603050405020304" pitchFamily="18" charset="0"/>
                <a:cs typeface="Times New Roman" panose="02020603050405020304" pitchFamily="18" charset="0"/>
              </a:rPr>
              <a:t>uses |βj|(modulus)instead of squares of β, as its penalty. In statistics, this is</a:t>
            </a:r>
            <a:r>
              <a:rPr lang="en-IN" sz="2400" b="1" i="1" dirty="0">
                <a:latin typeface="Times New Roman" panose="02020603050405020304" pitchFamily="18" charset="0"/>
                <a:cs typeface="Times New Roman" panose="02020603050405020304" pitchFamily="18" charset="0"/>
              </a:rPr>
              <a:t> known as the L1 norm</a:t>
            </a:r>
            <a:r>
              <a:rPr lang="en-IN" sz="2400" dirty="0">
                <a:latin typeface="Times New Roman" panose="02020603050405020304" pitchFamily="18" charset="0"/>
                <a:cs typeface="Times New Roman" panose="02020603050405020304" pitchFamily="18" charset="0"/>
              </a:rPr>
              <a:t>.</a:t>
            </a:r>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798589" y="1628313"/>
            <a:ext cx="8843424" cy="1422708"/>
          </a:xfrm>
          <a:prstGeom prst="rect">
            <a:avLst/>
          </a:prstGeom>
        </p:spPr>
      </p:pic>
    </p:spTree>
    <p:extLst>
      <p:ext uri="{BB962C8B-B14F-4D97-AF65-F5344CB8AC3E}">
        <p14:creationId xmlns:p14="http://schemas.microsoft.com/office/powerpoint/2010/main" xmlns="" val="32321459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IN" b="1" dirty="0" smtClean="0">
                <a:solidFill>
                  <a:srgbClr val="C00000"/>
                </a:solidFill>
                <a:latin typeface="Times New Roman" pitchFamily="18" charset="0"/>
                <a:cs typeface="Times New Roman" pitchFamily="18" charset="0"/>
              </a:rPr>
              <a:t>L1 and L2 Regularization</a:t>
            </a:r>
            <a:endParaRPr lang="en-US" b="1" dirty="0"/>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26</a:t>
            </a:fld>
            <a:endParaRPr lang="en-US"/>
          </a:p>
        </p:txBody>
      </p:sp>
      <p:sp>
        <p:nvSpPr>
          <p:cNvPr id="3" name="Content Placeholder 2"/>
          <p:cNvSpPr>
            <a:spLocks noGrp="1"/>
          </p:cNvSpPr>
          <p:nvPr>
            <p:ph idx="1"/>
          </p:nvPr>
        </p:nvSpPr>
        <p:spPr>
          <a:xfrm>
            <a:off x="109181" y="1023582"/>
            <a:ext cx="11941791" cy="5153381"/>
          </a:xfrm>
        </p:spPr>
        <p:txBody>
          <a:bodyPr>
            <a:noAutofit/>
          </a:bodyPr>
          <a:lstStyle/>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ridge regression can be thought of as solving an equation, where summation of squares of coefficients is less than or equal to s.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And</a:t>
            </a:r>
            <a:r>
              <a:rPr lang="en-IN" sz="2400" dirty="0">
                <a:latin typeface="Times New Roman" panose="02020603050405020304" pitchFamily="18" charset="0"/>
                <a:cs typeface="Times New Roman" panose="02020603050405020304" pitchFamily="18" charset="0"/>
              </a:rPr>
              <a:t> the Lasso can be thought of as an equation where summation of modulus of coefficients is less than or equal to s.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Here</a:t>
            </a:r>
            <a:r>
              <a:rPr lang="en-IN" sz="2400" dirty="0">
                <a:latin typeface="Times New Roman" panose="02020603050405020304" pitchFamily="18" charset="0"/>
                <a:cs typeface="Times New Roman" panose="02020603050405020304" pitchFamily="18" charset="0"/>
              </a:rPr>
              <a:t>, s is a constant that exists for each value of shrinkage factor λ. </a:t>
            </a:r>
            <a:endParaRPr lang="en-IN" sz="2400" dirty="0" smtClean="0">
              <a:latin typeface="Times New Roman" panose="02020603050405020304" pitchFamily="18" charset="0"/>
              <a:cs typeface="Times New Roman" panose="02020603050405020304" pitchFamily="18" charset="0"/>
            </a:endParaRPr>
          </a:p>
          <a:p>
            <a:r>
              <a:rPr lang="en-IN" sz="2400" b="1" dirty="0" smtClean="0">
                <a:latin typeface="Times New Roman" panose="02020603050405020304" pitchFamily="18" charset="0"/>
                <a:cs typeface="Times New Roman" panose="02020603050405020304" pitchFamily="18" charset="0"/>
              </a:rPr>
              <a:t>These </a:t>
            </a:r>
            <a:r>
              <a:rPr lang="en-IN" sz="2400" b="1" dirty="0">
                <a:latin typeface="Times New Roman" panose="02020603050405020304" pitchFamily="18" charset="0"/>
                <a:cs typeface="Times New Roman" panose="02020603050405020304" pitchFamily="18" charset="0"/>
              </a:rPr>
              <a:t>equations are also referred to as constraint functions.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284907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IN" b="1" dirty="0">
                <a:solidFill>
                  <a:srgbClr val="C00000"/>
                </a:solidFill>
                <a:latin typeface="Times New Roman" pitchFamily="18" charset="0"/>
                <a:cs typeface="Times New Roman" pitchFamily="18" charset="0"/>
              </a:rPr>
              <a:t>L1 and L2 Regularization</a:t>
            </a:r>
            <a:endParaRPr lang="en-US" b="1" dirty="0"/>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27</a:t>
            </a:fld>
            <a:endParaRPr lang="en-US"/>
          </a:p>
        </p:txBody>
      </p:sp>
      <p:sp>
        <p:nvSpPr>
          <p:cNvPr id="3" name="Content Placeholder 2"/>
          <p:cNvSpPr>
            <a:spLocks noGrp="1"/>
          </p:cNvSpPr>
          <p:nvPr>
            <p:ph idx="1"/>
          </p:nvPr>
        </p:nvSpPr>
        <p:spPr>
          <a:xfrm>
            <a:off x="125104" y="1568094"/>
            <a:ext cx="11941791" cy="5153381"/>
          </a:xfrm>
        </p:spPr>
        <p:txBody>
          <a:bodyPr>
            <a:noAutofit/>
          </a:bodyPr>
          <a:lstStyle/>
          <a:p>
            <a:r>
              <a:rPr lang="en-IN" sz="2400" b="1" dirty="0" smtClean="0">
                <a:latin typeface="Times New Roman" panose="02020603050405020304" pitchFamily="18" charset="0"/>
                <a:cs typeface="Times New Roman" panose="02020603050405020304" pitchFamily="18" charset="0"/>
              </a:rPr>
              <a:t>Consider </a:t>
            </a:r>
            <a:r>
              <a:rPr lang="en-IN" sz="2400" b="1" dirty="0">
                <a:latin typeface="Times New Roman" panose="02020603050405020304" pitchFamily="18" charset="0"/>
                <a:cs typeface="Times New Roman" panose="02020603050405020304" pitchFamily="18" charset="0"/>
              </a:rPr>
              <a:t>their are 2 parameters in a given problem</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Then </a:t>
            </a:r>
            <a:r>
              <a:rPr lang="en-IN" sz="2400" dirty="0">
                <a:latin typeface="Times New Roman" panose="02020603050405020304" pitchFamily="18" charset="0"/>
                <a:cs typeface="Times New Roman" panose="02020603050405020304" pitchFamily="18" charset="0"/>
              </a:rPr>
              <a:t>according to above formulation, the </a:t>
            </a:r>
            <a:r>
              <a:rPr lang="en-IN" sz="2400" b="1" dirty="0">
                <a:latin typeface="Times New Roman" panose="02020603050405020304" pitchFamily="18" charset="0"/>
                <a:cs typeface="Times New Roman" panose="02020603050405020304" pitchFamily="18" charset="0"/>
              </a:rPr>
              <a:t>ridge regression is expressed by β1² + β2² ≤ s</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implies that ridge regression coefficients have the smallest RSS(loss function) for all points that lie within the circle given by β1² + β2² ≤ s.</a:t>
            </a:r>
          </a:p>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Similarly</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for lasso, the equation becomes,|β1|+|β2|≤ s</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implies that lasso coefficients have the smallest RSS(loss function) for all points that lie within the diamond given by |β1|+|β2|≤ s.</a:t>
            </a:r>
          </a:p>
        </p:txBody>
      </p:sp>
    </p:spTree>
    <p:extLst>
      <p:ext uri="{BB962C8B-B14F-4D97-AF65-F5344CB8AC3E}">
        <p14:creationId xmlns:p14="http://schemas.microsoft.com/office/powerpoint/2010/main" xmlns="" val="30497871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IN" b="1" dirty="0">
                <a:solidFill>
                  <a:srgbClr val="C00000"/>
                </a:solidFill>
                <a:latin typeface="Times New Roman" pitchFamily="18" charset="0"/>
                <a:cs typeface="Times New Roman" pitchFamily="18" charset="0"/>
              </a:rPr>
              <a:t>L1 and L2 Regularization</a:t>
            </a:r>
            <a:endParaRPr lang="en-US" b="1" dirty="0"/>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28</a:t>
            </a:fld>
            <a:endParaRPr lang="en-US"/>
          </a:p>
        </p:txBody>
      </p:sp>
      <p:sp>
        <p:nvSpPr>
          <p:cNvPr id="3" name="Content Placeholder 2"/>
          <p:cNvSpPr>
            <a:spLocks noGrp="1"/>
          </p:cNvSpPr>
          <p:nvPr>
            <p:ph idx="1"/>
          </p:nvPr>
        </p:nvSpPr>
        <p:spPr>
          <a:xfrm>
            <a:off x="125104" y="1568094"/>
            <a:ext cx="11941791" cy="5153381"/>
          </a:xfrm>
        </p:spPr>
        <p:txBody>
          <a:bodyPr>
            <a:noAutofit/>
          </a:bodyPr>
          <a:lstStyle/>
          <a:p>
            <a:endParaRPr lang="en-IN" sz="2400" b="1" dirty="0" smtClean="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a:p>
            <a:endParaRPr lang="en-IN" sz="2400" b="1" dirty="0" smtClean="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a:p>
            <a:endParaRPr lang="en-IN" sz="2400" b="1" dirty="0" smtClean="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a:p>
            <a:r>
              <a:rPr lang="en-IN" sz="2400" b="1" dirty="0" smtClean="0">
                <a:latin typeface="Times New Roman" panose="02020603050405020304" pitchFamily="18" charset="0"/>
                <a:cs typeface="Times New Roman" panose="02020603050405020304" pitchFamily="18" charset="0"/>
              </a:rPr>
              <a:t>The </a:t>
            </a:r>
            <a:r>
              <a:rPr lang="en-IN" sz="2400" b="1" dirty="0">
                <a:latin typeface="Times New Roman" panose="02020603050405020304" pitchFamily="18" charset="0"/>
                <a:cs typeface="Times New Roman" panose="02020603050405020304" pitchFamily="18" charset="0"/>
              </a:rPr>
              <a:t>above image shows the constraint functions(green areas), for lasso(left) and ridge regression(right), along with contours for RSS(red ellipse)</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Points </a:t>
            </a:r>
            <a:r>
              <a:rPr lang="en-IN" sz="2400" dirty="0">
                <a:latin typeface="Times New Roman" panose="02020603050405020304" pitchFamily="18" charset="0"/>
                <a:cs typeface="Times New Roman" panose="02020603050405020304" pitchFamily="18" charset="0"/>
              </a:rPr>
              <a:t>on the ellipse share the value of RSS.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For </a:t>
            </a:r>
            <a:r>
              <a:rPr lang="en-IN" sz="2400" dirty="0">
                <a:latin typeface="Times New Roman" panose="02020603050405020304" pitchFamily="18" charset="0"/>
                <a:cs typeface="Times New Roman" panose="02020603050405020304" pitchFamily="18" charset="0"/>
              </a:rPr>
              <a:t>a very large value of s, the green regions will contain the </a:t>
            </a:r>
            <a:r>
              <a:rPr lang="en-IN" sz="2400" dirty="0" err="1">
                <a:latin typeface="Times New Roman" panose="02020603050405020304" pitchFamily="18" charset="0"/>
                <a:cs typeface="Times New Roman" panose="02020603050405020304" pitchFamily="18" charset="0"/>
              </a:rPr>
              <a:t>center</a:t>
            </a:r>
            <a:r>
              <a:rPr lang="en-IN" sz="2400" dirty="0">
                <a:latin typeface="Times New Roman" panose="02020603050405020304" pitchFamily="18" charset="0"/>
                <a:cs typeface="Times New Roman" panose="02020603050405020304" pitchFamily="18" charset="0"/>
              </a:rPr>
              <a:t> of the ellipse, making coefficient estimates of both regression techniques, equal to the least squares estimates.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But</a:t>
            </a:r>
            <a:r>
              <a:rPr lang="en-IN" sz="2400" dirty="0">
                <a:latin typeface="Times New Roman" panose="02020603050405020304" pitchFamily="18" charset="0"/>
                <a:cs typeface="Times New Roman" panose="02020603050405020304" pitchFamily="18" charset="0"/>
              </a:rPr>
              <a:t>, this is not the case in the above image. </a:t>
            </a:r>
            <a:endParaRPr lang="en-IN" sz="2400" dirty="0" smtClean="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228480" y="1347788"/>
            <a:ext cx="5735038" cy="2929221"/>
          </a:xfrm>
          <a:prstGeom prst="rect">
            <a:avLst/>
          </a:prstGeom>
        </p:spPr>
      </p:pic>
    </p:spTree>
    <p:extLst>
      <p:ext uri="{BB962C8B-B14F-4D97-AF65-F5344CB8AC3E}">
        <p14:creationId xmlns:p14="http://schemas.microsoft.com/office/powerpoint/2010/main" xmlns="" val="29376968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IN" b="1" dirty="0">
                <a:solidFill>
                  <a:srgbClr val="C00000"/>
                </a:solidFill>
                <a:latin typeface="Times New Roman" pitchFamily="18" charset="0"/>
                <a:cs typeface="Times New Roman" pitchFamily="18" charset="0"/>
              </a:rPr>
              <a:t>L1 and L2 Regularization</a:t>
            </a:r>
            <a:endParaRPr lang="en-US" b="1" dirty="0"/>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29</a:t>
            </a:fld>
            <a:endParaRPr lang="en-US"/>
          </a:p>
        </p:txBody>
      </p:sp>
      <p:sp>
        <p:nvSpPr>
          <p:cNvPr id="3" name="Content Placeholder 2"/>
          <p:cNvSpPr>
            <a:spLocks noGrp="1"/>
          </p:cNvSpPr>
          <p:nvPr>
            <p:ph idx="1"/>
          </p:nvPr>
        </p:nvSpPr>
        <p:spPr>
          <a:xfrm>
            <a:off x="125104" y="1568094"/>
            <a:ext cx="7394812" cy="5153381"/>
          </a:xfrm>
        </p:spPr>
        <p:txBody>
          <a:bodyPr>
            <a:noAutofit/>
          </a:bodyPr>
          <a:lstStyle/>
          <a:p>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this case, the lasso and ridge regression coefficient estimates are given by the ﬁrst point at which an ellipse contacts the constraint region. </a:t>
            </a:r>
            <a:endParaRPr lang="en-IN" sz="2400" dirty="0" smtClean="0">
              <a:latin typeface="Times New Roman" panose="02020603050405020304" pitchFamily="18" charset="0"/>
              <a:cs typeface="Times New Roman" panose="02020603050405020304" pitchFamily="18" charset="0"/>
            </a:endParaRPr>
          </a:p>
          <a:p>
            <a:r>
              <a:rPr lang="en-IN" sz="2400" b="1" dirty="0" smtClean="0">
                <a:latin typeface="Times New Roman" panose="02020603050405020304" pitchFamily="18" charset="0"/>
                <a:cs typeface="Times New Roman" panose="02020603050405020304" pitchFamily="18" charset="0"/>
              </a:rPr>
              <a:t>Since </a:t>
            </a:r>
            <a:r>
              <a:rPr lang="en-IN" sz="2400" b="1" dirty="0">
                <a:latin typeface="Times New Roman" panose="02020603050405020304" pitchFamily="18" charset="0"/>
                <a:cs typeface="Times New Roman" panose="02020603050405020304" pitchFamily="18" charset="0"/>
              </a:rPr>
              <a:t>ridge regression has a circular constraint with no sharp points, this intersection will not generally occur on an axis, and so the ridge regression coeﬃcient estimates will be exclusively non-zero.</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r>
              <a:rPr lang="en-IN" sz="2400" b="1" dirty="0" smtClean="0">
                <a:latin typeface="Times New Roman" panose="02020603050405020304" pitchFamily="18" charset="0"/>
                <a:cs typeface="Times New Roman" panose="02020603050405020304" pitchFamily="18" charset="0"/>
              </a:rPr>
              <a:t>However</a:t>
            </a:r>
            <a:r>
              <a:rPr lang="en-IN" sz="2400" b="1" dirty="0">
                <a:latin typeface="Times New Roman" panose="02020603050405020304" pitchFamily="18" charset="0"/>
                <a:cs typeface="Times New Roman" panose="02020603050405020304" pitchFamily="18" charset="0"/>
              </a:rPr>
              <a:t>, the lasso constraint has corners at each of the axes, and so the ellipse will often intersect the constraint region at an axis. When this occurs, one of the coeﬃcients will equal zero.</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higher dimensions(where parameters are much more than 2), many of the coeﬃcient estimates may equal zero simultaneously.</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xmlns="" val="0"/>
              </a:ext>
            </a:extLst>
          </a:blip>
          <a:srcRect l="49366"/>
          <a:stretch/>
        </p:blipFill>
        <p:spPr>
          <a:xfrm>
            <a:off x="8215952" y="3802832"/>
            <a:ext cx="2903912" cy="2929221"/>
          </a:xfrm>
          <a:prstGeom prst="rect">
            <a:avLst/>
          </a:prstGeom>
        </p:spPr>
      </p:pic>
      <p:pic>
        <p:nvPicPr>
          <p:cNvPr id="6" name="Picture 5"/>
          <p:cNvPicPr>
            <a:picLocks noChangeAspect="1"/>
          </p:cNvPicPr>
          <p:nvPr/>
        </p:nvPicPr>
        <p:blipFill rotWithShape="1">
          <a:blip r:embed="rId2" cstate="print">
            <a:extLst>
              <a:ext uri="{28A0092B-C50C-407E-A947-70E740481C1C}">
                <a14:useLocalDpi xmlns:a14="http://schemas.microsoft.com/office/drawing/2010/main" xmlns="" val="0"/>
              </a:ext>
            </a:extLst>
          </a:blip>
          <a:srcRect r="51587"/>
          <a:stretch/>
        </p:blipFill>
        <p:spPr>
          <a:xfrm>
            <a:off x="8215952" y="922847"/>
            <a:ext cx="2903912" cy="2929221"/>
          </a:xfrm>
          <a:prstGeom prst="rect">
            <a:avLst/>
          </a:prstGeom>
        </p:spPr>
      </p:pic>
    </p:spTree>
    <p:extLst>
      <p:ext uri="{BB962C8B-B14F-4D97-AF65-F5344CB8AC3E}">
        <p14:creationId xmlns:p14="http://schemas.microsoft.com/office/powerpoint/2010/main" xmlns="" val="39320947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Course Objectives</a:t>
            </a:r>
            <a:endParaRPr lang="en-US" b="1" dirty="0"/>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3</a:t>
            </a:fld>
            <a:endParaRPr lang="en-US"/>
          </a:p>
        </p:txBody>
      </p:sp>
      <p:graphicFrame>
        <p:nvGraphicFramePr>
          <p:cNvPr id="5" name="Diagram 4"/>
          <p:cNvGraphicFramePr/>
          <p:nvPr>
            <p:extLst>
              <p:ext uri="{D42A27DB-BD31-4B8C-83A1-F6EECF244321}">
                <p14:modId xmlns="" xmlns:p14="http://schemas.microsoft.com/office/powerpoint/2010/main" val="1961890653"/>
              </p:ext>
            </p:extLst>
          </p:nvPr>
        </p:nvGraphicFramePr>
        <p:xfrm>
          <a:off x="1555845" y="847796"/>
          <a:ext cx="9797955" cy="56911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6106794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Conclusion </a:t>
            </a:r>
            <a:endParaRPr lang="en-US" b="1" dirty="0"/>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30</a:t>
            </a:fld>
            <a:endParaRPr lang="en-US"/>
          </a:p>
        </p:txBody>
      </p:sp>
      <p:sp>
        <p:nvSpPr>
          <p:cNvPr id="3" name="Content Placeholder 2"/>
          <p:cNvSpPr>
            <a:spLocks noGrp="1"/>
          </p:cNvSpPr>
          <p:nvPr>
            <p:ph idx="1"/>
          </p:nvPr>
        </p:nvSpPr>
        <p:spPr>
          <a:xfrm>
            <a:off x="109181" y="1023582"/>
            <a:ext cx="11941791" cy="5153381"/>
          </a:xfrm>
        </p:spPr>
        <p:txBody>
          <a:bodyPr>
            <a:noAutofit/>
          </a:bodyPr>
          <a:lstStyle/>
          <a:p>
            <a:endParaRPr lang="en-IN" sz="2400" b="1" dirty="0" smtClean="0">
              <a:latin typeface="Times New Roman" panose="02020603050405020304" pitchFamily="18" charset="0"/>
              <a:cs typeface="Times New Roman" panose="02020603050405020304" pitchFamily="18" charset="0"/>
            </a:endParaRPr>
          </a:p>
          <a:p>
            <a:r>
              <a:rPr lang="en-IN" sz="2400" b="1" dirty="0" smtClean="0">
                <a:latin typeface="Times New Roman" panose="02020603050405020304" pitchFamily="18" charset="0"/>
                <a:cs typeface="Times New Roman" panose="02020603050405020304" pitchFamily="18" charset="0"/>
              </a:rPr>
              <a:t>This </a:t>
            </a:r>
            <a:r>
              <a:rPr lang="en-IN" sz="2400" b="1" dirty="0">
                <a:latin typeface="Times New Roman" panose="02020603050405020304" pitchFamily="18" charset="0"/>
                <a:cs typeface="Times New Roman" panose="02020603050405020304" pitchFamily="18" charset="0"/>
              </a:rPr>
              <a:t>sheds light on the obvious disadvantage of ridge regression, which is model interpretability.</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It </a:t>
            </a:r>
            <a:r>
              <a:rPr lang="en-IN" sz="2400" dirty="0">
                <a:latin typeface="Times New Roman" panose="02020603050405020304" pitchFamily="18" charset="0"/>
                <a:cs typeface="Times New Roman" panose="02020603050405020304" pitchFamily="18" charset="0"/>
              </a:rPr>
              <a:t>will shrink the coefficients for least important predictors, very close to zero. But it will never make them exactly zero.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other words, the final model will include all predictors.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However</a:t>
            </a:r>
            <a:r>
              <a:rPr lang="en-IN" sz="2400" dirty="0">
                <a:latin typeface="Times New Roman" panose="02020603050405020304" pitchFamily="18" charset="0"/>
                <a:cs typeface="Times New Roman" panose="02020603050405020304" pitchFamily="18" charset="0"/>
              </a:rPr>
              <a:t>, in the case of the lasso, the L1 penalty has the eﬀect of forcing some of the coeﬃcient estimates to be exactly equal to zero when the tuning parameter λ is suﬃciently large. </a:t>
            </a:r>
            <a:endParaRPr lang="en-IN" sz="2400" dirty="0" smtClean="0">
              <a:latin typeface="Times New Roman" panose="02020603050405020304" pitchFamily="18" charset="0"/>
              <a:cs typeface="Times New Roman" panose="02020603050405020304" pitchFamily="18" charset="0"/>
            </a:endParaRPr>
          </a:p>
          <a:p>
            <a:r>
              <a:rPr lang="en-IN" sz="2400" b="1" dirty="0" smtClean="0">
                <a:latin typeface="Times New Roman" panose="02020603050405020304" pitchFamily="18" charset="0"/>
                <a:cs typeface="Times New Roman" panose="02020603050405020304" pitchFamily="18" charset="0"/>
              </a:rPr>
              <a:t>Therefore</a:t>
            </a:r>
            <a:r>
              <a:rPr lang="en-IN" sz="2400" b="1" dirty="0">
                <a:latin typeface="Times New Roman" panose="02020603050405020304" pitchFamily="18" charset="0"/>
                <a:cs typeface="Times New Roman" panose="02020603050405020304" pitchFamily="18" charset="0"/>
              </a:rPr>
              <a:t>, the lasso method also performs variable selection and is said to yield sparse models.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84251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What does Regularization Achieve</a:t>
            </a:r>
            <a:endParaRPr lang="en-US" b="1" dirty="0"/>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31</a:t>
            </a:fld>
            <a:endParaRPr lang="en-US"/>
          </a:p>
        </p:txBody>
      </p:sp>
      <p:sp>
        <p:nvSpPr>
          <p:cNvPr id="3" name="Content Placeholder 2"/>
          <p:cNvSpPr>
            <a:spLocks noGrp="1"/>
          </p:cNvSpPr>
          <p:nvPr>
            <p:ph idx="1"/>
          </p:nvPr>
        </p:nvSpPr>
        <p:spPr>
          <a:xfrm>
            <a:off x="109181" y="1023582"/>
            <a:ext cx="11941791" cy="5153381"/>
          </a:xfrm>
        </p:spPr>
        <p:txBody>
          <a:bodyPr>
            <a:noAutofit/>
          </a:bodyPr>
          <a:lstStyle/>
          <a:p>
            <a:r>
              <a:rPr lang="en-IN" sz="2400" dirty="0">
                <a:latin typeface="Times New Roman" panose="02020603050405020304" pitchFamily="18" charset="0"/>
                <a:cs typeface="Times New Roman" panose="02020603050405020304" pitchFamily="18" charset="0"/>
              </a:rPr>
              <a:t>A standard least squares model tends to have some variance in it, i.e. this model won’t generalize well for a data set different than its training data. </a:t>
            </a:r>
            <a:endParaRPr lang="en-IN" sz="2400" dirty="0" smtClean="0">
              <a:latin typeface="Times New Roman" panose="02020603050405020304" pitchFamily="18" charset="0"/>
              <a:cs typeface="Times New Roman" panose="02020603050405020304" pitchFamily="18" charset="0"/>
            </a:endParaRPr>
          </a:p>
          <a:p>
            <a:r>
              <a:rPr lang="en-IN" sz="2400" b="1" i="1" dirty="0" smtClean="0">
                <a:latin typeface="Times New Roman" panose="02020603050405020304" pitchFamily="18" charset="0"/>
                <a:cs typeface="Times New Roman" panose="02020603050405020304" pitchFamily="18" charset="0"/>
              </a:rPr>
              <a:t>Regularization</a:t>
            </a:r>
            <a:r>
              <a:rPr lang="en-IN" sz="2400" b="1" i="1" dirty="0">
                <a:latin typeface="Times New Roman" panose="02020603050405020304" pitchFamily="18" charset="0"/>
                <a:cs typeface="Times New Roman" panose="02020603050405020304" pitchFamily="18" charset="0"/>
              </a:rPr>
              <a:t>, significantly reduces the variance of the model, without substantial increase in its bias</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So </a:t>
            </a:r>
            <a:r>
              <a:rPr lang="en-IN" sz="2400" dirty="0">
                <a:latin typeface="Times New Roman" panose="02020603050405020304" pitchFamily="18" charset="0"/>
                <a:cs typeface="Times New Roman" panose="02020603050405020304" pitchFamily="18" charset="0"/>
              </a:rPr>
              <a:t>the tuning parameter λ, used in the regularization techniques described above, controls the impact on bias and variance.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As </a:t>
            </a:r>
            <a:r>
              <a:rPr lang="en-IN" sz="2400" dirty="0">
                <a:latin typeface="Times New Roman" panose="02020603050405020304" pitchFamily="18" charset="0"/>
                <a:cs typeface="Times New Roman" panose="02020603050405020304" pitchFamily="18" charset="0"/>
              </a:rPr>
              <a:t>the value of λ rises, it reduces the value of coefficients and thus reducing the variance. </a:t>
            </a:r>
            <a:endParaRPr lang="en-IN" sz="2400" dirty="0" smtClean="0">
              <a:latin typeface="Times New Roman" panose="02020603050405020304" pitchFamily="18" charset="0"/>
              <a:cs typeface="Times New Roman" panose="02020603050405020304" pitchFamily="18" charset="0"/>
            </a:endParaRPr>
          </a:p>
          <a:p>
            <a:r>
              <a:rPr lang="en-IN" sz="2400" b="1" i="1" smtClean="0">
                <a:latin typeface="Times New Roman" panose="02020603050405020304" pitchFamily="18" charset="0"/>
                <a:cs typeface="Times New Roman" panose="02020603050405020304" pitchFamily="18" charset="0"/>
              </a:rPr>
              <a:t>Till </a:t>
            </a:r>
            <a:r>
              <a:rPr lang="en-IN" sz="2400" b="1" i="1" dirty="0">
                <a:latin typeface="Times New Roman" panose="02020603050405020304" pitchFamily="18" charset="0"/>
                <a:cs typeface="Times New Roman" panose="02020603050405020304" pitchFamily="18" charset="0"/>
              </a:rPr>
              <a:t>a point, this increase in λ is beneficial as it is only reducing the variance(hence avoiding overfitting), without loosing any important properties in the data.</a:t>
            </a:r>
            <a:r>
              <a:rPr lang="en-IN" sz="2400">
                <a:latin typeface="Times New Roman" panose="02020603050405020304" pitchFamily="18" charset="0"/>
                <a:cs typeface="Times New Roman" panose="02020603050405020304" pitchFamily="18" charset="0"/>
              </a:rPr>
              <a:t> </a:t>
            </a:r>
            <a:endParaRPr lang="en-IN" sz="2400" smtClean="0">
              <a:latin typeface="Times New Roman" panose="02020603050405020304" pitchFamily="18" charset="0"/>
              <a:cs typeface="Times New Roman" panose="02020603050405020304" pitchFamily="18" charset="0"/>
            </a:endParaRPr>
          </a:p>
          <a:p>
            <a:r>
              <a:rPr lang="en-IN" sz="2400" smtClean="0">
                <a:latin typeface="Times New Roman" panose="02020603050405020304" pitchFamily="18" charset="0"/>
                <a:cs typeface="Times New Roman" panose="02020603050405020304" pitchFamily="18" charset="0"/>
              </a:rPr>
              <a:t>But </a:t>
            </a:r>
            <a:r>
              <a:rPr lang="en-IN" sz="2400" dirty="0">
                <a:latin typeface="Times New Roman" panose="02020603050405020304" pitchFamily="18" charset="0"/>
                <a:cs typeface="Times New Roman" panose="02020603050405020304" pitchFamily="18" charset="0"/>
              </a:rPr>
              <a:t>after certain value, the model starts loosing important properties, giving rise to bias in the model and thus </a:t>
            </a:r>
            <a:r>
              <a:rPr lang="en-IN" sz="2400" dirty="0" err="1">
                <a:latin typeface="Times New Roman" panose="02020603050405020304" pitchFamily="18" charset="0"/>
                <a:cs typeface="Times New Roman" panose="02020603050405020304" pitchFamily="18" charset="0"/>
              </a:rPr>
              <a:t>underfitting</a:t>
            </a:r>
            <a:r>
              <a:rPr lang="en-IN" sz="2400" dirty="0">
                <a:latin typeface="Times New Roman" panose="02020603050405020304" pitchFamily="18" charset="0"/>
                <a:cs typeface="Times New Roman" panose="02020603050405020304" pitchFamily="18" charset="0"/>
              </a:rPr>
              <a:t>. Therefore, the value of λ should be carefully selected.</a:t>
            </a:r>
          </a:p>
        </p:txBody>
      </p:sp>
    </p:spTree>
    <p:extLst>
      <p:ext uri="{BB962C8B-B14F-4D97-AF65-F5344CB8AC3E}">
        <p14:creationId xmlns:p14="http://schemas.microsoft.com/office/powerpoint/2010/main" xmlns="" val="36191497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No Free Lunch Theorem </a:t>
            </a:r>
            <a:endParaRPr lang="en-US" b="1" dirty="0"/>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32</a:t>
            </a:fld>
            <a:endParaRPr lang="en-US"/>
          </a:p>
        </p:txBody>
      </p:sp>
      <p:sp>
        <p:nvSpPr>
          <p:cNvPr id="3" name="Content Placeholder 2"/>
          <p:cNvSpPr>
            <a:spLocks noGrp="1"/>
          </p:cNvSpPr>
          <p:nvPr>
            <p:ph idx="1"/>
          </p:nvPr>
        </p:nvSpPr>
        <p:spPr>
          <a:xfrm>
            <a:off x="109181" y="1023582"/>
            <a:ext cx="11941791" cy="5153381"/>
          </a:xfrm>
        </p:spPr>
        <p:txBody>
          <a:bodyPr>
            <a:noAutofit/>
          </a:bodyPr>
          <a:lstStyle/>
          <a:p>
            <a:r>
              <a:rPr lang="en-IN" sz="2400" dirty="0">
                <a:latin typeface="Times New Roman" panose="02020603050405020304" pitchFamily="18" charset="0"/>
                <a:cs typeface="Times New Roman" panose="02020603050405020304" pitchFamily="18" charset="0"/>
              </a:rPr>
              <a:t>The No Free Lunch Theorem (NFLT), implies that one algorithm that creates the best fit to the solution is not universally superior to any other algorithm</a:t>
            </a:r>
            <a:r>
              <a:rPr lang="en-IN"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There are, generally speaking, two No Free Lunch (NFL) theorems: one for machine learning and one for search and optimization.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These </a:t>
            </a:r>
            <a:r>
              <a:rPr lang="en-US" sz="2400" dirty="0">
                <a:latin typeface="Times New Roman" panose="02020603050405020304" pitchFamily="18" charset="0"/>
                <a:cs typeface="Times New Roman" panose="02020603050405020304" pitchFamily="18" charset="0"/>
              </a:rPr>
              <a:t>two theorems are related and tend to be bundled into one general axiom (the folklore theorem</a:t>
            </a:r>
            <a:r>
              <a:rPr lang="en-US" sz="2400" dirty="0" smtClean="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As stated by David </a:t>
            </a:r>
            <a:r>
              <a:rPr lang="en-IN" sz="2400" dirty="0" err="1">
                <a:latin typeface="Times New Roman" panose="02020603050405020304" pitchFamily="18" charset="0"/>
                <a:cs typeface="Times New Roman" panose="02020603050405020304" pitchFamily="18" charset="0"/>
              </a:rPr>
              <a:t>Wolpert</a:t>
            </a:r>
            <a:r>
              <a:rPr lang="en-IN" sz="2400" dirty="0">
                <a:latin typeface="Times New Roman" panose="02020603050405020304" pitchFamily="18" charset="0"/>
                <a:cs typeface="Times New Roman" panose="02020603050405020304" pitchFamily="18" charset="0"/>
              </a:rPr>
              <a:t> and William G. Macready, “If an algorithm performs better than random search on some class of problems then it must perform worse than random search on the remaining problems.”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means to me that if an algorithm is particularly adept at solving one class of problem, then that algorithm is fitted to recognize the pattern of that particular problem.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Al </a:t>
            </a:r>
            <a:r>
              <a:rPr lang="en-IN" sz="2400" dirty="0">
                <a:latin typeface="Times New Roman" panose="02020603050405020304" pitchFamily="18" charset="0"/>
                <a:cs typeface="Times New Roman" panose="02020603050405020304" pitchFamily="18" charset="0"/>
              </a:rPr>
              <a:t>algorithm works well with a specific dataset because it is responsive to the unique qualities of that data set, however, another dataset might have other unique challenges that will not be solved with the same algorithm.</a:t>
            </a:r>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5045264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No Free Lunch Theorem </a:t>
            </a:r>
            <a:endParaRPr lang="en-US" b="1" dirty="0"/>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33</a:t>
            </a:fld>
            <a:endParaRPr lang="en-US"/>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5775326" y="1039812"/>
            <a:ext cx="5934075" cy="1571625"/>
          </a:xfrm>
        </p:spPr>
      </p:pic>
      <p:pic>
        <p:nvPicPr>
          <p:cNvPr id="6" name="Picture 2"/>
          <p:cNvPicPr>
            <a:picLocks noChangeAspect="1" noChangeArrowheads="1"/>
          </p:cNvPicPr>
          <p:nvPr/>
        </p:nvPicPr>
        <p:blipFill>
          <a:blip r:embed="rId3" cstate="print"/>
          <a:srcRect/>
          <a:stretch>
            <a:fillRect/>
          </a:stretch>
        </p:blipFill>
        <p:spPr bwMode="auto">
          <a:xfrm>
            <a:off x="5828756" y="2900282"/>
            <a:ext cx="5934075" cy="3638630"/>
          </a:xfrm>
          <a:prstGeom prst="rect">
            <a:avLst/>
          </a:prstGeom>
          <a:noFill/>
          <a:ln w="9525">
            <a:noFill/>
            <a:miter lim="800000"/>
            <a:headEnd/>
            <a:tailEnd/>
          </a:ln>
          <a:effectLst/>
        </p:spPr>
      </p:pic>
      <p:sp>
        <p:nvSpPr>
          <p:cNvPr id="7" name="Content Placeholder 2"/>
          <p:cNvSpPr txBox="1">
            <a:spLocks/>
          </p:cNvSpPr>
          <p:nvPr/>
        </p:nvSpPr>
        <p:spPr>
          <a:xfrm>
            <a:off x="237698" y="1443487"/>
            <a:ext cx="5043985" cy="435133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dirty="0">
                <a:latin typeface="Times New Roman" panose="02020603050405020304" pitchFamily="18" charset="0"/>
                <a:cs typeface="Times New Roman" panose="02020603050405020304" pitchFamily="18" charset="0"/>
              </a:rPr>
              <a:t>In his 1996 paper The Lack of A Priori Distinctions Between Learning Algorithms, David </a:t>
            </a:r>
            <a:r>
              <a:rPr lang="en-US" dirty="0" err="1">
                <a:latin typeface="Times New Roman" panose="02020603050405020304" pitchFamily="18" charset="0"/>
                <a:cs typeface="Times New Roman" panose="02020603050405020304" pitchFamily="18" charset="0"/>
              </a:rPr>
              <a:t>Wolpert</a:t>
            </a:r>
            <a:r>
              <a:rPr lang="en-US" dirty="0">
                <a:latin typeface="Times New Roman" panose="02020603050405020304" pitchFamily="18" charset="0"/>
                <a:cs typeface="Times New Roman" panose="02020603050405020304" pitchFamily="18" charset="0"/>
              </a:rPr>
              <a:t> demonstrates that for any two algorithms, A and B, there are as many scenarios where A will perform worse than B as there are where A will outperform B. </a:t>
            </a:r>
          </a:p>
          <a:p>
            <a:pPr>
              <a:lnSpc>
                <a:spcPct val="110000"/>
              </a:lnSpc>
            </a:pPr>
            <a:r>
              <a:rPr lang="en-US" dirty="0">
                <a:latin typeface="Times New Roman" panose="02020603050405020304" pitchFamily="18" charset="0"/>
                <a:cs typeface="Times New Roman" panose="02020603050405020304" pitchFamily="18" charset="0"/>
              </a:rPr>
              <a:t>This even holds true when one of the given algorithms is random guessing. </a:t>
            </a:r>
            <a:r>
              <a:rPr lang="en-US" dirty="0" err="1">
                <a:latin typeface="Times New Roman" panose="02020603050405020304" pitchFamily="18" charset="0"/>
                <a:cs typeface="Times New Roman" panose="02020603050405020304" pitchFamily="18" charset="0"/>
              </a:rPr>
              <a:t>Wolpert</a:t>
            </a:r>
            <a:r>
              <a:rPr lang="en-US" dirty="0">
                <a:latin typeface="Times New Roman" panose="02020603050405020304" pitchFamily="18" charset="0"/>
                <a:cs typeface="Times New Roman" panose="02020603050405020304" pitchFamily="18" charset="0"/>
              </a:rPr>
              <a:t> proved that for all possible domains (all possible problem instances drawn from a uniform probability distribution), the average performance for algorithms A and B is the same.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3025042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No Free Lunch Theorem </a:t>
            </a:r>
            <a:endParaRPr lang="en-US" b="1" dirty="0"/>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34</a:t>
            </a:fld>
            <a:endParaRPr lang="en-US"/>
          </a:p>
        </p:txBody>
      </p:sp>
      <p:sp>
        <p:nvSpPr>
          <p:cNvPr id="3" name="Content Placeholder 2"/>
          <p:cNvSpPr>
            <a:spLocks noGrp="1"/>
          </p:cNvSpPr>
          <p:nvPr>
            <p:ph idx="1"/>
          </p:nvPr>
        </p:nvSpPr>
        <p:spPr>
          <a:xfrm>
            <a:off x="109181" y="1023582"/>
            <a:ext cx="11941791" cy="5153381"/>
          </a:xfrm>
        </p:spPr>
        <p:txBody>
          <a:bodyPr>
            <a:noAutofit/>
          </a:bodyPr>
          <a:lstStyle/>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two most important things to take away from the No Free Lunch theorems are:</a:t>
            </a:r>
          </a:p>
          <a:p>
            <a:r>
              <a:rPr lang="en-US" sz="2400" b="1" dirty="0" smtClean="0">
                <a:latin typeface="Times New Roman" panose="02020603050405020304" pitchFamily="18" charset="0"/>
                <a:cs typeface="Times New Roman" panose="02020603050405020304" pitchFamily="18" charset="0"/>
              </a:rPr>
              <a:t>Always </a:t>
            </a:r>
            <a:r>
              <a:rPr lang="en-US" sz="2400" b="1" dirty="0">
                <a:latin typeface="Times New Roman" panose="02020603050405020304" pitchFamily="18" charset="0"/>
                <a:cs typeface="Times New Roman" panose="02020603050405020304" pitchFamily="18" charset="0"/>
              </a:rPr>
              <a:t>check your assumptions before relying on a model or search algorithm.</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There is no “super algorithm” that will work perfectly for all datasets.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No Free Lunch theorems were not written to tell you what to do in different scenarios. The No Free Lunch theorems were specifically written to counter claims along the lines of:</a:t>
            </a:r>
          </a:p>
          <a:p>
            <a:r>
              <a:rPr lang="en-US" sz="2400" dirty="0">
                <a:latin typeface="Times New Roman" panose="02020603050405020304" pitchFamily="18" charset="0"/>
                <a:cs typeface="Times New Roman" panose="02020603050405020304" pitchFamily="18" charset="0"/>
              </a:rPr>
              <a:t>Machine learning algorithm/optimization strategy is </a:t>
            </a:r>
            <a:r>
              <a:rPr lang="en-US" sz="2400" i="1" dirty="0">
                <a:latin typeface="Times New Roman" panose="02020603050405020304" pitchFamily="18" charset="0"/>
                <a:cs typeface="Times New Roman" panose="02020603050405020304" pitchFamily="18" charset="0"/>
              </a:rPr>
              <a:t>the best, always and forever</a:t>
            </a:r>
            <a:r>
              <a:rPr lang="en-US" sz="2400" dirty="0">
                <a:latin typeface="Times New Roman" panose="02020603050405020304" pitchFamily="18" charset="0"/>
                <a:cs typeface="Times New Roman" panose="02020603050405020304" pitchFamily="18" charset="0"/>
              </a:rPr>
              <a:t>, for all the scenarios.</a:t>
            </a:r>
          </a:p>
        </p:txBody>
      </p:sp>
    </p:spTree>
    <p:extLst>
      <p:ext uri="{BB962C8B-B14F-4D97-AF65-F5344CB8AC3E}">
        <p14:creationId xmlns:p14="http://schemas.microsoft.com/office/powerpoint/2010/main" xmlns="" val="36617678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No Free Lunch Theorem </a:t>
            </a:r>
            <a:endParaRPr lang="en-US" b="1" dirty="0"/>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35</a:t>
            </a:fld>
            <a:endParaRPr lang="en-US"/>
          </a:p>
        </p:txBody>
      </p:sp>
      <p:sp>
        <p:nvSpPr>
          <p:cNvPr id="3" name="Content Placeholder 2"/>
          <p:cNvSpPr>
            <a:spLocks noGrp="1"/>
          </p:cNvSpPr>
          <p:nvPr>
            <p:ph idx="1"/>
          </p:nvPr>
        </p:nvSpPr>
        <p:spPr>
          <a:xfrm>
            <a:off x="109181" y="1023582"/>
            <a:ext cx="11941791" cy="5153381"/>
          </a:xfrm>
        </p:spPr>
        <p:txBody>
          <a:bodyPr>
            <a:noAutofit/>
          </a:bodyPr>
          <a:lstStyle/>
          <a:p>
            <a:r>
              <a:rPr lang="en-US" sz="2400" dirty="0">
                <a:latin typeface="Times New Roman" panose="02020603050405020304" pitchFamily="18" charset="0"/>
                <a:cs typeface="Times New Roman" panose="02020603050405020304" pitchFamily="18" charset="0"/>
              </a:rPr>
              <a:t>Models are simplifications of a specific component of reality (observed with data). To simplify reality, a machine learning algorithm or statistical model needs to make assumptions and introduce bias (known specifically as inductive or learning bias). </a:t>
            </a:r>
          </a:p>
          <a:p>
            <a:r>
              <a:rPr lang="en-US" sz="2400" dirty="0">
                <a:latin typeface="Times New Roman" panose="02020603050405020304" pitchFamily="18" charset="0"/>
                <a:cs typeface="Times New Roman" panose="02020603050405020304" pitchFamily="18" charset="0"/>
              </a:rPr>
              <a:t>Bias-free learning is futile because a learner that makes no a priori assumptions will have no rational basis for creating estimates when provided new, unseen input data. </a:t>
            </a:r>
          </a:p>
          <a:p>
            <a:r>
              <a:rPr lang="en-US" sz="2400" dirty="0">
                <a:latin typeface="Times New Roman" panose="02020603050405020304" pitchFamily="18" charset="0"/>
                <a:cs typeface="Times New Roman" panose="02020603050405020304" pitchFamily="18" charset="0"/>
              </a:rPr>
              <a:t>The assumptions of an algorithm will work for some data sets but fail for others. This phenomenon is important to understand the concepts of under fitting and the bias/variance tradeoff.</a:t>
            </a:r>
          </a:p>
          <a:p>
            <a:r>
              <a:rPr lang="en-US" sz="2400" dirty="0">
                <a:latin typeface="Times New Roman" panose="02020603050405020304" pitchFamily="18" charset="0"/>
                <a:cs typeface="Times New Roman" panose="02020603050405020304" pitchFamily="18" charset="0"/>
              </a:rPr>
              <a:t>The combination of your data and a randomly selected machine learning model are not enough to make accurate or meaningful predictions about the future or unknown outcomes.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You</a:t>
            </a:r>
            <a:r>
              <a:rPr lang="en-US" sz="2400" dirty="0">
                <a:latin typeface="Times New Roman" panose="02020603050405020304" pitchFamily="18" charset="0"/>
                <a:cs typeface="Times New Roman" panose="02020603050405020304" pitchFamily="18" charset="0"/>
              </a:rPr>
              <a:t>, the human, will need to make assumptions about the nature of your data and the world we live in.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Playing </a:t>
            </a:r>
            <a:r>
              <a:rPr lang="en-US" sz="2400" dirty="0">
                <a:latin typeface="Times New Roman" panose="02020603050405020304" pitchFamily="18" charset="0"/>
                <a:cs typeface="Times New Roman" panose="02020603050405020304" pitchFamily="18" charset="0"/>
              </a:rPr>
              <a:t>an active role in making assumptions will only strengthen your models and make them more useful, even if they are wrong.</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755797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IN" b="1" dirty="0" smtClean="0">
                <a:solidFill>
                  <a:srgbClr val="C00000"/>
                </a:solidFill>
                <a:latin typeface="Times New Roman" pitchFamily="18" charset="0"/>
                <a:cs typeface="Times New Roman" pitchFamily="18" charset="0"/>
              </a:rPr>
              <a:t>References</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547331" y="1050925"/>
            <a:ext cx="11367407" cy="5487987"/>
          </a:xfrm>
        </p:spPr>
        <p:txBody>
          <a:bodyPr>
            <a:noAutofit/>
          </a:bodyPr>
          <a:lstStyle/>
          <a:p>
            <a:pPr fontAlgn="base"/>
            <a:r>
              <a:rPr lang="en-IN" sz="2000" b="1" dirty="0" smtClean="0">
                <a:latin typeface="Times New Roman" panose="02020603050405020304" pitchFamily="18" charset="0"/>
                <a:cs typeface="Times New Roman" panose="02020603050405020304" pitchFamily="18" charset="0"/>
              </a:rPr>
              <a:t>Books and Journals</a:t>
            </a:r>
          </a:p>
          <a:p>
            <a:pPr fontAlgn="base"/>
            <a:r>
              <a:rPr lang="en-IN" sz="2000" b="1" dirty="0" smtClean="0">
                <a:latin typeface="Times New Roman" panose="02020603050405020304" pitchFamily="18" charset="0"/>
                <a:cs typeface="Times New Roman" panose="02020603050405020304" pitchFamily="18" charset="0"/>
              </a:rPr>
              <a:t>Understanding </a:t>
            </a:r>
            <a:r>
              <a:rPr lang="en-IN" sz="2000" b="1" dirty="0">
                <a:latin typeface="Times New Roman" panose="02020603050405020304" pitchFamily="18" charset="0"/>
                <a:cs typeface="Times New Roman" panose="02020603050405020304" pitchFamily="18" charset="0"/>
              </a:rPr>
              <a:t>Machine Learning: From Theory to Algorithms by Shai </a:t>
            </a:r>
            <a:r>
              <a:rPr lang="en-IN" sz="2000" b="1" dirty="0" err="1">
                <a:latin typeface="Times New Roman" panose="02020603050405020304" pitchFamily="18" charset="0"/>
                <a:cs typeface="Times New Roman" panose="02020603050405020304" pitchFamily="18" charset="0"/>
              </a:rPr>
              <a:t>Shalev-Shwartz</a:t>
            </a:r>
            <a:r>
              <a:rPr lang="en-IN" sz="2000" b="1" dirty="0">
                <a:latin typeface="Times New Roman" panose="02020603050405020304" pitchFamily="18" charset="0"/>
                <a:cs typeface="Times New Roman" panose="02020603050405020304" pitchFamily="18" charset="0"/>
              </a:rPr>
              <a:t> and Shai Ben-David-Cambridge University Press </a:t>
            </a:r>
            <a:r>
              <a:rPr lang="en-IN" sz="2000" b="1" dirty="0" smtClean="0">
                <a:latin typeface="Times New Roman" panose="02020603050405020304" pitchFamily="18" charset="0"/>
                <a:cs typeface="Times New Roman" panose="02020603050405020304" pitchFamily="18" charset="0"/>
              </a:rPr>
              <a:t>2014</a:t>
            </a:r>
          </a:p>
          <a:p>
            <a:pPr fontAlgn="base"/>
            <a:r>
              <a:rPr lang="en-IN" sz="2000" b="1" dirty="0" smtClean="0">
                <a:latin typeface="Times New Roman" panose="02020603050405020304" pitchFamily="18" charset="0"/>
                <a:cs typeface="Times New Roman" panose="02020603050405020304" pitchFamily="18" charset="0"/>
              </a:rPr>
              <a:t>Introduction </a:t>
            </a:r>
            <a:r>
              <a:rPr lang="en-IN" sz="2000" b="1" dirty="0">
                <a:latin typeface="Times New Roman" panose="02020603050405020304" pitchFamily="18" charset="0"/>
                <a:cs typeface="Times New Roman" panose="02020603050405020304" pitchFamily="18" charset="0"/>
              </a:rPr>
              <a:t>to machine Learning – the Wikipedia Guide by Osman Omer</a:t>
            </a:r>
            <a:r>
              <a:rPr lang="en-IN" sz="2000" b="1"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fontAlgn="base"/>
            <a:endParaRPr lang="en-IN" sz="2000" dirty="0" smtClean="0">
              <a:latin typeface="Times New Roman" panose="02020603050405020304" pitchFamily="18" charset="0"/>
              <a:cs typeface="Times New Roman" panose="02020603050405020304" pitchFamily="18" charset="0"/>
            </a:endParaRPr>
          </a:p>
          <a:p>
            <a:pPr fontAlgn="base"/>
            <a:r>
              <a:rPr lang="en-IN" sz="2000" b="1" dirty="0" smtClean="0">
                <a:latin typeface="Times New Roman" panose="02020603050405020304" pitchFamily="18" charset="0"/>
                <a:cs typeface="Times New Roman" panose="02020603050405020304" pitchFamily="18" charset="0"/>
              </a:rPr>
              <a:t>Video Link-</a:t>
            </a:r>
            <a:endParaRPr lang="en-IN" sz="2000" b="1" dirty="0" smtClean="0">
              <a:latin typeface="Times New Roman" panose="02020603050405020304" pitchFamily="18" charset="0"/>
              <a:cs typeface="Times New Roman" panose="02020603050405020304" pitchFamily="18" charset="0"/>
              <a:hlinkClick r:id="rId2"/>
            </a:endParaRPr>
          </a:p>
          <a:p>
            <a:pPr fontAlgn="base"/>
            <a:r>
              <a:rPr lang="en-IN" sz="2000" dirty="0">
                <a:latin typeface="Times New Roman" panose="02020603050405020304" pitchFamily="18" charset="0"/>
                <a:cs typeface="Times New Roman" panose="02020603050405020304" pitchFamily="18" charset="0"/>
                <a:hlinkClick r:id="rId3"/>
              </a:rPr>
              <a:t>https://</a:t>
            </a:r>
            <a:r>
              <a:rPr lang="en-IN" sz="2000" dirty="0" smtClean="0">
                <a:latin typeface="Times New Roman" panose="02020603050405020304" pitchFamily="18" charset="0"/>
                <a:cs typeface="Times New Roman" panose="02020603050405020304" pitchFamily="18" charset="0"/>
                <a:hlinkClick r:id="rId3"/>
              </a:rPr>
              <a:t>www.youtube.com/watch?v=9f-GarcDY58</a:t>
            </a:r>
            <a:endParaRPr lang="en-IN" sz="2000" dirty="0" smtClean="0">
              <a:latin typeface="Times New Roman" panose="02020603050405020304" pitchFamily="18" charset="0"/>
              <a:cs typeface="Times New Roman" panose="02020603050405020304" pitchFamily="18" charset="0"/>
            </a:endParaRPr>
          </a:p>
          <a:p>
            <a:pPr fontAlgn="base"/>
            <a:r>
              <a:rPr lang="en-IN" sz="2000" dirty="0">
                <a:latin typeface="Times New Roman" panose="02020603050405020304" pitchFamily="18" charset="0"/>
                <a:cs typeface="Times New Roman" panose="02020603050405020304" pitchFamily="18" charset="0"/>
                <a:hlinkClick r:id="rId4"/>
              </a:rPr>
              <a:t>https://</a:t>
            </a:r>
            <a:r>
              <a:rPr lang="en-IN" sz="2000" dirty="0" smtClean="0">
                <a:latin typeface="Times New Roman" panose="02020603050405020304" pitchFamily="18" charset="0"/>
                <a:cs typeface="Times New Roman" panose="02020603050405020304" pitchFamily="18" charset="0"/>
                <a:hlinkClick r:id="rId4"/>
              </a:rPr>
              <a:t>www.youtube.com/watch?v=GwIo3gDZCVQ</a:t>
            </a:r>
            <a:endParaRPr lang="en-IN" sz="2000" dirty="0" smtClean="0">
              <a:latin typeface="Times New Roman" panose="02020603050405020304" pitchFamily="18" charset="0"/>
              <a:cs typeface="Times New Roman" panose="02020603050405020304" pitchFamily="18" charset="0"/>
            </a:endParaRPr>
          </a:p>
          <a:p>
            <a:pPr fontAlgn="base"/>
            <a:endParaRPr lang="en-IN" sz="2000" dirty="0" smtClean="0">
              <a:latin typeface="Times New Roman" panose="02020603050405020304" pitchFamily="18" charset="0"/>
              <a:cs typeface="Times New Roman" panose="02020603050405020304" pitchFamily="18" charset="0"/>
            </a:endParaRPr>
          </a:p>
          <a:p>
            <a:pPr fontAlgn="base"/>
            <a:r>
              <a:rPr lang="en-IN" sz="2000" b="1" dirty="0" smtClean="0">
                <a:latin typeface="Times New Roman" panose="02020603050405020304" pitchFamily="18" charset="0"/>
                <a:cs typeface="Times New Roman" panose="02020603050405020304" pitchFamily="18" charset="0"/>
              </a:rPr>
              <a:t>Web Link-</a:t>
            </a:r>
          </a:p>
          <a:p>
            <a:pPr fontAlgn="base"/>
            <a:r>
              <a:rPr lang="en-IN" sz="2000" dirty="0">
                <a:latin typeface="Times New Roman" panose="02020603050405020304" pitchFamily="18" charset="0"/>
                <a:cs typeface="Times New Roman" panose="02020603050405020304" pitchFamily="18" charset="0"/>
                <a:hlinkClick r:id="rId5"/>
              </a:rPr>
              <a:t>https://</a:t>
            </a:r>
            <a:r>
              <a:rPr lang="en-IN" sz="2000" dirty="0" smtClean="0">
                <a:latin typeface="Times New Roman" panose="02020603050405020304" pitchFamily="18" charset="0"/>
                <a:cs typeface="Times New Roman" panose="02020603050405020304" pitchFamily="18" charset="0"/>
                <a:hlinkClick r:id="rId5"/>
              </a:rPr>
              <a:t>towardsdatascience.com/cross-validation-in-machine-learning-72924a69872f</a:t>
            </a:r>
            <a:endParaRPr lang="en-IN" sz="2000" dirty="0" smtClean="0">
              <a:latin typeface="Times New Roman" panose="02020603050405020304" pitchFamily="18" charset="0"/>
              <a:cs typeface="Times New Roman" panose="02020603050405020304" pitchFamily="18" charset="0"/>
            </a:endParaRPr>
          </a:p>
          <a:p>
            <a:pPr fontAlgn="base"/>
            <a:r>
              <a:rPr lang="en-IN" sz="2000" dirty="0">
                <a:latin typeface="Times New Roman" panose="02020603050405020304" pitchFamily="18" charset="0"/>
                <a:cs typeface="Times New Roman" panose="02020603050405020304" pitchFamily="18" charset="0"/>
                <a:hlinkClick r:id="rId6"/>
              </a:rPr>
              <a:t>https://</a:t>
            </a:r>
            <a:r>
              <a:rPr lang="en-IN" sz="2000" dirty="0" smtClean="0">
                <a:latin typeface="Times New Roman" panose="02020603050405020304" pitchFamily="18" charset="0"/>
                <a:cs typeface="Times New Roman" panose="02020603050405020304" pitchFamily="18" charset="0"/>
                <a:hlinkClick r:id="rId6"/>
              </a:rPr>
              <a:t>towardsdatascience.com/regularization-an-important-concept-in-machine-learning-5891628907ea</a:t>
            </a:r>
            <a:endParaRPr lang="en-IN" sz="2000" dirty="0" smtClean="0">
              <a:latin typeface="Times New Roman" panose="02020603050405020304" pitchFamily="18" charset="0"/>
              <a:cs typeface="Times New Roman" panose="02020603050405020304" pitchFamily="18" charset="0"/>
            </a:endParaRPr>
          </a:p>
          <a:p>
            <a:pPr fontAlgn="base"/>
            <a:r>
              <a:rPr lang="en-IN" sz="2000" dirty="0">
                <a:latin typeface="Times New Roman" panose="02020603050405020304" pitchFamily="18" charset="0"/>
                <a:cs typeface="Times New Roman" panose="02020603050405020304" pitchFamily="18" charset="0"/>
                <a:hlinkClick r:id="rId7"/>
              </a:rPr>
              <a:t>https://</a:t>
            </a:r>
            <a:r>
              <a:rPr lang="en-IN" sz="2000" dirty="0" smtClean="0">
                <a:latin typeface="Times New Roman" panose="02020603050405020304" pitchFamily="18" charset="0"/>
                <a:cs typeface="Times New Roman" panose="02020603050405020304" pitchFamily="18" charset="0"/>
                <a:hlinkClick r:id="rId7"/>
              </a:rPr>
              <a:t>www.kdnuggets.com/2019/09/no-free-lunch-data-science.html</a:t>
            </a:r>
            <a:endParaRPr lang="en-IN" sz="2000" dirty="0" smtClean="0">
              <a:latin typeface="Times New Roman" panose="02020603050405020304" pitchFamily="18" charset="0"/>
              <a:cs typeface="Times New Roman" panose="02020603050405020304" pitchFamily="18" charset="0"/>
            </a:endParaRPr>
          </a:p>
          <a:p>
            <a:pPr fontAlgn="base"/>
            <a:r>
              <a:rPr lang="en-IN" sz="2000" dirty="0">
                <a:latin typeface="Times New Roman" panose="02020603050405020304" pitchFamily="18" charset="0"/>
                <a:cs typeface="Times New Roman" panose="02020603050405020304" pitchFamily="18" charset="0"/>
                <a:hlinkClick r:id="rId8"/>
              </a:rPr>
              <a:t>https://towardsdatascience.com/a-blog-about-lunch-and-data-science-how-there-is-no-such-a-thing-as-free-lunch-e46fd57c7f27</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36</a:t>
            </a:fld>
            <a:endParaRPr lang="en-US"/>
          </a:p>
        </p:txBody>
      </p:sp>
    </p:spTree>
    <p:extLst>
      <p:ext uri="{BB962C8B-B14F-4D97-AF65-F5344CB8AC3E}">
        <p14:creationId xmlns:p14="http://schemas.microsoft.com/office/powerpoint/2010/main" xmlns="" val="28307262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9129"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427" y="6294599"/>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527" y="5129691"/>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3"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1" i="0" u="none" strike="noStrike" kern="1200" cap="none" spc="0" normalizeH="0" baseline="0" noProof="0" dirty="0">
                <a:ln>
                  <a:noFill/>
                </a:ln>
                <a:solidFill>
                  <a:srgbClr val="FF0000"/>
                </a:solidFill>
                <a:effectLst/>
                <a:uLnTx/>
                <a:uFillTx/>
                <a:latin typeface="Times" pitchFamily="18" charset="0"/>
                <a:ea typeface="Segoe UI" panose="020B0502040204020203" pitchFamily="34" charset="0"/>
                <a:cs typeface="Times" pitchFamily="18"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1601"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775"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grpSp>
        <p:nvGrpSpPr>
          <p:cNvPr id="29" name="Group 28"/>
          <p:cNvGrpSpPr/>
          <p:nvPr/>
        </p:nvGrpSpPr>
        <p:grpSpPr>
          <a:xfrm>
            <a:off x="237521"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xmlns="" id="{CAD0D7B8-E462-453C-B296-CA0154FA54AE}"/>
                </a:ext>
              </a:extLst>
            </p:cNvPr>
            <p:cNvGraphicFramePr>
              <a:graphicFrameLocks noChangeAspect="1"/>
            </p:cNvGraphicFramePr>
            <p:nvPr>
              <p:extLst/>
            </p:nvPr>
          </p:nvGraphicFramePr>
          <p:xfrm>
            <a:off x="100420" y="236973"/>
            <a:ext cx="183878" cy="183422"/>
          </p:xfrm>
          <a:graphic>
            <a:graphicData uri="http://schemas.openxmlformats.org/presentationml/2006/ole">
              <p:oleObj spid="_x0000_s11339" name="CorelDRAW" r:id="rId3" imgW="2169000" imgH="2169360" progId="">
                <p:embed/>
              </p:oleObj>
            </a:graphicData>
          </a:graphic>
        </p:graphicFrame>
      </p:grpSp>
      <p:sp>
        <p:nvSpPr>
          <p:cNvPr id="2" name="Rectangle 1"/>
          <p:cNvSpPr/>
          <p:nvPr/>
        </p:nvSpPr>
        <p:spPr>
          <a:xfrm>
            <a:off x="4062249" y="5394447"/>
            <a:ext cx="184731" cy="369332"/>
          </a:xfrm>
          <a:prstGeom prst="rect">
            <a:avLst/>
          </a:prstGeom>
        </p:spPr>
        <p:txBody>
          <a:bodyPr wrap="none">
            <a:spAutoFit/>
          </a:bodyPr>
          <a:lstStyle/>
          <a:p>
            <a:endParaRPr lang="en-US" dirty="0"/>
          </a:p>
        </p:txBody>
      </p:sp>
    </p:spTree>
    <p:extLst>
      <p:ext uri="{BB962C8B-B14F-4D97-AF65-F5344CB8AC3E}">
        <p14:creationId xmlns:p14="http://schemas.microsoft.com/office/powerpoint/2010/main" xmlns="" val="6232543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CONTENTS</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algn="just"/>
            <a:r>
              <a:rPr lang="en-US" dirty="0" smtClean="0">
                <a:latin typeface="Times New Roman" pitchFamily="18" charset="0"/>
                <a:cs typeface="Times New Roman" pitchFamily="18" charset="0"/>
              </a:rPr>
              <a:t>Cross validation</a:t>
            </a:r>
          </a:p>
          <a:p>
            <a:pPr algn="just"/>
            <a:r>
              <a:rPr lang="en-US" dirty="0" smtClean="0">
                <a:latin typeface="Times New Roman" pitchFamily="18" charset="0"/>
                <a:cs typeface="Times New Roman" pitchFamily="18" charset="0"/>
              </a:rPr>
              <a:t>Steps</a:t>
            </a:r>
          </a:p>
          <a:p>
            <a:pPr algn="just"/>
            <a:r>
              <a:rPr lang="en-US" dirty="0" smtClean="0">
                <a:latin typeface="Times New Roman" pitchFamily="18" charset="0"/>
                <a:cs typeface="Times New Roman" pitchFamily="18" charset="0"/>
              </a:rPr>
              <a:t>Types- train-test </a:t>
            </a:r>
            <a:r>
              <a:rPr lang="en-US" dirty="0" err="1" smtClean="0">
                <a:latin typeface="Times New Roman" pitchFamily="18" charset="0"/>
                <a:cs typeface="Times New Roman" pitchFamily="18" charset="0"/>
              </a:rPr>
              <a:t>split,Hold</a:t>
            </a:r>
            <a:r>
              <a:rPr lang="en-US" dirty="0" smtClean="0">
                <a:latin typeface="Times New Roman" pitchFamily="18" charset="0"/>
                <a:cs typeface="Times New Roman" pitchFamily="18" charset="0"/>
              </a:rPr>
              <a:t> out, K-fold, Stratifies k-fold, Leave p- out</a:t>
            </a:r>
          </a:p>
          <a:p>
            <a:pPr algn="just"/>
            <a:endParaRPr lang="en-US"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Regularization</a:t>
            </a:r>
          </a:p>
          <a:p>
            <a:pPr algn="just"/>
            <a:r>
              <a:rPr lang="en-US" dirty="0" smtClean="0">
                <a:latin typeface="Times New Roman" pitchFamily="18" charset="0"/>
                <a:cs typeface="Times New Roman" pitchFamily="18" charset="0"/>
              </a:rPr>
              <a:t>Working</a:t>
            </a:r>
          </a:p>
          <a:p>
            <a:pPr algn="just"/>
            <a:r>
              <a:rPr lang="en-US" dirty="0" smtClean="0">
                <a:latin typeface="Times New Roman" pitchFamily="18" charset="0"/>
                <a:cs typeface="Times New Roman" pitchFamily="18" charset="0"/>
              </a:rPr>
              <a:t>Techniques-L1,L2</a:t>
            </a:r>
          </a:p>
          <a:p>
            <a:pPr algn="just"/>
            <a:endParaRPr lang="en-US"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No free lunch theorem</a:t>
            </a: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xmlns="" val="2181564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Validation</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This process of deciding whether the numerical results quantifying hypothesized relationships between variables, are acceptable as descriptions of the data, is known as validation.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Generally</a:t>
            </a:r>
            <a:r>
              <a:rPr lang="en-IN" sz="2400" dirty="0">
                <a:latin typeface="Times New Roman" panose="02020603050405020304" pitchFamily="18" charset="0"/>
                <a:cs typeface="Times New Roman" panose="02020603050405020304" pitchFamily="18" charset="0"/>
              </a:rPr>
              <a:t>, an error estimation for the model is made after training, better known as evaluation of residuals.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this process, a numerical estimate of the difference in predicted and original responses is done, also called the training error.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However</a:t>
            </a:r>
            <a:r>
              <a:rPr lang="en-IN" sz="2400" dirty="0">
                <a:latin typeface="Times New Roman" panose="02020603050405020304" pitchFamily="18" charset="0"/>
                <a:cs typeface="Times New Roman" panose="02020603050405020304" pitchFamily="18" charset="0"/>
              </a:rPr>
              <a:t>, this only gives us an idea about how well our model does on data used to train it.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Now </a:t>
            </a:r>
            <a:r>
              <a:rPr lang="en-IN" sz="2400" dirty="0">
                <a:latin typeface="Times New Roman" panose="02020603050405020304" pitchFamily="18" charset="0"/>
                <a:cs typeface="Times New Roman" panose="02020603050405020304" pitchFamily="18" charset="0"/>
              </a:rPr>
              <a:t>its possible that the model is </a:t>
            </a:r>
            <a:r>
              <a:rPr lang="en-IN" sz="2400" dirty="0" err="1">
                <a:latin typeface="Times New Roman" panose="02020603050405020304" pitchFamily="18" charset="0"/>
                <a:cs typeface="Times New Roman" panose="02020603050405020304" pitchFamily="18" charset="0"/>
              </a:rPr>
              <a:t>underfitting</a:t>
            </a:r>
            <a:r>
              <a:rPr lang="en-IN" sz="2400" dirty="0">
                <a:latin typeface="Times New Roman" panose="02020603050405020304" pitchFamily="18" charset="0"/>
                <a:cs typeface="Times New Roman" panose="02020603050405020304" pitchFamily="18" charset="0"/>
              </a:rPr>
              <a:t> or overfitting the data.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So</a:t>
            </a:r>
            <a:r>
              <a:rPr lang="en-IN" sz="2400" dirty="0">
                <a:latin typeface="Times New Roman" panose="02020603050405020304" pitchFamily="18" charset="0"/>
                <a:cs typeface="Times New Roman" panose="02020603050405020304" pitchFamily="18" charset="0"/>
              </a:rPr>
              <a:t>, the problem with this evaluation technique is that it does not give an indication of how well the learner will generalize to an independent/ unseen data set.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Getting </a:t>
            </a:r>
            <a:r>
              <a:rPr lang="en-IN" sz="2400" dirty="0">
                <a:latin typeface="Times New Roman" panose="02020603050405020304" pitchFamily="18" charset="0"/>
                <a:cs typeface="Times New Roman" panose="02020603050405020304" pitchFamily="18" charset="0"/>
              </a:rPr>
              <a:t>this idea about our model is known as Cross Validation.</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xmlns="" val="13346580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Cross Validation</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sz="2400" dirty="0" smtClean="0">
                <a:latin typeface="Times New Roman" panose="02020603050405020304" pitchFamily="18" charset="0"/>
                <a:cs typeface="Times New Roman" panose="02020603050405020304" pitchFamily="18" charset="0"/>
              </a:rPr>
              <a:t>To </a:t>
            </a:r>
            <a:r>
              <a:rPr lang="en-IN" sz="2400" dirty="0">
                <a:latin typeface="Times New Roman" panose="02020603050405020304" pitchFamily="18" charset="0"/>
                <a:cs typeface="Times New Roman" panose="02020603050405020304" pitchFamily="18" charset="0"/>
              </a:rPr>
              <a:t>evaluate the performance of any machine learning model we need to test it on some unseen data.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Based </a:t>
            </a:r>
            <a:r>
              <a:rPr lang="en-IN" sz="2400" dirty="0">
                <a:latin typeface="Times New Roman" panose="02020603050405020304" pitchFamily="18" charset="0"/>
                <a:cs typeface="Times New Roman" panose="02020603050405020304" pitchFamily="18" charset="0"/>
              </a:rPr>
              <a:t>on the models performance on unseen data we can say weather our model is Under-fitting/Over-fitting/Well generalised</a:t>
            </a:r>
            <a:r>
              <a:rPr lang="en-IN" sz="2400" dirty="0" smtClean="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 Cross validation (CV) is one of the technique used to test the effectiveness of a machine learning models, it is also a re-sampling procedure used to evaluate a model if we have a limited data.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To </a:t>
            </a:r>
            <a:r>
              <a:rPr lang="en-IN" sz="2400" dirty="0">
                <a:latin typeface="Times New Roman" panose="02020603050405020304" pitchFamily="18" charset="0"/>
                <a:cs typeface="Times New Roman" panose="02020603050405020304" pitchFamily="18" charset="0"/>
              </a:rPr>
              <a:t>perform CV we need to keep aside a sample/portion of the data on which is do not use to train the model, later us this sample for testing/validating.</a:t>
            </a:r>
            <a:endParaRPr lang="en-IN"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xmlns="" val="1955386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Cross Validation</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fontAlgn="base"/>
            <a:r>
              <a:rPr lang="en-IN" sz="2400" dirty="0">
                <a:latin typeface="Times New Roman" panose="02020603050405020304" pitchFamily="18" charset="0"/>
                <a:cs typeface="Times New Roman" panose="02020603050405020304" pitchFamily="18" charset="0"/>
              </a:rPr>
              <a:t>In machine learning, we couldn’t fit the model on the training data and can’t say that the model will work accurately for the real data. </a:t>
            </a:r>
            <a:endParaRPr lang="en-IN" sz="2400" dirty="0" smtClean="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For </a:t>
            </a:r>
            <a:r>
              <a:rPr lang="en-IN" sz="2400" dirty="0">
                <a:latin typeface="Times New Roman" panose="02020603050405020304" pitchFamily="18" charset="0"/>
                <a:cs typeface="Times New Roman" panose="02020603050405020304" pitchFamily="18" charset="0"/>
              </a:rPr>
              <a:t>this, we must assure that our model got the correct patterns from the data, and it is not getting up too much noise. </a:t>
            </a:r>
            <a:endParaRPr lang="en-IN" sz="2400" dirty="0" smtClean="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For </a:t>
            </a:r>
            <a:r>
              <a:rPr lang="en-IN" sz="2400" dirty="0">
                <a:latin typeface="Times New Roman" panose="02020603050405020304" pitchFamily="18" charset="0"/>
                <a:cs typeface="Times New Roman" panose="02020603050405020304" pitchFamily="18" charset="0"/>
              </a:rPr>
              <a:t>this purpose, we use the cross-validation </a:t>
            </a:r>
            <a:r>
              <a:rPr lang="en-IN" sz="2400" dirty="0" smtClean="0">
                <a:latin typeface="Times New Roman" panose="02020603050405020304" pitchFamily="18" charset="0"/>
                <a:cs typeface="Times New Roman" panose="02020603050405020304" pitchFamily="18" charset="0"/>
              </a:rPr>
              <a:t>technique.</a:t>
            </a:r>
          </a:p>
          <a:p>
            <a:pPr fontAlgn="base"/>
            <a:r>
              <a:rPr lang="en-IN" sz="2400" dirty="0" smtClean="0">
                <a:latin typeface="Times New Roman" panose="02020603050405020304" pitchFamily="18" charset="0"/>
                <a:cs typeface="Times New Roman" panose="02020603050405020304" pitchFamily="18" charset="0"/>
              </a:rPr>
              <a:t>Cross-validation </a:t>
            </a:r>
            <a:r>
              <a:rPr lang="en-IN" sz="2400" dirty="0">
                <a:latin typeface="Times New Roman" panose="02020603050405020304" pitchFamily="18" charset="0"/>
                <a:cs typeface="Times New Roman" panose="02020603050405020304" pitchFamily="18" charset="0"/>
              </a:rPr>
              <a:t>is a technique in which we train our model using the subset of the data-set and then evaluate using the complementary subset of the data-set.</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xmlns="" val="2156645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Steps</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fontAlgn="base"/>
            <a:r>
              <a:rPr lang="en-IN" dirty="0">
                <a:latin typeface="Times New Roman" panose="02020603050405020304" pitchFamily="18" charset="0"/>
                <a:cs typeface="Times New Roman" panose="02020603050405020304" pitchFamily="18" charset="0"/>
              </a:rPr>
              <a:t>Reserve some portion of sample data-set.</a:t>
            </a:r>
          </a:p>
          <a:p>
            <a:pPr fontAlgn="base"/>
            <a:r>
              <a:rPr lang="en-IN" dirty="0">
                <a:latin typeface="Times New Roman" panose="02020603050405020304" pitchFamily="18" charset="0"/>
                <a:cs typeface="Times New Roman" panose="02020603050405020304" pitchFamily="18" charset="0"/>
              </a:rPr>
              <a:t>Using the rest data-set train the model.</a:t>
            </a:r>
          </a:p>
          <a:p>
            <a:pPr fontAlgn="base"/>
            <a:r>
              <a:rPr lang="en-IN" dirty="0">
                <a:latin typeface="Times New Roman" panose="02020603050405020304" pitchFamily="18" charset="0"/>
                <a:cs typeface="Times New Roman" panose="02020603050405020304" pitchFamily="18" charset="0"/>
              </a:rPr>
              <a:t>Test the model using the reserve portion of the data-set.</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xmlns="" val="6790807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Methods of Cross validation</a:t>
            </a:r>
            <a:endParaRPr lang="en-US" b="1" dirty="0"/>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9</a:t>
            </a:fld>
            <a:endParaRPr lang="en-US"/>
          </a:p>
        </p:txBody>
      </p:sp>
      <p:sp>
        <p:nvSpPr>
          <p:cNvPr id="5" name="Content Placeholder 2">
            <a:extLst>
              <a:ext uri="{FF2B5EF4-FFF2-40B4-BE49-F238E27FC236}">
                <a16:creationId xmlns="" xmlns:a16="http://schemas.microsoft.com/office/drawing/2014/main" id="{2429C1C9-571A-41C5-AF2B-1FE61DD740DD}"/>
              </a:ext>
            </a:extLst>
          </p:cNvPr>
          <p:cNvSpPr txBox="1">
            <a:spLocks/>
          </p:cNvSpPr>
          <p:nvPr/>
        </p:nvSpPr>
        <p:spPr>
          <a:xfrm>
            <a:off x="412296" y="1743621"/>
            <a:ext cx="11367407" cy="17229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latin typeface="Times New Roman" panose="02020603050405020304" pitchFamily="18" charset="0"/>
                <a:cs typeface="Times New Roman" panose="02020603050405020304" pitchFamily="18" charset="0"/>
              </a:rPr>
              <a:t>Train test split</a:t>
            </a:r>
          </a:p>
          <a:p>
            <a:endParaRPr lang="en-IN" b="1" dirty="0">
              <a:latin typeface="Times New Roman" panose="02020603050405020304" pitchFamily="18" charset="0"/>
              <a:cs typeface="Times New Roman" panose="02020603050405020304" pitchFamily="18" charset="0"/>
            </a:endParaRPr>
          </a:p>
          <a:p>
            <a:r>
              <a:rPr lang="en-IN" b="1" dirty="0" smtClean="0">
                <a:latin typeface="Times New Roman" panose="02020603050405020304" pitchFamily="18" charset="0"/>
                <a:cs typeface="Times New Roman" panose="02020603050405020304" pitchFamily="18" charset="0"/>
              </a:rPr>
              <a:t>Hold out Method</a:t>
            </a:r>
          </a:p>
          <a:p>
            <a:endParaRPr lang="en-IN" b="1" dirty="0" smtClean="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K-Fold Cross </a:t>
            </a:r>
            <a:r>
              <a:rPr lang="en-IN" b="1" dirty="0" smtClean="0">
                <a:latin typeface="Times New Roman" panose="02020603050405020304" pitchFamily="18" charset="0"/>
                <a:cs typeface="Times New Roman" panose="02020603050405020304" pitchFamily="18" charset="0"/>
              </a:rPr>
              <a:t>Validation</a:t>
            </a:r>
          </a:p>
          <a:p>
            <a:endParaRPr lang="en-IN" b="1" dirty="0">
              <a:latin typeface="Times New Roman" panose="02020603050405020304" pitchFamily="18" charset="0"/>
              <a:cs typeface="Times New Roman" panose="02020603050405020304" pitchFamily="18" charset="0"/>
            </a:endParaRPr>
          </a:p>
          <a:p>
            <a:r>
              <a:rPr lang="en-IN" b="1" dirty="0" smtClean="0">
                <a:latin typeface="Times New Roman" panose="02020603050405020304" pitchFamily="18" charset="0"/>
                <a:cs typeface="Times New Roman" panose="02020603050405020304" pitchFamily="18" charset="0"/>
              </a:rPr>
              <a:t>Stratified </a:t>
            </a:r>
            <a:r>
              <a:rPr lang="en-IN" b="1" dirty="0">
                <a:latin typeface="Times New Roman" panose="02020603050405020304" pitchFamily="18" charset="0"/>
                <a:cs typeface="Times New Roman" panose="02020603050405020304" pitchFamily="18" charset="0"/>
              </a:rPr>
              <a:t>K-fold Cross </a:t>
            </a:r>
            <a:r>
              <a:rPr lang="en-IN" b="1" dirty="0" smtClean="0">
                <a:latin typeface="Times New Roman" panose="02020603050405020304" pitchFamily="18" charset="0"/>
                <a:cs typeface="Times New Roman" panose="02020603050405020304" pitchFamily="18" charset="0"/>
              </a:rPr>
              <a:t>Validation</a:t>
            </a:r>
          </a:p>
          <a:p>
            <a:endParaRPr lang="en-IN" b="1" dirty="0">
              <a:latin typeface="Times New Roman" panose="02020603050405020304" pitchFamily="18" charset="0"/>
              <a:cs typeface="Times New Roman" panose="02020603050405020304" pitchFamily="18" charset="0"/>
            </a:endParaRPr>
          </a:p>
          <a:p>
            <a:r>
              <a:rPr lang="en-IN" b="1" dirty="0" smtClean="0">
                <a:latin typeface="Times New Roman" panose="02020603050405020304" pitchFamily="18" charset="0"/>
                <a:cs typeface="Times New Roman" panose="02020603050405020304" pitchFamily="18" charset="0"/>
              </a:rPr>
              <a:t>Leave </a:t>
            </a:r>
            <a:r>
              <a:rPr lang="en-IN" b="1" dirty="0">
                <a:latin typeface="Times New Roman" panose="02020603050405020304" pitchFamily="18" charset="0"/>
                <a:cs typeface="Times New Roman" panose="02020603050405020304" pitchFamily="18" charset="0"/>
              </a:rPr>
              <a:t>One Out Cross Validation</a:t>
            </a:r>
          </a:p>
          <a:p>
            <a:endParaRPr lang="en-IN"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8931818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5696</TotalTime>
  <Words>2081</Words>
  <Application>Microsoft Office PowerPoint</Application>
  <PresentationFormat>Custom</PresentationFormat>
  <Paragraphs>288</Paragraphs>
  <Slides>37</Slides>
  <Notes>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37</vt:i4>
      </vt:variant>
    </vt:vector>
  </HeadingPairs>
  <TitlesOfParts>
    <vt:vector size="40" baseType="lpstr">
      <vt:lpstr>1_Office Theme</vt:lpstr>
      <vt:lpstr>Contents Slide Master</vt:lpstr>
      <vt:lpstr>CorelDRAW</vt:lpstr>
      <vt:lpstr>Slide 1</vt:lpstr>
      <vt:lpstr>Course Outcomes</vt:lpstr>
      <vt:lpstr>Course Objectives</vt:lpstr>
      <vt:lpstr>CONTENTS</vt:lpstr>
      <vt:lpstr>Validation</vt:lpstr>
      <vt:lpstr>Cross Validation</vt:lpstr>
      <vt:lpstr>Cross Validation</vt:lpstr>
      <vt:lpstr>Steps</vt:lpstr>
      <vt:lpstr>Methods of Cross validation</vt:lpstr>
      <vt:lpstr>Train Test Split</vt:lpstr>
      <vt:lpstr>Hold Out Cross Validation</vt:lpstr>
      <vt:lpstr>K-fold Cross Validation</vt:lpstr>
      <vt:lpstr>K-fold Cross Validation</vt:lpstr>
      <vt:lpstr>K-fold Cross Validation</vt:lpstr>
      <vt:lpstr>Stratified K-fold Cross Validation</vt:lpstr>
      <vt:lpstr>Leave p Out Cross Validation(LPOCV)</vt:lpstr>
      <vt:lpstr>Leave p Out Cross Validation</vt:lpstr>
      <vt:lpstr>Regularization</vt:lpstr>
      <vt:lpstr>Working</vt:lpstr>
      <vt:lpstr>Working</vt:lpstr>
      <vt:lpstr>Techniques</vt:lpstr>
      <vt:lpstr>Ridge Regression (L2 Regularization)</vt:lpstr>
      <vt:lpstr>Ridge Regression (L2 Regularization)</vt:lpstr>
      <vt:lpstr>Ridge Regression (L2 Regularization)</vt:lpstr>
      <vt:lpstr>Lasso Regression (L1 Regularization)</vt:lpstr>
      <vt:lpstr>L1 and L2 Regularization</vt:lpstr>
      <vt:lpstr>L1 and L2 Regularization</vt:lpstr>
      <vt:lpstr>L1 and L2 Regularization</vt:lpstr>
      <vt:lpstr>L1 and L2 Regularization</vt:lpstr>
      <vt:lpstr>Conclusion </vt:lpstr>
      <vt:lpstr>What does Regularization Achieve</vt:lpstr>
      <vt:lpstr>No Free Lunch Theorem </vt:lpstr>
      <vt:lpstr>No Free Lunch Theorem </vt:lpstr>
      <vt:lpstr>No Free Lunch Theorem </vt:lpstr>
      <vt:lpstr>No Free Lunch Theorem </vt:lpstr>
      <vt:lpstr>References</vt:lpstr>
      <vt:lpstr>Slide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Baljeet Kaur Nagra</cp:lastModifiedBy>
  <cp:revision>439</cp:revision>
  <dcterms:created xsi:type="dcterms:W3CDTF">2019-01-09T10:33:58Z</dcterms:created>
  <dcterms:modified xsi:type="dcterms:W3CDTF">2022-07-04T04:24:25Z</dcterms:modified>
</cp:coreProperties>
</file>