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2" r:id="rId3"/>
    <p:sldId id="425" r:id="rId4"/>
    <p:sldId id="421" r:id="rId5"/>
    <p:sldId id="417" r:id="rId6"/>
    <p:sldId id="420" r:id="rId7"/>
    <p:sldId id="418" r:id="rId8"/>
    <p:sldId id="423" r:id="rId9"/>
    <p:sldId id="424" r:id="rId10"/>
    <p:sldId id="430" r:id="rId11"/>
    <p:sldId id="431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7" r:id="rId26"/>
    <p:sldId id="448" r:id="rId27"/>
    <p:sldId id="449" r:id="rId28"/>
    <p:sldId id="450" r:id="rId29"/>
    <p:sldId id="422" r:id="rId30"/>
    <p:sldId id="429" r:id="rId31"/>
    <p:sldId id="451" r:id="rId32"/>
    <p:sldId id="419" r:id="rId33"/>
    <p:sldId id="428" r:id="rId34"/>
    <p:sldId id="453" r:id="rId35"/>
    <p:sldId id="454" r:id="rId36"/>
    <p:sldId id="427" r:id="rId37"/>
    <p:sldId id="455" r:id="rId38"/>
    <p:sldId id="426" r:id="rId39"/>
    <p:sldId id="456" r:id="rId40"/>
    <p:sldId id="41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Atrributed</a:t>
            </a:r>
            <a:r>
              <a:rPr lang="en-US" dirty="0" smtClean="0"/>
              <a:t> to Florence Nightingale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 194 Spring 2014</a:t>
            </a:r>
          </a:p>
          <a:p>
            <a:r>
              <a:rPr lang="en-US" dirty="0" smtClean="0"/>
              <a:t>Michael Franklin</a:t>
            </a:r>
          </a:p>
          <a:p>
            <a:r>
              <a:rPr lang="en-US" dirty="0" smtClean="0"/>
              <a:t>Dan Bruckner, Evan Sparks,</a:t>
            </a:r>
          </a:p>
          <a:p>
            <a:r>
              <a:rPr lang="en-US" dirty="0" err="1" smtClean="0"/>
              <a:t>Shivaram</a:t>
            </a:r>
            <a:r>
              <a:rPr lang="en-US" dirty="0" smtClean="0"/>
              <a:t> </a:t>
            </a:r>
            <a:r>
              <a:rPr lang="en-US" dirty="0" err="1" smtClean="0"/>
              <a:t>Venkataraman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881C1-AC7C-8448-9E03-0D9FE07697D8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Presentation</a:t>
            </a:r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>
          <a:xfrm>
            <a:off x="557213" y="1095375"/>
            <a:ext cx="8029575" cy="628650"/>
          </a:xfrm>
          <a:ln/>
        </p:spPr>
        <p:txBody>
          <a:bodyPr/>
          <a:lstStyle/>
          <a:p>
            <a:r>
              <a:rPr lang="en-US"/>
              <a:t>Dashboard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1676400"/>
            <a:ext cx="558105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4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35468-3A1A-3648-87C9-482EF9D8414C}" type="slidenum">
              <a:rPr lang="en-US"/>
              <a:pPr/>
              <a:t>11</a:t>
            </a:fld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Presentation</a:t>
            </a:r>
          </a:p>
        </p:txBody>
      </p:sp>
      <p:sp>
        <p:nvSpPr>
          <p:cNvPr id="32770" name="Rectangle 2"/>
          <p:cNvSpPr>
            <a:spLocks noChangeArrowheads="1"/>
          </p:cNvSpPr>
          <p:nvPr>
            <p:ph type="body" idx="1"/>
          </p:nvPr>
        </p:nvSpPr>
        <p:spPr>
          <a:xfrm>
            <a:off x="557213" y="1095375"/>
            <a:ext cx="8029575" cy="628650"/>
          </a:xfrm>
          <a:ln/>
        </p:spPr>
        <p:txBody>
          <a:bodyPr/>
          <a:lstStyle/>
          <a:p>
            <a:r>
              <a:rPr lang="en-US"/>
              <a:t>Data Art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94260"/>
            <a:ext cx="6422231" cy="42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3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CE375-0E6E-C242-988B-E0B15BAE47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481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Single variable</a:t>
            </a:r>
          </a:p>
          <a:p>
            <a:pPr lvl="1"/>
            <a:r>
              <a:rPr lang="en-US" dirty="0"/>
              <a:t>Dot plot</a:t>
            </a:r>
          </a:p>
          <a:p>
            <a:pPr lvl="1"/>
            <a:r>
              <a:rPr lang="en-US" dirty="0"/>
              <a:t>Jitter plot</a:t>
            </a:r>
          </a:p>
          <a:p>
            <a:pPr lvl="1"/>
            <a:r>
              <a:rPr lang="en-US" dirty="0"/>
              <a:t>Box plot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Kernel density estimate</a:t>
            </a:r>
          </a:p>
          <a:p>
            <a:pPr lvl="1"/>
            <a:r>
              <a:rPr lang="en-US" dirty="0"/>
              <a:t>Cumulative distribution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(note: examples using </a:t>
            </a:r>
            <a:r>
              <a:rPr lang="en-US" dirty="0" err="1" smtClean="0"/>
              <a:t>qplot</a:t>
            </a:r>
            <a:r>
              <a:rPr lang="en-US" dirty="0" smtClean="0"/>
              <a:t> library from R)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3199" y="6352143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examples from Jeff </a:t>
            </a:r>
            <a:r>
              <a:rPr lang="en-US" dirty="0" err="1" smtClean="0"/>
              <a:t>Hammerbacher’s</a:t>
            </a:r>
            <a:r>
              <a:rPr lang="en-US" dirty="0" smtClean="0"/>
              <a:t> 2012 CS194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3C75-1A72-AB47-9257-CAD932586B63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584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Dot plot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63" y="1771650"/>
            <a:ext cx="4578251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1" y="2638425"/>
            <a:ext cx="3614738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94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1ABB9-2ED0-914C-AE86-53662E19420D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686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Jitter plot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1812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4" y="1800225"/>
            <a:ext cx="4672013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9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C94D-2F5F-F046-8C20-11E6015ADBAB}" type="slidenum">
              <a:rPr lang="en-US"/>
              <a:pPr/>
              <a:t>15</a:t>
            </a:fld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789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Box plot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733551"/>
            <a:ext cx="4743450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51" y="2075260"/>
            <a:ext cx="4095155" cy="44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31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884BF-BD92-8045-9AC9-653038983148}" type="slidenum">
              <a:rPr lang="en-US"/>
              <a:pPr/>
              <a:t>16</a:t>
            </a:fld>
            <a:endParaRPr lang="en-US"/>
          </a:p>
        </p:txBody>
      </p:sp>
      <p:sp>
        <p:nvSpPr>
          <p:cNvPr id="3891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891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Box plot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489200"/>
            <a:ext cx="5245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5F84-5676-2B43-9F12-51B31965CDBA}" type="slidenum">
              <a:rPr lang="en-US"/>
              <a:pPr/>
              <a:t>17</a:t>
            </a:fld>
            <a:endParaRPr lang="en-US"/>
          </a:p>
        </p:txBody>
      </p:sp>
      <p:sp>
        <p:nvSpPr>
          <p:cNvPr id="3993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993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Histogram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2574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22" y="1701270"/>
            <a:ext cx="57221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8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ED321-2439-794C-9243-6DF3E7C14F81}" type="slidenum">
              <a:rPr lang="en-US"/>
              <a:pPr/>
              <a:t>18</a:t>
            </a:fld>
            <a:endParaRPr lang="en-US"/>
          </a:p>
        </p:txBody>
      </p:sp>
      <p:sp>
        <p:nvSpPr>
          <p:cNvPr id="4096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096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Kernel density estimate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2190750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85" y="1900237"/>
            <a:ext cx="357901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1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FFA-8B46-1A4C-833D-3CF9EAE82E47}" type="slidenum">
              <a:rPr lang="en-US"/>
              <a:pPr/>
              <a:t>19</a:t>
            </a:fld>
            <a:endParaRPr lang="en-US"/>
          </a:p>
        </p:txBody>
      </p:sp>
      <p:sp>
        <p:nvSpPr>
          <p:cNvPr id="4198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198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Histogram and Kernel Density Estimates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Proper selection of bin width is important</a:t>
            </a:r>
          </a:p>
          <a:p>
            <a:pPr lvl="2"/>
            <a:r>
              <a:rPr lang="en-US" dirty="0" smtClean="0"/>
              <a:t>Outliers </a:t>
            </a:r>
            <a:r>
              <a:rPr lang="en-US" dirty="0"/>
              <a:t>should be discarded</a:t>
            </a:r>
          </a:p>
          <a:p>
            <a:pPr lvl="1"/>
            <a:r>
              <a:rPr lang="en-US" dirty="0"/>
              <a:t>KDE</a:t>
            </a:r>
          </a:p>
          <a:p>
            <a:pPr lvl="2"/>
            <a:r>
              <a:rPr lang="en-US" dirty="0"/>
              <a:t>Kernel function</a:t>
            </a:r>
          </a:p>
          <a:p>
            <a:pPr lvl="3"/>
            <a:r>
              <a:rPr lang="en-US" dirty="0"/>
              <a:t>Box, </a:t>
            </a:r>
            <a:r>
              <a:rPr lang="en-US" dirty="0" err="1"/>
              <a:t>Epanechnikov</a:t>
            </a:r>
            <a:r>
              <a:rPr lang="en-US" dirty="0"/>
              <a:t>, Gaussian</a:t>
            </a:r>
          </a:p>
          <a:p>
            <a:pPr lvl="2"/>
            <a:r>
              <a:rPr lang="en-US" dirty="0"/>
              <a:t>Kernel bandwidth</a:t>
            </a:r>
          </a:p>
        </p:txBody>
      </p:sp>
    </p:spTree>
    <p:extLst>
      <p:ext uri="{BB962C8B-B14F-4D97-AF65-F5344CB8AC3E}">
        <p14:creationId xmlns:p14="http://schemas.microsoft.com/office/powerpoint/2010/main" val="300209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Hypothesis Testing</a:t>
            </a:r>
            <a:endParaRPr lang="en-US" dirty="0" smtClean="0"/>
          </a:p>
          <a:p>
            <a:r>
              <a:rPr lang="en-US" dirty="0" smtClean="0"/>
              <a:t>Exercise – </a:t>
            </a:r>
            <a:r>
              <a:rPr lang="en-US" dirty="0" smtClean="0"/>
              <a:t>EDA and HT in Python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(Evan: Tutorial and Lab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next week: we’ll play with “R”</a:t>
            </a:r>
            <a:endParaRPr lang="en-US" dirty="0" smtClean="0"/>
          </a:p>
          <a:p>
            <a:r>
              <a:rPr lang="en-US" dirty="0" smtClean="0"/>
              <a:t>Review of </a:t>
            </a:r>
            <a:r>
              <a:rPr lang="en-US" dirty="0" smtClean="0"/>
              <a:t>exercise</a:t>
            </a:r>
          </a:p>
          <a:p>
            <a:r>
              <a:rPr lang="en-US" dirty="0" smtClean="0"/>
              <a:t>Time for Project Group Discussions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3CF43-5270-C948-A04B-94D79276FD04}" type="slidenum">
              <a:rPr lang="en-US"/>
              <a:pPr/>
              <a:t>20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301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Cumulative distribution function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2147094"/>
            <a:ext cx="4193381" cy="457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952" y="1352550"/>
            <a:ext cx="28941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4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1D54-0A01-274C-89EE-B83614B4B651}" type="slidenum">
              <a:rPr lang="en-US"/>
              <a:pPr/>
              <a:t>21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403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Two variables</a:t>
            </a:r>
          </a:p>
          <a:p>
            <a:pPr lvl="1"/>
            <a:r>
              <a:rPr lang="en-US"/>
              <a:t>Scatter plot</a:t>
            </a:r>
          </a:p>
          <a:p>
            <a:pPr lvl="2"/>
            <a:r>
              <a:rPr lang="en-US"/>
              <a:t>Line plot</a:t>
            </a:r>
          </a:p>
          <a:p>
            <a:pPr lvl="2"/>
            <a:r>
              <a:rPr lang="en-US"/>
              <a:t>Log-log plot</a:t>
            </a:r>
          </a:p>
          <a:p>
            <a:pPr lvl="2"/>
            <a:r>
              <a:rPr lang="en-US"/>
              <a:t>Cut-and-stack plot</a:t>
            </a:r>
          </a:p>
          <a:p>
            <a:pPr lvl="1"/>
            <a:r>
              <a:rPr lang="en-US"/>
              <a:t>Pairs plot</a:t>
            </a:r>
          </a:p>
        </p:txBody>
      </p:sp>
    </p:spTree>
    <p:extLst>
      <p:ext uri="{BB962C8B-B14F-4D97-AF65-F5344CB8AC3E}">
        <p14:creationId xmlns:p14="http://schemas.microsoft.com/office/powerpoint/2010/main" val="272318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B006-50E4-7B4B-BEA6-BC9EAC4C67CB}" type="slidenum">
              <a:rPr lang="en-US"/>
              <a:pPr/>
              <a:t>22</a:t>
            </a:fld>
            <a:endParaRPr lang="en-US"/>
          </a:p>
        </p:txBody>
      </p:sp>
      <p:sp>
        <p:nvSpPr>
          <p:cNvPr id="450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505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Scatter plot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40" y="1715029"/>
            <a:ext cx="411747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71700"/>
            <a:ext cx="396388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09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F7498-4995-A140-9EF8-02DDB2F9D39F}" type="slidenum">
              <a:rPr lang="en-US"/>
              <a:pPr/>
              <a:t>23</a:t>
            </a:fld>
            <a:endParaRPr lang="en-US"/>
          </a:p>
        </p:txBody>
      </p:sp>
      <p:sp>
        <p:nvSpPr>
          <p:cNvPr id="4608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608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Line plot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89" y="2613025"/>
            <a:ext cx="503634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0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24</a:t>
            </a:fld>
            <a:endParaRPr lang="en-US"/>
          </a:p>
        </p:txBody>
      </p:sp>
      <p:sp>
        <p:nvSpPr>
          <p:cNvPr id="471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710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Log-log plot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6" y="2100660"/>
            <a:ext cx="3786188" cy="462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F87-DE68-0D41-B976-8556981D1E9B}" type="slidenum">
              <a:rPr lang="en-US"/>
              <a:pPr/>
              <a:t>25</a:t>
            </a:fld>
            <a:endParaRPr lang="en-US"/>
          </a:p>
        </p:txBody>
      </p:sp>
      <p:sp>
        <p:nvSpPr>
          <p:cNvPr id="4915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9154" name="Rectangle 2"/>
          <p:cNvSpPr>
            <a:spLocks noChangeArrowheads="1"/>
          </p:cNvSpPr>
          <p:nvPr>
            <p:ph type="body" idx="1"/>
          </p:nvPr>
        </p:nvSpPr>
        <p:spPr>
          <a:xfrm>
            <a:off x="372534" y="1126066"/>
            <a:ext cx="8229600" cy="4525963"/>
          </a:xfrm>
          <a:ln/>
        </p:spPr>
        <p:txBody>
          <a:bodyPr/>
          <a:lstStyle/>
          <a:p>
            <a:r>
              <a:rPr lang="en-US" dirty="0"/>
              <a:t>Coxcomb plot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19" y="1739900"/>
            <a:ext cx="730911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07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67C2D-0AFD-2046-B0D2-815A85640C83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5017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Treemap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79985"/>
            <a:ext cx="4107656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7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40CC-B021-6541-9C68-773048339EDB}" type="slidenum">
              <a:rPr lang="en-US"/>
              <a:pPr/>
              <a:t>27</a:t>
            </a:fld>
            <a:endParaRPr lang="en-US"/>
          </a:p>
        </p:txBody>
      </p:sp>
      <p:sp>
        <p:nvSpPr>
          <p:cNvPr id="512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5120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Heatmap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06" y="1788319"/>
            <a:ext cx="3786188" cy="430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2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A6AD0-8292-B445-A84A-DD20BD43E90A}" type="slidenum">
              <a:rPr lang="en-US"/>
              <a:pPr/>
              <a:t>28</a:t>
            </a:fld>
            <a:endParaRPr lang="en-US"/>
          </a:p>
        </p:txBody>
      </p:sp>
      <p:sp>
        <p:nvSpPr>
          <p:cNvPr id="5222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5222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Gapminder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984375"/>
            <a:ext cx="4650581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0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8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“All models are wrong,  but some models are useful.” George Box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represents the traces of the real-world processes.</a:t>
            </a:r>
          </a:p>
          <a:p>
            <a:endParaRPr lang="en-US" dirty="0"/>
          </a:p>
          <a:p>
            <a:r>
              <a:rPr lang="en-US" dirty="0"/>
              <a:t>Two sources of randomness and uncertainty: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) those underlying the process themselves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) </a:t>
            </a:r>
            <a:r>
              <a:rPr lang="en-US" dirty="0" smtClean="0"/>
              <a:t>those </a:t>
            </a:r>
            <a:r>
              <a:rPr lang="en-US" dirty="0"/>
              <a:t>associated with the data collection methods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simplify </a:t>
            </a:r>
            <a:r>
              <a:rPr lang="en-US" dirty="0"/>
              <a:t>the traces into something more comprehensible you need:</a:t>
            </a:r>
          </a:p>
          <a:p>
            <a:pPr lvl="1"/>
            <a:r>
              <a:rPr lang="en-US" dirty="0"/>
              <a:t>mathematical models or functions of the data -&gt; Statistical estimators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1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Today and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Data Diagnosis</a:t>
            </a:r>
          </a:p>
          <a:p>
            <a:pPr lvl="1"/>
            <a:r>
              <a:rPr lang="en-US" dirty="0" smtClean="0"/>
              <a:t>Graphical/Visual Methods</a:t>
            </a:r>
          </a:p>
          <a:p>
            <a:pPr lvl="1"/>
            <a:r>
              <a:rPr lang="en-US" dirty="0" smtClean="0"/>
              <a:t>Data Transformation</a:t>
            </a:r>
          </a:p>
          <a:p>
            <a:pPr lvl="1"/>
            <a:endParaRPr lang="en-US" dirty="0"/>
          </a:p>
          <a:p>
            <a:r>
              <a:rPr lang="en-US" dirty="0" smtClean="0"/>
              <a:t> Confirmatory Data Analysis</a:t>
            </a:r>
          </a:p>
          <a:p>
            <a:pPr lvl="1"/>
            <a:r>
              <a:rPr lang="en-US" dirty="0" smtClean="0"/>
              <a:t>Statistical Hypothesis Testing</a:t>
            </a:r>
          </a:p>
          <a:p>
            <a:r>
              <a:rPr lang="en-US" dirty="0" smtClean="0"/>
              <a:t>Graphical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8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is size of population</a:t>
            </a:r>
          </a:p>
          <a:p>
            <a:r>
              <a:rPr lang="en-US" dirty="0"/>
              <a:t>n is sample size (subset of the population)</a:t>
            </a:r>
          </a:p>
          <a:p>
            <a:endParaRPr lang="en-US" dirty="0"/>
          </a:p>
          <a:p>
            <a:r>
              <a:rPr lang="en-US" dirty="0"/>
              <a:t>Getting the subset (i.e. sampling) can introduce "bias" leading to incorrect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7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processes tend to generate measurements whose empirical shape could be approximated by mathematical functions with a few parameters that could be estimated from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ML </a:t>
            </a:r>
            <a:r>
              <a:rPr lang="en-US" dirty="0" err="1" smtClean="0"/>
              <a:t>Algos</a:t>
            </a:r>
            <a:r>
              <a:rPr lang="en-US" dirty="0" smtClean="0"/>
              <a:t> vs. Stat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Techniques and underlying concepts in common</a:t>
            </a:r>
          </a:p>
          <a:p>
            <a:r>
              <a:rPr lang="en-US" dirty="0" smtClean="0"/>
              <a:t>Difference in goals/use:</a:t>
            </a:r>
          </a:p>
          <a:p>
            <a:pPr lvl="1"/>
            <a:r>
              <a:rPr lang="en-US" dirty="0" smtClean="0"/>
              <a:t>ML </a:t>
            </a:r>
            <a:r>
              <a:rPr lang="en-US" dirty="0" err="1" smtClean="0"/>
              <a:t>Algos</a:t>
            </a:r>
            <a:r>
              <a:rPr lang="en-US" dirty="0" smtClean="0"/>
              <a:t> – goal: predict or classify with high </a:t>
            </a:r>
            <a:r>
              <a:rPr lang="en-US" dirty="0" err="1" smtClean="0"/>
              <a:t>accuracty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basis of many data products </a:t>
            </a:r>
          </a:p>
          <a:p>
            <a:pPr lvl="1"/>
            <a:r>
              <a:rPr lang="en-US" dirty="0" smtClean="0"/>
              <a:t>Models – get at the underlying generative process</a:t>
            </a:r>
          </a:p>
          <a:p>
            <a:r>
              <a:rPr lang="en-US" dirty="0" smtClean="0"/>
              <a:t>“Black box” vs. “White box” </a:t>
            </a:r>
          </a:p>
          <a:p>
            <a:r>
              <a:rPr lang="en-US" dirty="0" smtClean="0"/>
              <a:t>Dealing with uncertainty (at the heart of stats)</a:t>
            </a:r>
          </a:p>
          <a:p>
            <a:r>
              <a:rPr lang="en-US" dirty="0" smtClean="0"/>
              <a:t>Distributions vs. non-</a:t>
            </a:r>
            <a:r>
              <a:rPr lang="en-US" dirty="0" err="1" smtClean="0"/>
              <a:t>parametic</a:t>
            </a:r>
            <a:r>
              <a:rPr lang="en-US" dirty="0" smtClean="0"/>
              <a:t>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09 at 10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4500"/>
            <a:ext cx="7414887" cy="61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 is given the benefit of the doubt (e.g., innocent until proven guilty).</a:t>
            </a:r>
          </a:p>
          <a:p>
            <a:r>
              <a:rPr lang="en-US" dirty="0" smtClean="0"/>
              <a:t>Alternative Hypothesis directly contradicts the Null Hypothesis </a:t>
            </a:r>
          </a:p>
          <a:p>
            <a:r>
              <a:rPr lang="en-US" dirty="0"/>
              <a:t>"Step 1: State the  hypotheses."</a:t>
            </a:r>
          </a:p>
          <a:p>
            <a:r>
              <a:rPr lang="en-US" dirty="0"/>
              <a:t>"Step 2: Set the  criteria for a decision."</a:t>
            </a:r>
          </a:p>
          <a:p>
            <a:r>
              <a:rPr lang="en-US" dirty="0"/>
              <a:t>"Step 3: Compute the  test  statistic."</a:t>
            </a:r>
          </a:p>
          <a:p>
            <a:r>
              <a:rPr lang="en-US" dirty="0"/>
              <a:t>"Step 4: Make a decision."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1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504"/>
          </a:xfrm>
        </p:spPr>
        <p:txBody>
          <a:bodyPr>
            <a:normAutofit/>
          </a:bodyPr>
          <a:lstStyle/>
          <a:p>
            <a:r>
              <a:rPr lang="en-US" dirty="0"/>
              <a:t>A p value is the probability of obtaining a sample outcome, given that the </a:t>
            </a:r>
            <a:r>
              <a:rPr lang="en-US" dirty="0" smtClean="0"/>
              <a:t>value </a:t>
            </a:r>
            <a:r>
              <a:rPr lang="en-US" dirty="0"/>
              <a:t>stated in the null hypothesis is true. </a:t>
            </a:r>
            <a:endParaRPr lang="en-US" dirty="0" smtClean="0"/>
          </a:p>
          <a:p>
            <a:r>
              <a:rPr lang="en-US" smtClean="0"/>
              <a:t>In </a:t>
            </a:r>
            <a:r>
              <a:rPr lang="en-US" dirty="0" smtClean="0"/>
              <a:t>many cases: when </a:t>
            </a:r>
            <a:r>
              <a:rPr lang="en-US" dirty="0"/>
              <a:t>the p value is less than 5% (p &lt; .05), we reject the null </a:t>
            </a:r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Note this means that 1 out of 20 times we incorrectly reject the null hypothesis</a:t>
            </a:r>
          </a:p>
          <a:p>
            <a:pPr lvl="1"/>
            <a:r>
              <a:rPr lang="en-US" dirty="0" smtClean="0"/>
              <a:t>Do “green jelly beans cause acne?” (see XKCD)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3-10 at 2.4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91" y="1441160"/>
            <a:ext cx="6699881" cy="4909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Two-tailed Significance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1938" y="6030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p value is less than 5% (p &lt; .05), we reject the null hypothesis</a:t>
            </a:r>
          </a:p>
        </p:txBody>
      </p:sp>
      <p:pic>
        <p:nvPicPr>
          <p:cNvPr id="4" name="Picture 3" descr="Screen Shot 2014-03-10 at 3.0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9" y="1361977"/>
            <a:ext cx="7671071" cy="43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685" y="5309698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5" name="Picture 4" descr="Screen Shot 2014-03-09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425"/>
            <a:ext cx="9144000" cy="351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2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Two Sets of Data Really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Hypothesis: The differences we see are due to “chance”</a:t>
            </a:r>
          </a:p>
          <a:p>
            <a:r>
              <a:rPr lang="en-US" dirty="0" smtClean="0"/>
              <a:t>For Small Sample sizes: use T-test</a:t>
            </a:r>
          </a:p>
          <a:p>
            <a:endParaRPr lang="en-US" dirty="0"/>
          </a:p>
          <a:p>
            <a:r>
              <a:rPr lang="en-US" dirty="0" smtClean="0"/>
              <a:t>We’ll do this next in the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vs. Inferential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Descriptive: e.g., Mean;  describes </a:t>
            </a:r>
            <a:r>
              <a:rPr lang="en-US" dirty="0"/>
              <a:t>data you have but can't be generalized beyond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We’ll talk about Exploratory Data Analysis</a:t>
            </a:r>
            <a:endParaRPr lang="en-US" dirty="0"/>
          </a:p>
          <a:p>
            <a:r>
              <a:rPr lang="en-US" dirty="0" smtClean="0"/>
              <a:t>Inferential: </a:t>
            </a:r>
            <a:r>
              <a:rPr lang="en-US" dirty="0"/>
              <a:t>e.g., t-test, that enable inferences about the population beyond our data</a:t>
            </a:r>
          </a:p>
          <a:p>
            <a:pPr lvl="1"/>
            <a:r>
              <a:rPr lang="en-US" dirty="0" smtClean="0"/>
              <a:t>These are the techniques we’ll leverage for Machine Learning and 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Notes on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562"/>
            <a:ext cx="8229600" cy="5858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3/</a:t>
            </a:r>
            <a:r>
              <a:rPr lang="en-US" dirty="0" smtClean="0"/>
              <a:t>17  </a:t>
            </a:r>
            <a:r>
              <a:rPr lang="en-US" dirty="0" smtClean="0"/>
              <a:t>Intro to </a:t>
            </a:r>
            <a:r>
              <a:rPr lang="en-US" dirty="0" smtClean="0"/>
              <a:t>Supervised Learning</a:t>
            </a:r>
          </a:p>
          <a:p>
            <a:r>
              <a:rPr lang="en-US" dirty="0" smtClean="0"/>
              <a:t>HW2 coming out tomorrow night</a:t>
            </a:r>
          </a:p>
          <a:p>
            <a:pPr lvl="1"/>
            <a:r>
              <a:rPr lang="en-US" dirty="0" smtClean="0"/>
              <a:t>Due after Spring Break but do it before!</a:t>
            </a:r>
            <a:endParaRPr lang="en-US" dirty="0"/>
          </a:p>
          <a:p>
            <a:r>
              <a:rPr lang="en-US" dirty="0" smtClean="0"/>
              <a:t>FINAL PROJECTS</a:t>
            </a:r>
          </a:p>
          <a:p>
            <a:pPr lvl="1"/>
            <a:r>
              <a:rPr lang="en-US" dirty="0" smtClean="0"/>
              <a:t>Group size = 3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smtClean="0"/>
              <a:t>What’s expected – find data, build a COOL Data Product, integration &amp; </a:t>
            </a:r>
            <a:r>
              <a:rPr lang="en-US" dirty="0" err="1" smtClean="0"/>
              <a:t>viz</a:t>
            </a:r>
            <a:r>
              <a:rPr lang="en-US" dirty="0" smtClean="0"/>
              <a:t> or good reason why not</a:t>
            </a:r>
          </a:p>
          <a:p>
            <a:pPr lvl="1"/>
            <a:r>
              <a:rPr lang="en-US" dirty="0" smtClean="0"/>
              <a:t>Schedule:   </a:t>
            </a:r>
          </a:p>
          <a:p>
            <a:pPr lvl="2"/>
            <a:r>
              <a:rPr lang="en-US" dirty="0" smtClean="0"/>
              <a:t>Groups Formed</a:t>
            </a:r>
            <a:endParaRPr lang="en-US" dirty="0" smtClean="0"/>
          </a:p>
          <a:p>
            <a:pPr lvl="2"/>
            <a:r>
              <a:rPr lang="en-US" dirty="0" smtClean="0"/>
              <a:t>1-2page proposal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DUE 3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endParaRPr lang="en-US" dirty="0"/>
          </a:p>
          <a:p>
            <a:pPr lvl="2"/>
            <a:r>
              <a:rPr lang="en-US" dirty="0" smtClean="0"/>
              <a:t>Midway review meeting with Prof or GSIs </a:t>
            </a:r>
            <a:r>
              <a:rPr lang="en-US" dirty="0" smtClean="0">
                <a:solidFill>
                  <a:srgbClr val="FF0000"/>
                </a:solidFill>
              </a:rPr>
              <a:t>following 1-2 weeks</a:t>
            </a:r>
          </a:p>
          <a:p>
            <a:pPr lvl="2"/>
            <a:r>
              <a:rPr lang="en-US" dirty="0" smtClean="0"/>
              <a:t>Final Presentation (Posters and/or Lightning talks)</a:t>
            </a:r>
          </a:p>
          <a:p>
            <a:pPr lvl="2"/>
            <a:r>
              <a:rPr lang="en-US" dirty="0" smtClean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17404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(descriptive) Stats</a:t>
            </a:r>
          </a:p>
          <a:p>
            <a:pPr lvl="1"/>
            <a:r>
              <a:rPr lang="en-US" dirty="0" smtClean="0"/>
              <a:t>“Who are the most profitable customers?”</a:t>
            </a:r>
          </a:p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“Is there a difference in value to the company of these customers?”</a:t>
            </a:r>
          </a:p>
          <a:p>
            <a:r>
              <a:rPr lang="en-US" dirty="0" smtClean="0"/>
              <a:t>Segmentation/Classification</a:t>
            </a:r>
          </a:p>
          <a:p>
            <a:pPr lvl="1"/>
            <a:r>
              <a:rPr lang="en-US" dirty="0" smtClean="0"/>
              <a:t>What are the common characteristics of these customers?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Will this new customer become a profitable customer?   If so, how profitable?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139" y="6478090"/>
            <a:ext cx="611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Provost and Fawcett, “Data Science for Business”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models/techniques to use depends on the problem context, data and underlying assumptions.</a:t>
            </a:r>
          </a:p>
          <a:p>
            <a:r>
              <a:rPr lang="en-US" dirty="0" smtClean="0"/>
              <a:t>e.g., Classification problem with binary outcome? -&gt; logistic regression, Naïve Bayes, …</a:t>
            </a:r>
          </a:p>
          <a:p>
            <a:r>
              <a:rPr lang="en-US" dirty="0" smtClean="0"/>
              <a:t>e.g., Classification problem but no labels?</a:t>
            </a:r>
          </a:p>
          <a:p>
            <a:pPr lvl="1"/>
            <a:r>
              <a:rPr lang="en-US" dirty="0" smtClean="0"/>
              <a:t>-&gt; Perhaps use 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1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br>
              <a:rPr lang="en-US" dirty="0" smtClean="0"/>
            </a:br>
            <a:r>
              <a:rPr lang="en-US" dirty="0" smtClean="0"/>
              <a:t>1977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26" r="-363"/>
          <a:stretch/>
        </p:blipFill>
        <p:spPr>
          <a:xfrm>
            <a:off x="5989210" y="2929467"/>
            <a:ext cx="2612124" cy="37316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89" y="979575"/>
            <a:ext cx="1452511" cy="1771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708" y="1279489"/>
            <a:ext cx="55941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Based on insights developed at Bell Labs in the 60’s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Techniques for visualizing and summarizing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can the data tell us? (in contrast to “confirmatory” data analysis)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Introduced many basic techniques: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5-number summary, box plots, stem and leaf diagrams,…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 Number summary: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extremes (min and max)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median &amp;</a:t>
            </a:r>
            <a:r>
              <a:rPr lang="en-US" sz="2400" dirty="0"/>
              <a:t> </a:t>
            </a:r>
            <a:r>
              <a:rPr lang="en-US" sz="2400" dirty="0" smtClean="0"/>
              <a:t>quartiles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More robust to skewed &amp; </a:t>
            </a:r>
            <a:r>
              <a:rPr lang="en-US" sz="2400" dirty="0" err="1" smtClean="0"/>
              <a:t>longtailed</a:t>
            </a:r>
            <a:r>
              <a:rPr lang="en-US" sz="2400" dirty="0" smtClean="0"/>
              <a:t>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089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Trouble with Summary Stats</a:t>
            </a:r>
            <a:endParaRPr lang="en-US" dirty="0"/>
          </a:p>
        </p:txBody>
      </p:sp>
      <p:pic>
        <p:nvPicPr>
          <p:cNvPr id="4" name="Picture 3" descr="Screen Shot 2014-03-10 at 2.2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2" y="1130844"/>
            <a:ext cx="7502326" cy="56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Data</a:t>
            </a:r>
            <a:endParaRPr lang="en-US" dirty="0"/>
          </a:p>
        </p:txBody>
      </p:sp>
      <p:pic>
        <p:nvPicPr>
          <p:cNvPr id="3" name="Picture 2" descr="Screen Shot 2014-03-10 at 2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9" y="1036840"/>
            <a:ext cx="7637943" cy="57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15972</TotalTime>
  <Words>980</Words>
  <Application>Microsoft Macintosh PowerPoint</Application>
  <PresentationFormat>On-screen Show (4:3)</PresentationFormat>
  <Paragraphs>199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Introduction to Data Science Lecture 6 Exploratory Data Analysis</vt:lpstr>
      <vt:lpstr>Outline for this Evening</vt:lpstr>
      <vt:lpstr>Topics Today and Next Time</vt:lpstr>
      <vt:lpstr>Descriptive vs. Inferential</vt:lpstr>
      <vt:lpstr>Examples of Business Questions</vt:lpstr>
      <vt:lpstr>Applying techniques</vt:lpstr>
      <vt:lpstr>Exploratory Data Analysis 1977</vt:lpstr>
      <vt:lpstr>The Trouble with Summary Stats</vt:lpstr>
      <vt:lpstr>Looking at Data</vt:lpstr>
      <vt:lpstr>Data Presentation</vt:lpstr>
      <vt:lpstr>Data Presentation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The Need for Models</vt:lpstr>
      <vt:lpstr>More on Models</vt:lpstr>
      <vt:lpstr>Probability Distributions</vt:lpstr>
      <vt:lpstr>Note on ML Algos vs. Stat Models</vt:lpstr>
      <vt:lpstr>PowerPoint Presentation</vt:lpstr>
      <vt:lpstr>More on Hypothesis Testing</vt:lpstr>
      <vt:lpstr>p Value</vt:lpstr>
      <vt:lpstr>PowerPoint Presentation</vt:lpstr>
      <vt:lpstr>Two-tailed Significance</vt:lpstr>
      <vt:lpstr>Hypothesis Testing</vt:lpstr>
      <vt:lpstr>Are Two Sets of Data Really Different?</vt:lpstr>
      <vt:lpstr>Some Notes on the Class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Michael Franklin</cp:lastModifiedBy>
  <cp:revision>215</cp:revision>
  <cp:lastPrinted>2014-03-04T01:19:28Z</cp:lastPrinted>
  <dcterms:created xsi:type="dcterms:W3CDTF">2014-01-27T17:03:34Z</dcterms:created>
  <dcterms:modified xsi:type="dcterms:W3CDTF">2014-03-11T02:21:55Z</dcterms:modified>
</cp:coreProperties>
</file>