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8" r:id="rId21"/>
    <p:sldId id="274" r:id="rId22"/>
    <p:sldId id="275" r:id="rId23"/>
    <p:sldId id="276" r:id="rId24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" panose="02040503050406030204" pitchFamily="18" charset="0"/>
      <p:regular r:id="rId32"/>
      <p:bold r:id="rId33"/>
      <p:italic r:id="rId34"/>
      <p:boldItalic r:id="rId35"/>
    </p:embeddedFont>
    <p:embeddedFont>
      <p:font typeface="Raleway ExtraBold" pitchFamily="2" charset="0"/>
      <p:bold r:id="rId36"/>
      <p:boldItalic r:id="rId37"/>
    </p:embeddedFont>
    <p:embeddedFont>
      <p:font typeface="Times" panose="02020603050405020304" pitchFamily="18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DCmCaICL9RWtCRy8KyTg9pJD7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-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913652" y="4342778"/>
            <a:ext cx="5030698" cy="411575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3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body" idx="1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EXT_AND_CLIPAR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5"/>
          <p:cNvSpPr>
            <a:spLocks noGrp="1"/>
          </p:cNvSpPr>
          <p:nvPr>
            <p:ph type="clipArt" idx="2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ftr" idx="11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1" name="Google Shape;12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8" name="Google Shape;138;p4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9" name="Google Shape;139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4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6" name="Google Shape;146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w="19050" cap="sq" cmpd="thinThick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6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7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8"/>
          <p:cNvSpPr>
            <a:spLocks noGrp="1"/>
          </p:cNvSpPr>
          <p:nvPr>
            <p:ph type="pic" idx="2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8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2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9"/>
          <p:cNvSpPr txBox="1"/>
          <p:nvPr/>
        </p:nvSpPr>
        <p:spPr>
          <a:xfrm>
            <a:off x="3009795" y="0"/>
            <a:ext cx="6058005" cy="353943"/>
          </a:xfrm>
          <a:prstGeom prst="rect">
            <a:avLst/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Communicationq Engineering (CCE)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30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2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22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88900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22" descr="https://encrypted-tbn3.gstatic.com/images?q=tbn:ANd9GcTyg3Gq4WoxkxO75aZWNEjYFvavmMfWdiMvs57jpDF8YRR3yCybqQ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ru99.com/operating-system-tutorial.html" TargetMode="External"/><Relationship Id="rId3" Type="http://schemas.openxmlformats.org/officeDocument/2006/relationships/hyperlink" Target="https://www.includehelp.com/c-programming-questions/" TargetMode="External"/><Relationship Id="rId7" Type="http://schemas.openxmlformats.org/officeDocument/2006/relationships/hyperlink" Target="https://www.javatpoint.com/os-tutoria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operating_system/index.htm" TargetMode="External"/><Relationship Id="rId5" Type="http://schemas.openxmlformats.org/officeDocument/2006/relationships/hyperlink" Target="https://computing.llnl.gov/tutorials/" TargetMode="External"/><Relationship Id="rId4" Type="http://schemas.openxmlformats.org/officeDocument/2006/relationships/hyperlink" Target="https://www.studytonight.com/operating-system/" TargetMode="External"/><Relationship Id="rId9" Type="http://schemas.openxmlformats.org/officeDocument/2006/relationships/hyperlink" Target="https://www.geeksforgeeks.org/operating-system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6572250" y="57388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"/>
          <p:cNvSpPr/>
          <p:nvPr/>
        </p:nvSpPr>
        <p:spPr>
          <a:xfrm rot="10800000" flipH="1">
            <a:off x="7130143" y="5312160"/>
            <a:ext cx="968829" cy="868205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1"/>
          <p:cNvGraphicFramePr/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477292" imgH="2361044" progId="">
                  <p:embed/>
                </p:oleObj>
              </mc:Choice>
              <mc:Fallback>
                <p:oleObj r:id="rId3" imgW="2477292" imgH="2361044" progId="">
                  <p:embed/>
                  <p:pic>
                    <p:nvPicPr>
                      <p:cNvPr id="169" name="Google Shape;169;p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" name="Google Shape;170;p1"/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91" y="80792"/>
            <a:ext cx="3652047" cy="145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"/>
          <p:cNvSpPr/>
          <p:nvPr/>
        </p:nvSpPr>
        <p:spPr>
          <a:xfrm flipH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15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1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-344409" y="5367867"/>
            <a:ext cx="4824032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Operating System</a:t>
            </a:r>
            <a:endParaRPr/>
          </a:p>
          <a:p>
            <a:pPr marL="0" marR="0" lvl="0" indent="0" algn="l" rtl="0">
              <a:spcBef>
                <a:spcPts val="63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7" name="Google Shape;177;p1"/>
          <p:cNvSpPr txBox="1"/>
          <p:nvPr/>
        </p:nvSpPr>
        <p:spPr>
          <a:xfrm>
            <a:off x="2903893" y="5579669"/>
            <a:ext cx="137308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 size 24 </a:t>
            </a:r>
            <a:endParaRPr/>
          </a:p>
        </p:txBody>
      </p:sp>
      <p:sp>
        <p:nvSpPr>
          <p:cNvPr id="178" name="Google Shape;178;p1"/>
          <p:cNvSpPr txBox="1"/>
          <p:nvPr/>
        </p:nvSpPr>
        <p:spPr>
          <a:xfrm>
            <a:off x="1045029" y="2396209"/>
            <a:ext cx="7344591" cy="4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INSTITUTEOF ENGINEERING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2400" b="1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Bachelor of Engineering (Computer Science &amp; Engineering)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2400" b="1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Operating System (CST-328)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endParaRPr sz="2400" b="1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800" b="1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Subject Coordinator: Er. Puneet kaur(E6913)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endParaRPr sz="2400" b="1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endParaRPr sz="2400" b="1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2400" b="1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spcBef>
                <a:spcPts val="840"/>
              </a:spcBef>
              <a:spcAft>
                <a:spcPts val="0"/>
              </a:spcAft>
              <a:buNone/>
            </a:pPr>
            <a:endParaRPr sz="1200" b="0" u="non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855663" y="781050"/>
            <a:ext cx="828833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Responsibilities of an Operating System</a:t>
            </a:r>
            <a:endParaRPr/>
          </a:p>
        </p:txBody>
      </p:sp>
      <p:sp>
        <p:nvSpPr>
          <p:cNvPr id="231" name="Google Shape;231;p9"/>
          <p:cNvSpPr txBox="1">
            <a:spLocks noGrp="1"/>
          </p:cNvSpPr>
          <p:nvPr>
            <p:ph type="body" idx="1"/>
          </p:nvPr>
        </p:nvSpPr>
        <p:spPr>
          <a:xfrm>
            <a:off x="781050" y="1651000"/>
            <a:ext cx="7981950" cy="4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There are three basic responsibilities (in literature):</a:t>
            </a:r>
            <a:endParaRPr/>
          </a:p>
          <a:p>
            <a:pPr marL="990600" lvl="1" indent="-5334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Resource Manager – manages and allocates resources.</a:t>
            </a:r>
            <a:endParaRPr/>
          </a:p>
          <a:p>
            <a:pPr marL="990600" lvl="1" indent="-5334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Control program – controls the execution of user programs and operations of I/O devices.</a:t>
            </a:r>
            <a:endParaRPr/>
          </a:p>
          <a:p>
            <a:pPr marL="990600" lvl="1" indent="-5334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Command Executer – Provides an environment for running user commands.</a:t>
            </a:r>
            <a:endParaRPr/>
          </a:p>
          <a:p>
            <a:pPr marL="990600" lvl="1" indent="-419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0" indent="-609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But one more modern view: the Operating System as a Virtual Machine.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>
            <a:spLocks noGrp="1"/>
          </p:cNvSpPr>
          <p:nvPr>
            <p:ph type="title"/>
          </p:nvPr>
        </p:nvSpPr>
        <p:spPr>
          <a:xfrm>
            <a:off x="1066800" y="228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br>
              <a:rPr lang="en-US" sz="4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Operating-System Structure </a:t>
            </a:r>
            <a:br>
              <a:rPr lang="en-US" sz="4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0"/>
          <p:cNvSpPr txBox="1">
            <a:spLocks noGrp="1"/>
          </p:cNvSpPr>
          <p:nvPr>
            <p:ph type="body" idx="1"/>
          </p:nvPr>
        </p:nvSpPr>
        <p:spPr>
          <a:xfrm>
            <a:off x="914400" y="13716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General-purpose OS is very large program 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Various ways to structure ones </a:t>
            </a:r>
            <a:endParaRPr/>
          </a:p>
          <a:p>
            <a:pPr marL="80010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Simple structure – MS-DOS </a:t>
            </a:r>
            <a:endParaRPr/>
          </a:p>
          <a:p>
            <a:pPr marL="80010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More complex -- UNIX </a:t>
            </a:r>
            <a:endParaRPr/>
          </a:p>
          <a:p>
            <a:pPr marL="80010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Layered – an abstraction </a:t>
            </a:r>
            <a:endParaRPr/>
          </a:p>
          <a:p>
            <a:pPr marL="80010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Microkernel -Mach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>
            <a:spLocks noGrp="1"/>
          </p:cNvSpPr>
          <p:nvPr>
            <p:ph type="title"/>
          </p:nvPr>
        </p:nvSpPr>
        <p:spPr>
          <a:xfrm>
            <a:off x="1193800" y="228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br>
              <a:rPr lang="en-US" sz="4000" b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Structure -- MS-DOS </a:t>
            </a:r>
            <a:endParaRPr/>
          </a:p>
        </p:txBody>
      </p:sp>
      <p:sp>
        <p:nvSpPr>
          <p:cNvPr id="243" name="Google Shape;243;p11"/>
          <p:cNvSpPr txBox="1">
            <a:spLocks noGrp="1"/>
          </p:cNvSpPr>
          <p:nvPr>
            <p:ph type="body" idx="1"/>
          </p:nvPr>
        </p:nvSpPr>
        <p:spPr>
          <a:xfrm>
            <a:off x="990600" y="1295399"/>
            <a:ext cx="388620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MS-DOS – written to provide the most functionality in the least space Not divided into modules </a:t>
            </a:r>
            <a:endParaRPr/>
          </a:p>
          <a:p>
            <a:pPr marL="342900" lvl="0" indent="-2286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Limited in H/W functionality</a:t>
            </a:r>
            <a:endParaRPr/>
          </a:p>
          <a:p>
            <a:pPr marL="342900" lvl="0" indent="-2286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Although MS-DOS has some structure, its interfaces and levels of functionality are not well separated</a:t>
            </a:r>
            <a:endParaRPr/>
          </a:p>
          <a:p>
            <a:pPr marL="342900" lvl="0" indent="-2286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2025" y="1626250"/>
            <a:ext cx="3578772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>
            <a:spLocks noGrp="1"/>
          </p:cNvSpPr>
          <p:nvPr>
            <p:ph type="title"/>
          </p:nvPr>
        </p:nvSpPr>
        <p:spPr>
          <a:xfrm>
            <a:off x="990600" y="228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br>
              <a:rPr lang="en-US" sz="4000" b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Simple Structure -- UNIX </a:t>
            </a:r>
            <a:endParaRPr/>
          </a:p>
        </p:txBody>
      </p:sp>
      <p:sp>
        <p:nvSpPr>
          <p:cNvPr id="250" name="Google Shape;250;p12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UNIX – limited by hardware functionality, the original UNIX operating system had limited structuring.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     The UNIX OS consists of two separable parts 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Systems programs 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kernel Consists of everything below the system-call interface and above the physical hardware 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Provides the file management, CPU scheduling, memory management, and other operating-system functions; a large number of functions for one level</a:t>
            </a:r>
            <a:endParaRPr dirty="0"/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>
            <a:spLocks noGrp="1"/>
          </p:cNvSpPr>
          <p:nvPr>
            <p:ph type="title"/>
          </p:nvPr>
        </p:nvSpPr>
        <p:spPr>
          <a:xfrm>
            <a:off x="990600" y="228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br>
              <a:rPr lang="en-US" sz="4000" b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Simple Structure -- UNIX </a:t>
            </a:r>
            <a:endParaRPr/>
          </a:p>
        </p:txBody>
      </p:sp>
      <p:pic>
        <p:nvPicPr>
          <p:cNvPr id="256" name="Google Shape;2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4763" y="1295400"/>
            <a:ext cx="661987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>
            <a:spLocks noGrp="1"/>
          </p:cNvSpPr>
          <p:nvPr>
            <p:ph type="title"/>
          </p:nvPr>
        </p:nvSpPr>
        <p:spPr>
          <a:xfrm>
            <a:off x="990600" y="3810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Layered Approach </a:t>
            </a:r>
            <a:endParaRPr/>
          </a:p>
        </p:txBody>
      </p:sp>
      <p:sp>
        <p:nvSpPr>
          <p:cNvPr id="262" name="Google Shape;262;p14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43815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operating system is divided into a number of layers (levels), each built on top of lower layers. 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bottom layer (layer 0), is the hardware; the highest (layer N) is the user interface. 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Main advantage of layered approach is Modularity.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With modularity, layers are selected such that each uses functions (operations) and services of only lower-level layers.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major difficulty with layered approach is to divide the layers carefully, because a layer can use only those layers which are below it.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1371600"/>
            <a:ext cx="3276600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1066800" y="609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Microkernel System Structure </a:t>
            </a:r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800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Moves as much from the kernel into user space 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Mach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example of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microkernel 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Mac OS X kernel (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Darwin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) partly based on Mach 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Communication takes place between user modules using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message passing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1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68580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Easier to extend a microkernel </a:t>
            </a:r>
            <a:endParaRPr/>
          </a:p>
          <a:p>
            <a:pPr marL="68580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Easier to port the operating system to new architectures </a:t>
            </a:r>
            <a:endParaRPr/>
          </a:p>
          <a:p>
            <a:pPr marL="68580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More reliable (less code is running in kernel mode) </a:t>
            </a:r>
            <a:endParaRPr/>
          </a:p>
          <a:p>
            <a:pPr marL="68580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More secure 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1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Detriments: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Performance overhead of user space to kernel space communication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>
            <a:spLocks noGrp="1"/>
          </p:cNvSpPr>
          <p:nvPr>
            <p:ph type="title"/>
          </p:nvPr>
        </p:nvSpPr>
        <p:spPr>
          <a:xfrm>
            <a:off x="1066800" y="5334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Microkernel System Structure </a:t>
            </a:r>
            <a:endParaRPr/>
          </a:p>
        </p:txBody>
      </p:sp>
      <p:pic>
        <p:nvPicPr>
          <p:cNvPr id="275" name="Google Shape;2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362200"/>
            <a:ext cx="702945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6"/>
          <p:cNvSpPr txBox="1"/>
          <p:nvPr/>
        </p:nvSpPr>
        <p:spPr>
          <a:xfrm>
            <a:off x="685800" y="1447800"/>
            <a:ext cx="8001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is a computer program that manages I/O requests from software and translates them into data processing instructions for CPU and other electronic components of computer.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mbria"/>
              <a:buNone/>
            </a:pPr>
            <a:r>
              <a:rPr lang="en-US">
                <a:solidFill>
                  <a:srgbClr val="C00000"/>
                </a:solidFill>
              </a:rPr>
              <a:t>What is a Kernel?</a:t>
            </a:r>
            <a:br>
              <a:rPr lang="en-US"/>
            </a:br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 kernel is a computer program at the core of a computer's operating system with complete control over everything in the system. It is an integral part of any operating system.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    Features of Kernel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Low-level scheduling of processes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Inter-process communication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 synchronization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Context switching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849F-69AC-0A3B-D0CD-2BE1F09A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69979-3424-1481-084D-822C54525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difference between kernel and shell?</a:t>
            </a:r>
          </a:p>
          <a:p>
            <a:r>
              <a:rPr lang="en-US" dirty="0"/>
              <a:t>Kernel is the heart and core of an Operating System that manages operations of computer and hardware.…</a:t>
            </a:r>
          </a:p>
          <a:p>
            <a:r>
              <a:rPr lang="en-US" dirty="0"/>
              <a:t>Difference between Shell and Kernel :</a:t>
            </a:r>
          </a:p>
          <a:p>
            <a:r>
              <a:rPr lang="en-US" dirty="0"/>
              <a:t>1.	Shell allows the users to communicate with the </a:t>
            </a:r>
            <a:r>
              <a:rPr lang="en-US" err="1"/>
              <a:t>kernel</a:t>
            </a:r>
            <a:r>
              <a:rPr lang="en-US"/>
              <a:t>.Kernel</a:t>
            </a:r>
            <a:r>
              <a:rPr lang="en-US" dirty="0"/>
              <a:t> controls all the tasks of the system.</a:t>
            </a:r>
          </a:p>
          <a:p>
            <a:r>
              <a:rPr lang="en-US" dirty="0"/>
              <a:t>2.	Shell is the interface between kernel and user. </a:t>
            </a:r>
            <a:r>
              <a:rPr lang="en-US" dirty="0" err="1"/>
              <a:t>Kernal</a:t>
            </a:r>
            <a:r>
              <a:rPr lang="en-US" dirty="0"/>
              <a:t> It is the core of the operating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09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 txBox="1">
            <a:spLocks noGrp="1"/>
          </p:cNvSpPr>
          <p:nvPr>
            <p:ph type="ctrTitle"/>
          </p:nvPr>
        </p:nvSpPr>
        <p:spPr>
          <a:xfrm>
            <a:off x="685800" y="914401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1 </a:t>
            </a:r>
            <a:b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Operating System</a:t>
            </a:r>
            <a:b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mbria"/>
              <a:buNone/>
            </a:pPr>
            <a:r>
              <a:rPr lang="en-US" sz="3200" b="0">
                <a:solidFill>
                  <a:srgbClr val="C00000"/>
                </a:solidFill>
              </a:rPr>
              <a:t>Applications of Operating System</a:t>
            </a:r>
            <a:br>
              <a:rPr lang="en-US"/>
            </a:b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Security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Control over system performance 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Job accounting 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Error detecting aids 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Coordination between other softwares and users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ctrTitle"/>
          </p:nvPr>
        </p:nvSpPr>
        <p:spPr>
          <a:xfrm>
            <a:off x="1143000" y="228599"/>
            <a:ext cx="7315200" cy="106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mbria"/>
              <a:buNone/>
            </a:pPr>
            <a:r>
              <a:rPr lang="en-US">
                <a:solidFill>
                  <a:srgbClr val="C00000"/>
                </a:solidFill>
              </a:rPr>
              <a:t>Conclusion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1"/>
          </p:nvPr>
        </p:nvSpPr>
        <p:spPr>
          <a:xfrm>
            <a:off x="990600" y="1676400"/>
            <a:ext cx="75438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This lecture makes the student familiar with basics of operating systems like OS Definition, need of OS, OS structure, kernel, applications of OS etc.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>
            <a:spLocks noGrp="1"/>
          </p:cNvSpPr>
          <p:nvPr>
            <p:ph type="ctrTitle"/>
          </p:nvPr>
        </p:nvSpPr>
        <p:spPr>
          <a:xfrm>
            <a:off x="685800" y="3810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subTitle" idx="1"/>
          </p:nvPr>
        </p:nvSpPr>
        <p:spPr>
          <a:xfrm>
            <a:off x="838200" y="1828800"/>
            <a:ext cx="74676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https://www.includehelp.com/c-programming-questions/</a:t>
            </a: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https://www.studytonight.com/operating-system/</a:t>
            </a: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 u="sng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https://computing.llnl.gov/tutorials/</a:t>
            </a:r>
            <a:endParaRPr sz="1400" u="sng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endParaRPr sz="1400" u="sng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6"/>
              </a:rPr>
              <a:t>https://www.tutorialspoint.com/operating_system/index.htm#:~:text=An%20operating%20system%20(OS)%20is,software%20in%20a%20computer%20system.</a:t>
            </a: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endParaRPr sz="1400" u="sng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7"/>
              </a:rPr>
              <a:t>https://www.javatpoint.com/os-tutorial</a:t>
            </a: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endParaRPr sz="1400" u="sng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8"/>
              </a:rPr>
              <a:t>https://www.guru99.com/operating-system-tutorial.html</a:t>
            </a: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9"/>
              </a:rPr>
              <a:t>https://www.geeksforgeeks.org/operating-systems/</a:t>
            </a:r>
            <a:endParaRPr sz="1400" u="sng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85800" y="609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mbria"/>
              <a:buNone/>
            </a:pPr>
            <a:r>
              <a:rPr lang="en-US">
                <a:solidFill>
                  <a:srgbClr val="C00000"/>
                </a:solidFill>
              </a:rPr>
              <a:t>Why do we need an OS?</a:t>
            </a:r>
            <a:br>
              <a:rPr lang="en-US"/>
            </a:br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228600" y="17526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Allows you to hide details of hardware by creating an abstraction</a:t>
            </a:r>
            <a:endParaRPr/>
          </a:p>
          <a:p>
            <a:pPr marL="0" lvl="0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Easy to use with a GUI</a:t>
            </a:r>
            <a:endParaRPr/>
          </a:p>
          <a:p>
            <a:pPr marL="0" lvl="0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Offers an environment in which a user may execute programs/applications</a:t>
            </a:r>
            <a:endParaRPr/>
          </a:p>
          <a:p>
            <a:pPr marL="0" lvl="0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 operating system must make sure that the computer system convenient to use</a:t>
            </a:r>
            <a:endParaRPr/>
          </a:p>
          <a:p>
            <a:pPr marL="0" lvl="0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Operating System acts as an intermediary among applications and the hardware components</a:t>
            </a:r>
            <a:endParaRPr/>
          </a:p>
          <a:p>
            <a:pPr marL="0" lvl="0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provides the computer system resources with easy to use format</a:t>
            </a:r>
            <a:endParaRPr/>
          </a:p>
          <a:p>
            <a:pPr marL="0" lvl="0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Acts as an intermediate between all hardware's and software's of the system</a:t>
            </a:r>
            <a:endParaRPr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4"/>
          <p:cNvSpPr txBox="1">
            <a:spLocks noGrp="1"/>
          </p:cNvSpPr>
          <p:nvPr>
            <p:ph type="title"/>
          </p:nvPr>
        </p:nvSpPr>
        <p:spPr>
          <a:xfrm>
            <a:off x="990600" y="5334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System Components</a:t>
            </a:r>
            <a:endParaRPr/>
          </a:p>
        </p:txBody>
      </p:sp>
      <p:sp>
        <p:nvSpPr>
          <p:cNvPr id="197" name="Google Shape;197;p4"/>
          <p:cNvSpPr txBox="1">
            <a:spLocks noGrp="1"/>
          </p:cNvSpPr>
          <p:nvPr>
            <p:ph type="body" idx="1"/>
          </p:nvPr>
        </p:nvSpPr>
        <p:spPr>
          <a:xfrm>
            <a:off x="762000" y="1647825"/>
            <a:ext cx="8305800" cy="421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-609600" algn="just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AutoNum type="arabicPeriod"/>
            </a:pPr>
            <a:r>
              <a:rPr lang="en-US" sz="1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–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provides basic computing resources (CPU, Memory, I/O devices, Communication).</a:t>
            </a:r>
            <a:endParaRPr/>
          </a:p>
          <a:p>
            <a:pPr marL="609600" lvl="0" indent="-609600" algn="just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AutoNum type="arabicPeriod"/>
            </a:pPr>
            <a:r>
              <a:rPr lang="en-US" sz="1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–</a:t>
            </a: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controls and coordinates 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 of the hardware among various application programs for various users.</a:t>
            </a:r>
            <a:endParaRPr/>
          </a:p>
          <a:p>
            <a:pPr marL="609600" lvl="0" indent="-609600" algn="just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AutoNum type="arabicPeriod"/>
            </a:pPr>
            <a:r>
              <a:rPr lang="en-US" sz="1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&amp; Application Programs –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ways in which the system resources are used to solve computing problems of the users (Word processors, Compilers, Web browsers, Database systems, Video games).</a:t>
            </a:r>
            <a:endParaRPr/>
          </a:p>
          <a:p>
            <a:pPr marL="609600" lvl="0" indent="-609600" algn="just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AutoNum type="arabicPeriod"/>
            </a:pPr>
            <a:r>
              <a:rPr lang="en-US" sz="1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–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(People, Machines, other computers).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"/>
              <a:buNone/>
            </a:pPr>
            <a:r>
              <a:rPr lang="en-US" sz="40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Static View of System Components</a:t>
            </a:r>
            <a:endParaRPr/>
          </a:p>
        </p:txBody>
      </p:sp>
      <p:pic>
        <p:nvPicPr>
          <p:cNvPr id="204" name="Google Shape;204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69951" y="1766888"/>
            <a:ext cx="7893050" cy="4252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>
            <a:spLocks noGrp="1"/>
          </p:cNvSpPr>
          <p:nvPr>
            <p:ph type="title"/>
          </p:nvPr>
        </p:nvSpPr>
        <p:spPr>
          <a:xfrm>
            <a:off x="990600" y="609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"/>
              <a:buNone/>
            </a:pPr>
            <a:r>
              <a:rPr lang="en-US" sz="40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Dynamic View of System Components</a:t>
            </a:r>
            <a:endParaRPr/>
          </a:p>
        </p:txBody>
      </p:sp>
      <p:pic>
        <p:nvPicPr>
          <p:cNvPr id="211" name="Google Shape;211;p6" descr="user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600200"/>
            <a:ext cx="74549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F15F-9AEC-E099-6D5F-47FBDD8E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Operating System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C05D-0198-A261-0AF7-E21C6594B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Batch Operating System: 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This type of operating system does not interact with the computer directly. There is an operator which takes similar jobs having the same requirements and groups them into batches.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Time-sharing operating System: 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This type of operating system allows many users to share computer resources. (Max utilization of the resources).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Distributed operating System: 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This type of operating system manages a group of different computers and makes appear to be a single computer.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Network operating system: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 This type of operating system running on a server and provides the capability to manage data, users, groups, security, applications, and other networking functions.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Real-time operating system: 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This type of operating system serves real time system and the time interval required to process and respond to inputs is very small.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5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>
            <a:spLocks noGrp="1"/>
          </p:cNvSpPr>
          <p:nvPr>
            <p:ph type="title"/>
          </p:nvPr>
        </p:nvSpPr>
        <p:spPr>
          <a:xfrm>
            <a:off x="855663" y="793750"/>
            <a:ext cx="828833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-US" sz="3600"/>
              <a:t>Hierarchical view of computer system</a:t>
            </a:r>
            <a:endParaRPr/>
          </a:p>
        </p:txBody>
      </p:sp>
      <p:pic>
        <p:nvPicPr>
          <p:cNvPr id="218" name="Google Shape;218;p7" descr="Picture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13" y="1644651"/>
            <a:ext cx="7646987" cy="460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OS?</a:t>
            </a:r>
            <a:endParaRPr sz="40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8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7848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Operating System is a software, which makes a computer to actually work.</a:t>
            </a:r>
            <a:endParaRPr/>
          </a:p>
          <a:p>
            <a:pPr marL="342900" lvl="0" indent="-2286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It is the software the enables all the programs we use.</a:t>
            </a:r>
            <a:endParaRPr/>
          </a:p>
          <a:p>
            <a:pPr marL="342900" lvl="0" indent="-2286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OS organizes and controls the hardware.</a:t>
            </a:r>
            <a:endParaRPr/>
          </a:p>
          <a:p>
            <a:pPr marL="342900" lvl="0" indent="-2286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OS acts as an interface between the application  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programs and the machine hardware.</a:t>
            </a:r>
            <a:endParaRPr/>
          </a:p>
          <a:p>
            <a:pPr marL="342900" lvl="0" indent="-2286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Examples: Windows, Linux, Unix and Mac OS, etc.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1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goals:</a:t>
            </a:r>
            <a:endParaRPr/>
          </a:p>
          <a:p>
            <a:pPr marL="742950" lvl="1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Execute user programs and make user problems easier</a:t>
            </a:r>
            <a:endParaRPr/>
          </a:p>
          <a:p>
            <a:pPr marL="742950" lvl="1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Make the computer system convenient to use</a:t>
            </a:r>
            <a:endParaRPr/>
          </a:p>
          <a:p>
            <a:pPr marL="742950" lvl="1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 the computer hardware in an efficient manner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1198</Words>
  <Application>Microsoft Office PowerPoint</Application>
  <PresentationFormat>On-screen Show (4:3)</PresentationFormat>
  <Paragraphs>147</Paragraphs>
  <Slides>22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Raleway ExtraBold</vt:lpstr>
      <vt:lpstr>Arial</vt:lpstr>
      <vt:lpstr>Noto Sans Symbols</vt:lpstr>
      <vt:lpstr>Calibri</vt:lpstr>
      <vt:lpstr>Times</vt:lpstr>
      <vt:lpstr>Times New Roman</vt:lpstr>
      <vt:lpstr>Cambria</vt:lpstr>
      <vt:lpstr>Arial Black</vt:lpstr>
      <vt:lpstr>urw-din</vt:lpstr>
      <vt:lpstr>Theme1</vt:lpstr>
      <vt:lpstr>Custom Design</vt:lpstr>
      <vt:lpstr>PowerPoint Presentation</vt:lpstr>
      <vt:lpstr> Lecture 1       Introduction to the Operating System     </vt:lpstr>
      <vt:lpstr>Why do we need an OS? </vt:lpstr>
      <vt:lpstr>Computer System Components</vt:lpstr>
      <vt:lpstr>Static View of System Components</vt:lpstr>
      <vt:lpstr>Dynamic View of System Components</vt:lpstr>
      <vt:lpstr>Types of Operating System  </vt:lpstr>
      <vt:lpstr>Hierarchical view of computer system</vt:lpstr>
      <vt:lpstr>What is OS?</vt:lpstr>
      <vt:lpstr>Responsibilities of an Operating System</vt:lpstr>
      <vt:lpstr>  Operating-System Structure  </vt:lpstr>
      <vt:lpstr> Simple Structure -- MS-DOS </vt:lpstr>
      <vt:lpstr> Non Simple Structure -- UNIX </vt:lpstr>
      <vt:lpstr> Non Simple Structure -- UNIX </vt:lpstr>
      <vt:lpstr>Layered Approach </vt:lpstr>
      <vt:lpstr>Microkernel System Structure </vt:lpstr>
      <vt:lpstr>Microkernel System Structure </vt:lpstr>
      <vt:lpstr>What is a Kernel? </vt:lpstr>
      <vt:lpstr>Shell</vt:lpstr>
      <vt:lpstr>Applications of Operating System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sukhvir</cp:lastModifiedBy>
  <cp:revision>3</cp:revision>
  <dcterms:created xsi:type="dcterms:W3CDTF">2006-08-16T00:00:00Z</dcterms:created>
  <dcterms:modified xsi:type="dcterms:W3CDTF">2022-08-03T10:13:47Z</dcterms:modified>
</cp:coreProperties>
</file>