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embeddedFontLst>
    <p:embeddedFont>
      <p:font typeface="Arial Black" panose="020B0A04020102020204" pitchFamily="34" charset="0"/>
      <p:regular r:id="rId16"/>
      <p:bold r:id="rId17"/>
    </p:embeddedFont>
    <p:embeddedFont>
      <p:font typeface="Calibri" panose="020F0502020204030204" pitchFamily="34" charset="0"/>
      <p:regular r:id="rId18"/>
      <p:bold r:id="rId19"/>
      <p:italic r:id="rId20"/>
      <p:boldItalic r:id="rId21"/>
    </p:embeddedFont>
    <p:embeddedFont>
      <p:font typeface="Raleway ExtraBold" pitchFamily="2"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7tOabfTlVxFPRLxKrjjtzd/aT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1143000" y="685800"/>
            <a:ext cx="4573588"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3:notes"/>
          <p:cNvSpPr txBox="1">
            <a:spLocks noGrp="1"/>
          </p:cNvSpPr>
          <p:nvPr>
            <p:ph type="body" idx="1"/>
          </p:nvPr>
        </p:nvSpPr>
        <p:spPr>
          <a:xfrm>
            <a:off x="686591" y="4344025"/>
            <a:ext cx="5486400" cy="41144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1143000" y="685800"/>
            <a:ext cx="4573588"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 name="Google Shape;114;p4:notes"/>
          <p:cNvSpPr txBox="1">
            <a:spLocks noGrp="1"/>
          </p:cNvSpPr>
          <p:nvPr>
            <p:ph type="body" idx="1"/>
          </p:nvPr>
        </p:nvSpPr>
        <p:spPr>
          <a:xfrm>
            <a:off x="686591" y="4344025"/>
            <a:ext cx="5486400" cy="41144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1143000" y="685800"/>
            <a:ext cx="4573588"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5:notes"/>
          <p:cNvSpPr txBox="1">
            <a:spLocks noGrp="1"/>
          </p:cNvSpPr>
          <p:nvPr>
            <p:ph type="body" idx="1"/>
          </p:nvPr>
        </p:nvSpPr>
        <p:spPr>
          <a:xfrm>
            <a:off x="686591" y="4344025"/>
            <a:ext cx="5486400" cy="41144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1143000" y="685800"/>
            <a:ext cx="4573588"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p6:notes"/>
          <p:cNvSpPr txBox="1">
            <a:spLocks noGrp="1"/>
          </p:cNvSpPr>
          <p:nvPr>
            <p:ph type="body" idx="1"/>
          </p:nvPr>
        </p:nvSpPr>
        <p:spPr>
          <a:xfrm>
            <a:off x="686591" y="4344025"/>
            <a:ext cx="5486400" cy="41144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1143000" y="685800"/>
            <a:ext cx="4573588"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7:notes"/>
          <p:cNvSpPr txBox="1">
            <a:spLocks noGrp="1"/>
          </p:cNvSpPr>
          <p:nvPr>
            <p:ph type="body" idx="1"/>
          </p:nvPr>
        </p:nvSpPr>
        <p:spPr>
          <a:xfrm>
            <a:off x="686591" y="4344025"/>
            <a:ext cx="5486400" cy="41144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a:spLocks noGrp="1" noRot="1" noChangeAspect="1"/>
          </p:cNvSpPr>
          <p:nvPr>
            <p:ph type="sldImg" idx="2"/>
          </p:nvPr>
        </p:nvSpPr>
        <p:spPr>
          <a:xfrm>
            <a:off x="1143000" y="685800"/>
            <a:ext cx="4573588"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8:notes"/>
          <p:cNvSpPr txBox="1">
            <a:spLocks noGrp="1"/>
          </p:cNvSpPr>
          <p:nvPr>
            <p:ph type="body" idx="1"/>
          </p:nvPr>
        </p:nvSpPr>
        <p:spPr>
          <a:xfrm>
            <a:off x="686591" y="4344025"/>
            <a:ext cx="5486400" cy="41144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3" name="Google Shape;3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1792288" y="612775"/>
            <a:ext cx="5486400" cy="4114800"/>
          </a:xfrm>
          <a:prstGeom prst="rect">
            <a:avLst/>
          </a:prstGeom>
          <a:noFill/>
          <a:ln>
            <a:noFill/>
          </a:ln>
        </p:spPr>
      </p:sp>
      <p:sp>
        <p:nvSpPr>
          <p:cNvPr id="68" name="Google Shape;68;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guru99.com/operating-system-tutorial.html" TargetMode="External"/><Relationship Id="rId3" Type="http://schemas.openxmlformats.org/officeDocument/2006/relationships/hyperlink" Target="https://www.includehelp.com/c-programming-questions/" TargetMode="External"/><Relationship Id="rId7" Type="http://schemas.openxmlformats.org/officeDocument/2006/relationships/hyperlink" Target="https://www.javatpoint.com/os-tutorial"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tutorialspoint.com/operating_system/index.htm" TargetMode="External"/><Relationship Id="rId5" Type="http://schemas.openxmlformats.org/officeDocument/2006/relationships/hyperlink" Target="https://computing.llnl.gov/tutorials/" TargetMode="External"/><Relationship Id="rId4" Type="http://schemas.openxmlformats.org/officeDocument/2006/relationships/hyperlink" Target="https://www.studytonight.com/operating-system/" TargetMode="External"/><Relationship Id="rId9" Type="http://schemas.openxmlformats.org/officeDocument/2006/relationships/hyperlink" Target="https://www.geeksforgeeks.org/operating-system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3316" y="4927756"/>
            <a:ext cx="9147315" cy="113891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89" name="Google Shape;89;p1"/>
          <p:cNvSpPr/>
          <p:nvPr/>
        </p:nvSpPr>
        <p:spPr>
          <a:xfrm>
            <a:off x="226648" y="5283739"/>
            <a:ext cx="34289" cy="46041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90" name="Google Shape;90;p1"/>
          <p:cNvSpPr txBox="1"/>
          <p:nvPr/>
        </p:nvSpPr>
        <p:spPr>
          <a:xfrm>
            <a:off x="6572250" y="5738813"/>
            <a:ext cx="205740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endParaRPr sz="900" b="0" i="0" u="none" strike="noStrike" cap="none">
              <a:solidFill>
                <a:srgbClr val="888888"/>
              </a:solidFill>
              <a:latin typeface="Calibri"/>
              <a:ea typeface="Calibri"/>
              <a:cs typeface="Calibri"/>
              <a:sym typeface="Calibri"/>
            </a:endParaRPr>
          </a:p>
        </p:txBody>
      </p:sp>
      <p:sp>
        <p:nvSpPr>
          <p:cNvPr id="91" name="Google Shape;91;p1"/>
          <p:cNvSpPr/>
          <p:nvPr/>
        </p:nvSpPr>
        <p:spPr>
          <a:xfrm rot="10800000" flipH="1">
            <a:off x="7130143" y="5312160"/>
            <a:ext cx="968829" cy="868205"/>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graphicFrame>
        <p:nvGraphicFramePr>
          <p:cNvPr id="92" name="Google Shape;92;p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r:id="rId3" imgW="2477292" imgH="2361044" progId="">
                  <p:embed/>
                </p:oleObj>
              </mc:Choice>
              <mc:Fallback>
                <p:oleObj r:id="rId3" imgW="2477292" imgH="2361044" progId="">
                  <p:embed/>
                  <p:pic>
                    <p:nvPicPr>
                      <p:cNvPr id="92" name="Google Shape;92;p1"/>
                      <p:cNvPicPr preferRelativeResize="0"/>
                      <p:nvPr/>
                    </p:nvPicPr>
                    <p:blipFill rotWithShape="1">
                      <a:blip r:embed="rId4">
                        <a:alphaModFix/>
                      </a:blip>
                      <a:srcRect/>
                      <a:stretch/>
                    </p:blipFill>
                    <p:spPr>
                      <a:xfrm>
                        <a:off x="57591" y="3198541"/>
                        <a:ext cx="2477292" cy="2361044"/>
                      </a:xfrm>
                      <a:prstGeom prst="rect">
                        <a:avLst/>
                      </a:prstGeom>
                      <a:noFill/>
                      <a:ln>
                        <a:noFill/>
                      </a:ln>
                    </p:spPr>
                  </p:pic>
                </p:oleObj>
              </mc:Fallback>
            </mc:AlternateContent>
          </a:graphicData>
        </a:graphic>
      </p:graphicFrame>
      <p:sp>
        <p:nvSpPr>
          <p:cNvPr id="93" name="Google Shape;93;p1"/>
          <p:cNvSpPr/>
          <p:nvPr/>
        </p:nvSpPr>
        <p:spPr>
          <a:xfrm flipH="1">
            <a:off x="5284078" y="808530"/>
            <a:ext cx="3859922" cy="438933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94" name="Google Shape;94;p1"/>
          <p:cNvSpPr/>
          <p:nvPr/>
        </p:nvSpPr>
        <p:spPr>
          <a:xfrm>
            <a:off x="1593056" y="2376394"/>
            <a:ext cx="5122069" cy="118550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95" name="Google Shape;95;p1"/>
          <p:cNvPicPr preferRelativeResize="0"/>
          <p:nvPr/>
        </p:nvPicPr>
        <p:blipFill rotWithShape="1">
          <a:blip r:embed="rId5">
            <a:alphaModFix/>
          </a:blip>
          <a:srcRect/>
          <a:stretch/>
        </p:blipFill>
        <p:spPr>
          <a:xfrm>
            <a:off x="57591" y="80792"/>
            <a:ext cx="3652047" cy="1455476"/>
          </a:xfrm>
          <a:prstGeom prst="rect">
            <a:avLst/>
          </a:prstGeom>
          <a:noFill/>
          <a:ln>
            <a:noFill/>
          </a:ln>
        </p:spPr>
      </p:pic>
      <p:sp>
        <p:nvSpPr>
          <p:cNvPr id="96" name="Google Shape;96;p1"/>
          <p:cNvSpPr/>
          <p:nvPr/>
        </p:nvSpPr>
        <p:spPr>
          <a:xfrm flipH="1">
            <a:off x="7372348" y="4857750"/>
            <a:ext cx="1774967" cy="120015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97" name="Google Shape;97;p1"/>
          <p:cNvSpPr txBox="1"/>
          <p:nvPr/>
        </p:nvSpPr>
        <p:spPr>
          <a:xfrm>
            <a:off x="5161019" y="5371921"/>
            <a:ext cx="3696456"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i="0" u="none" strike="noStrike" cap="none">
                <a:solidFill>
                  <a:srgbClr val="595959"/>
                </a:solidFill>
                <a:latin typeface="Arial"/>
                <a:ea typeface="Arial"/>
                <a:cs typeface="Arial"/>
                <a:sym typeface="Arial"/>
              </a:rPr>
              <a:t>DISCOVER . </a:t>
            </a:r>
            <a:r>
              <a:rPr lang="en-US" sz="1500" b="1" i="0" u="none" strike="noStrike" cap="none">
                <a:solidFill>
                  <a:srgbClr val="C00000"/>
                </a:solidFill>
                <a:latin typeface="Arial"/>
                <a:ea typeface="Arial"/>
                <a:cs typeface="Arial"/>
                <a:sym typeface="Arial"/>
              </a:rPr>
              <a:t>LEARN</a:t>
            </a:r>
            <a:r>
              <a:rPr lang="en-US" sz="1500" b="1" i="0" u="none" strike="noStrike" cap="none">
                <a:solidFill>
                  <a:srgbClr val="595959"/>
                </a:solidFill>
                <a:latin typeface="Arial"/>
                <a:ea typeface="Arial"/>
                <a:cs typeface="Arial"/>
                <a:sym typeface="Arial"/>
              </a:rPr>
              <a:t> . EMPOWER</a:t>
            </a:r>
            <a:endParaRPr sz="9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98" name="Google Shape;98;p1"/>
          <p:cNvSpPr/>
          <p:nvPr/>
        </p:nvSpPr>
        <p:spPr>
          <a:xfrm>
            <a:off x="5164336" y="5389985"/>
            <a:ext cx="34289" cy="27796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99" name="Google Shape;99;p1"/>
          <p:cNvSpPr txBox="1"/>
          <p:nvPr/>
        </p:nvSpPr>
        <p:spPr>
          <a:xfrm>
            <a:off x="1045029" y="2396209"/>
            <a:ext cx="7344591" cy="41873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chemeClr val="dk1"/>
                </a:solidFill>
                <a:latin typeface="Arial Black"/>
                <a:ea typeface="Arial Black"/>
                <a:cs typeface="Arial Black"/>
                <a:sym typeface="Arial Black"/>
              </a:rPr>
              <a:t>UNIVERSITY INSTITUTEOF ENGINEERING</a:t>
            </a:r>
            <a:endParaRPr/>
          </a:p>
          <a:p>
            <a:pPr marL="0" marR="0" lvl="0" indent="0" algn="ctr" rtl="0">
              <a:lnSpc>
                <a:spcPct val="90000"/>
              </a:lnSpc>
              <a:spcBef>
                <a:spcPts val="840"/>
              </a:spcBef>
              <a:spcAft>
                <a:spcPts val="0"/>
              </a:spcAft>
              <a:buNone/>
            </a:pPr>
            <a:r>
              <a:rPr lang="en-US" sz="2400" b="1" i="0" u="none" strike="noStrike" cap="none">
                <a:solidFill>
                  <a:schemeClr val="dk1"/>
                </a:solidFill>
                <a:latin typeface="Arial Black"/>
                <a:ea typeface="Arial Black"/>
                <a:cs typeface="Arial Black"/>
                <a:sym typeface="Arial Black"/>
              </a:rPr>
              <a:t>Bachelor of Engineering (Computer Science &amp; Engineering) </a:t>
            </a:r>
            <a:endParaRPr/>
          </a:p>
          <a:p>
            <a:pPr marL="0" marR="0" lvl="0" indent="0" algn="ctr" rtl="0">
              <a:lnSpc>
                <a:spcPct val="90000"/>
              </a:lnSpc>
              <a:spcBef>
                <a:spcPts val="840"/>
              </a:spcBef>
              <a:spcAft>
                <a:spcPts val="0"/>
              </a:spcAft>
              <a:buNone/>
            </a:pPr>
            <a:r>
              <a:rPr lang="en-US" sz="2400" b="1" i="0" u="none" strike="noStrike" cap="none">
                <a:solidFill>
                  <a:schemeClr val="dk1"/>
                </a:solidFill>
                <a:latin typeface="Arial Black"/>
                <a:ea typeface="Arial Black"/>
                <a:cs typeface="Arial Black"/>
                <a:sym typeface="Arial Black"/>
              </a:rPr>
              <a:t>Operating System (CST-328)</a:t>
            </a:r>
            <a:endParaRPr/>
          </a:p>
          <a:p>
            <a:pPr marL="0" marR="0" lvl="0" indent="0" algn="ctr" rtl="0">
              <a:lnSpc>
                <a:spcPct val="90000"/>
              </a:lnSpc>
              <a:spcBef>
                <a:spcPts val="840"/>
              </a:spcBef>
              <a:spcAft>
                <a:spcPts val="0"/>
              </a:spcAft>
              <a:buNone/>
            </a:pPr>
            <a:endParaRPr sz="2400" b="1" i="0" u="none" strike="noStrike" cap="none">
              <a:solidFill>
                <a:schemeClr val="dk1"/>
              </a:solidFill>
              <a:latin typeface="Arial Black"/>
              <a:ea typeface="Arial Black"/>
              <a:cs typeface="Arial Black"/>
              <a:sym typeface="Arial Black"/>
            </a:endParaRPr>
          </a:p>
          <a:p>
            <a:pPr marL="0" marR="0" lvl="0" indent="0" algn="ctr" rtl="0">
              <a:lnSpc>
                <a:spcPct val="90000"/>
              </a:lnSpc>
              <a:spcBef>
                <a:spcPts val="840"/>
              </a:spcBef>
              <a:spcAft>
                <a:spcPts val="0"/>
              </a:spcAft>
              <a:buNone/>
            </a:pPr>
            <a:r>
              <a:rPr lang="en-US" sz="1800" b="1" i="0" u="none" strike="noStrike" cap="none">
                <a:solidFill>
                  <a:schemeClr val="dk1"/>
                </a:solidFill>
                <a:latin typeface="Arial Black"/>
                <a:ea typeface="Arial Black"/>
                <a:cs typeface="Arial Black"/>
                <a:sym typeface="Arial Black"/>
              </a:rPr>
              <a:t>Subject Coordinator: Er. Puneet kaur(E6913)</a:t>
            </a:r>
            <a:endParaRPr sz="1800" b="1" i="0" u="none" strike="noStrike" cap="none">
              <a:solidFill>
                <a:schemeClr val="dk1"/>
              </a:solidFill>
              <a:latin typeface="Arial Black"/>
              <a:ea typeface="Arial Black"/>
              <a:cs typeface="Arial Black"/>
              <a:sym typeface="Arial Black"/>
            </a:endParaRPr>
          </a:p>
          <a:p>
            <a:pPr marL="0" marR="0" lvl="0" indent="0" algn="ctr" rtl="0">
              <a:lnSpc>
                <a:spcPct val="90000"/>
              </a:lnSpc>
              <a:spcBef>
                <a:spcPts val="630"/>
              </a:spcBef>
              <a:spcAft>
                <a:spcPts val="0"/>
              </a:spcAft>
              <a:buNone/>
            </a:pPr>
            <a:endParaRPr sz="24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None/>
            </a:pPr>
            <a:endParaRPr sz="24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None/>
            </a:pPr>
            <a:r>
              <a:rPr lang="en-US" sz="2400" b="1" i="0" u="none" strike="noStrike" cap="none">
                <a:solidFill>
                  <a:srgbClr val="262626"/>
                </a:solidFill>
                <a:latin typeface="Times New Roman"/>
                <a:ea typeface="Times New Roman"/>
                <a:cs typeface="Times New Roman"/>
                <a:sym typeface="Times New Roman"/>
              </a:rPr>
              <a:t> </a:t>
            </a:r>
            <a:endParaRPr/>
          </a:p>
          <a:p>
            <a:pPr marL="0" marR="0" lvl="0" indent="0" algn="l" rtl="0">
              <a:spcBef>
                <a:spcPts val="840"/>
              </a:spcBef>
              <a:spcAft>
                <a:spcPts val="0"/>
              </a:spcAft>
              <a:buNone/>
            </a:pPr>
            <a:endParaRPr sz="1200" b="0" i="0" u="none" strike="noStrike" cap="non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990600" y="533400"/>
            <a:ext cx="7924800"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OS challenges</a:t>
            </a:r>
            <a:endParaRPr/>
          </a:p>
        </p:txBody>
      </p:sp>
      <p:sp>
        <p:nvSpPr>
          <p:cNvPr id="147" name="Google Shape;147;p9"/>
          <p:cNvSpPr txBox="1">
            <a:spLocks noGrp="1"/>
          </p:cNvSpPr>
          <p:nvPr>
            <p:ph type="body" idx="1"/>
          </p:nvPr>
        </p:nvSpPr>
        <p:spPr>
          <a:xfrm>
            <a:off x="914400" y="1371600"/>
            <a:ext cx="8001000" cy="4876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C00000"/>
              </a:buClr>
              <a:buSzPts val="1800"/>
              <a:buChar char="•"/>
            </a:pPr>
            <a:r>
              <a:rPr lang="en-US" sz="1800" b="1">
                <a:solidFill>
                  <a:srgbClr val="C00000"/>
                </a:solidFill>
                <a:latin typeface="Times New Roman"/>
                <a:ea typeface="Times New Roman"/>
                <a:cs typeface="Times New Roman"/>
                <a:sym typeface="Times New Roman"/>
              </a:rPr>
              <a:t>Reliability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Does the system do what it was designed to do? </a:t>
            </a:r>
            <a:endParaRPr/>
          </a:p>
          <a:p>
            <a:pPr marL="342900" lvl="0" indent="-342900" algn="l" rtl="0">
              <a:spcBef>
                <a:spcPts val="360"/>
              </a:spcBef>
              <a:spcAft>
                <a:spcPts val="0"/>
              </a:spcAft>
              <a:buClr>
                <a:srgbClr val="C00000"/>
              </a:buClr>
              <a:buSzPts val="1800"/>
              <a:buChar char="•"/>
            </a:pPr>
            <a:r>
              <a:rPr lang="en-US" sz="1800" b="1">
                <a:solidFill>
                  <a:srgbClr val="C00000"/>
                </a:solidFill>
                <a:latin typeface="Times New Roman"/>
                <a:ea typeface="Times New Roman"/>
                <a:cs typeface="Times New Roman"/>
                <a:sym typeface="Times New Roman"/>
              </a:rPr>
              <a:t>Availability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What portion of the time is the system working?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Mean Time To Failure (MTTF), Mean Time to Repair</a:t>
            </a:r>
            <a:endParaRPr/>
          </a:p>
          <a:p>
            <a:pPr marL="342900" lvl="0" indent="-342900" algn="l" rtl="0">
              <a:spcBef>
                <a:spcPts val="360"/>
              </a:spcBef>
              <a:spcAft>
                <a:spcPts val="0"/>
              </a:spcAft>
              <a:buClr>
                <a:srgbClr val="C00000"/>
              </a:buClr>
              <a:buSzPts val="1800"/>
              <a:buChar char="•"/>
            </a:pPr>
            <a:r>
              <a:rPr lang="en-US" sz="1800" b="1">
                <a:solidFill>
                  <a:srgbClr val="C00000"/>
                </a:solidFill>
                <a:latin typeface="Times New Roman"/>
                <a:ea typeface="Times New Roman"/>
                <a:cs typeface="Times New Roman"/>
                <a:sym typeface="Times New Roman"/>
              </a:rPr>
              <a:t>Security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Can the system be compromised by an attacker?</a:t>
            </a:r>
            <a:endParaRPr/>
          </a:p>
          <a:p>
            <a:pPr marL="342900" lvl="0" indent="-342900" algn="l" rtl="0">
              <a:spcBef>
                <a:spcPts val="360"/>
              </a:spcBef>
              <a:spcAft>
                <a:spcPts val="0"/>
              </a:spcAft>
              <a:buClr>
                <a:srgbClr val="C00000"/>
              </a:buClr>
              <a:buSzPts val="1800"/>
              <a:buChar char="•"/>
            </a:pPr>
            <a:r>
              <a:rPr lang="en-US" sz="1800" b="1">
                <a:solidFill>
                  <a:srgbClr val="C00000"/>
                </a:solidFill>
                <a:latin typeface="Times New Roman"/>
                <a:ea typeface="Times New Roman"/>
                <a:cs typeface="Times New Roman"/>
                <a:sym typeface="Times New Roman"/>
              </a:rPr>
              <a:t>Privacy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Data is accessible only to authorized users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990600" y="685800"/>
            <a:ext cx="7924800"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OS challenges</a:t>
            </a:r>
            <a:endParaRPr/>
          </a:p>
        </p:txBody>
      </p:sp>
      <p:sp>
        <p:nvSpPr>
          <p:cNvPr id="153" name="Google Shape;153;p10"/>
          <p:cNvSpPr txBox="1">
            <a:spLocks noGrp="1"/>
          </p:cNvSpPr>
          <p:nvPr>
            <p:ph type="body" idx="1"/>
          </p:nvPr>
        </p:nvSpPr>
        <p:spPr>
          <a:xfrm>
            <a:off x="914400" y="1295400"/>
            <a:ext cx="8001000" cy="49530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Clr>
                <a:schemeClr val="dk1"/>
              </a:buClr>
              <a:buSzPts val="1800"/>
              <a:buNone/>
            </a:pPr>
            <a:endParaRPr sz="1800" b="1">
              <a:solidFill>
                <a:srgbClr val="C00000"/>
              </a:solidFill>
              <a:latin typeface="Times New Roman"/>
              <a:ea typeface="Times New Roman"/>
              <a:cs typeface="Times New Roman"/>
              <a:sym typeface="Times New Roman"/>
            </a:endParaRPr>
          </a:p>
          <a:p>
            <a:pPr marL="342900" lvl="0" indent="-342900" algn="l" rtl="0">
              <a:spcBef>
                <a:spcPts val="360"/>
              </a:spcBef>
              <a:spcAft>
                <a:spcPts val="0"/>
              </a:spcAft>
              <a:buClr>
                <a:srgbClr val="C00000"/>
              </a:buClr>
              <a:buSzPts val="1800"/>
              <a:buChar char="•"/>
            </a:pPr>
            <a:r>
              <a:rPr lang="en-US" sz="1800" b="1">
                <a:solidFill>
                  <a:srgbClr val="C00000"/>
                </a:solidFill>
                <a:latin typeface="Times New Roman"/>
                <a:ea typeface="Times New Roman"/>
                <a:cs typeface="Times New Roman"/>
                <a:sym typeface="Times New Roman"/>
              </a:rPr>
              <a:t>Performance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Latency/response time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How long does an operation take to complete?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Throughput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How many operations can be done per unit of time?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Overhead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How much extra work is done by the OS?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Fairness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How equal is the performance received by different users?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a:t>
            </a:r>
            <a:r>
              <a:rPr lang="en-US" sz="1800" b="1">
                <a:solidFill>
                  <a:srgbClr val="C00000"/>
                </a:solidFill>
                <a:latin typeface="Times New Roman"/>
                <a:ea typeface="Times New Roman"/>
                <a:cs typeface="Times New Roman"/>
                <a:sym typeface="Times New Roman"/>
              </a:rPr>
              <a:t>Portability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For programs: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Application programming interface (API)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For the kernel </a:t>
            </a:r>
            <a:endParaRPr/>
          </a:p>
          <a:p>
            <a:pPr marL="0" lvl="0" indent="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Hardware abstraction layer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ctrTitle"/>
          </p:nvPr>
        </p:nvSpPr>
        <p:spPr>
          <a:xfrm>
            <a:off x="685800" y="381001"/>
            <a:ext cx="7772400" cy="12953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Conclusion</a:t>
            </a:r>
            <a:endParaRPr/>
          </a:p>
        </p:txBody>
      </p:sp>
      <p:sp>
        <p:nvSpPr>
          <p:cNvPr id="159" name="Google Shape;159;p11"/>
          <p:cNvSpPr txBox="1">
            <a:spLocks noGrp="1"/>
          </p:cNvSpPr>
          <p:nvPr>
            <p:ph type="subTitle" idx="1"/>
          </p:nvPr>
        </p:nvSpPr>
        <p:spPr>
          <a:xfrm>
            <a:off x="685800" y="1905000"/>
            <a:ext cx="7696200" cy="3733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888888"/>
              </a:buClr>
              <a:buSzPts val="2000"/>
              <a:buNone/>
            </a:pPr>
            <a:endParaRPr sz="2000">
              <a:solidFill>
                <a:schemeClr val="dk1"/>
              </a:solidFill>
            </a:endParaRPr>
          </a:p>
          <a:p>
            <a:pPr marL="0" lvl="0" indent="0" algn="l" rtl="0">
              <a:spcBef>
                <a:spcPts val="400"/>
              </a:spcBef>
              <a:spcAft>
                <a:spcPts val="0"/>
              </a:spcAft>
              <a:buClr>
                <a:schemeClr val="dk1"/>
              </a:buClr>
              <a:buSzPts val="2000"/>
              <a:buNone/>
            </a:pPr>
            <a:r>
              <a:rPr lang="en-US" sz="2000">
                <a:solidFill>
                  <a:schemeClr val="dk1"/>
                </a:solidFill>
              </a:rPr>
              <a:t>This Lecture makes the student to understand various functions and services offered by the operating system. Learning this will make the student understand the requirement of operating system for managing different functions of operating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ctrTitle"/>
          </p:nvPr>
        </p:nvSpPr>
        <p:spPr>
          <a:xfrm>
            <a:off x="685800" y="381001"/>
            <a:ext cx="7772400" cy="10667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Times New Roman"/>
              <a:buNone/>
            </a:pPr>
            <a:r>
              <a:rPr lang="en-US">
                <a:solidFill>
                  <a:srgbClr val="C00000"/>
                </a:solidFill>
                <a:latin typeface="Times New Roman"/>
                <a:ea typeface="Times New Roman"/>
                <a:cs typeface="Times New Roman"/>
                <a:sym typeface="Times New Roman"/>
              </a:rPr>
              <a:t>References</a:t>
            </a:r>
            <a:endParaRPr/>
          </a:p>
        </p:txBody>
      </p:sp>
      <p:sp>
        <p:nvSpPr>
          <p:cNvPr id="165" name="Google Shape;165;p12"/>
          <p:cNvSpPr txBox="1">
            <a:spLocks noGrp="1"/>
          </p:cNvSpPr>
          <p:nvPr>
            <p:ph type="subTitle" idx="1"/>
          </p:nvPr>
        </p:nvSpPr>
        <p:spPr>
          <a:xfrm>
            <a:off x="838200" y="1828800"/>
            <a:ext cx="7467600" cy="3810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888888"/>
              </a:buClr>
              <a:buSzPts val="1400"/>
              <a:buNone/>
            </a:pPr>
            <a:r>
              <a:rPr lang="en-US" sz="1400" u="sng">
                <a:solidFill>
                  <a:schemeClr val="hlink"/>
                </a:solidFill>
                <a:hlinkClick r:id="rId3"/>
              </a:rPr>
              <a:t>https://www.includehelp.com/c-programming-questions/</a:t>
            </a:r>
            <a:endParaRPr sz="1400"/>
          </a:p>
          <a:p>
            <a:pPr marL="0" lvl="0" indent="0" algn="l" rtl="0">
              <a:spcBef>
                <a:spcPts val="280"/>
              </a:spcBef>
              <a:spcAft>
                <a:spcPts val="0"/>
              </a:spcAft>
              <a:buClr>
                <a:srgbClr val="888888"/>
              </a:buClr>
              <a:buSzPts val="1400"/>
              <a:buNone/>
            </a:pPr>
            <a:endParaRPr sz="1400"/>
          </a:p>
          <a:p>
            <a:pPr marL="0" lvl="0" indent="0" algn="l" rtl="0">
              <a:spcBef>
                <a:spcPts val="280"/>
              </a:spcBef>
              <a:spcAft>
                <a:spcPts val="0"/>
              </a:spcAft>
              <a:buClr>
                <a:srgbClr val="888888"/>
              </a:buClr>
              <a:buSzPts val="1400"/>
              <a:buNone/>
            </a:pPr>
            <a:r>
              <a:rPr lang="en-US" sz="1400" u="sng">
                <a:solidFill>
                  <a:schemeClr val="hlink"/>
                </a:solidFill>
                <a:hlinkClick r:id="rId4"/>
              </a:rPr>
              <a:t>https://www.studytonight.com/operating-system/</a:t>
            </a:r>
            <a:endParaRPr sz="1400"/>
          </a:p>
          <a:p>
            <a:pPr marL="0" lvl="0" indent="0" algn="l" rtl="0">
              <a:spcBef>
                <a:spcPts val="280"/>
              </a:spcBef>
              <a:spcAft>
                <a:spcPts val="0"/>
              </a:spcAft>
              <a:buClr>
                <a:srgbClr val="888888"/>
              </a:buClr>
              <a:buSzPts val="1400"/>
              <a:buNone/>
            </a:pPr>
            <a:endParaRPr sz="1400"/>
          </a:p>
          <a:p>
            <a:pPr marL="0" lvl="0" indent="0" algn="l" rtl="0">
              <a:spcBef>
                <a:spcPts val="280"/>
              </a:spcBef>
              <a:spcAft>
                <a:spcPts val="0"/>
              </a:spcAft>
              <a:buClr>
                <a:srgbClr val="0070C0"/>
              </a:buClr>
              <a:buSzPts val="1400"/>
              <a:buNone/>
            </a:pPr>
            <a:r>
              <a:rPr lang="en-US" sz="1400" u="sng">
                <a:solidFill>
                  <a:srgbClr val="0070C0"/>
                </a:solidFill>
                <a:hlinkClick r:id="rId5">
                  <a:extLst>
                    <a:ext uri="{A12FA001-AC4F-418D-AE19-62706E023703}">
                      <ahyp:hlinkClr xmlns:ahyp="http://schemas.microsoft.com/office/drawing/2018/hyperlinkcolor" val="tx"/>
                    </a:ext>
                  </a:extLst>
                </a:hlinkClick>
              </a:rPr>
              <a:t>https://computing.llnl.gov/tutorials/</a:t>
            </a:r>
            <a:endParaRPr sz="1400" u="sng">
              <a:solidFill>
                <a:srgbClr val="0070C0"/>
              </a:solidFill>
            </a:endParaRPr>
          </a:p>
          <a:p>
            <a:pPr marL="0" lvl="0" indent="0" algn="l" rtl="0">
              <a:spcBef>
                <a:spcPts val="280"/>
              </a:spcBef>
              <a:spcAft>
                <a:spcPts val="0"/>
              </a:spcAft>
              <a:buClr>
                <a:srgbClr val="888888"/>
              </a:buClr>
              <a:buSzPts val="1400"/>
              <a:buNone/>
            </a:pPr>
            <a:endParaRPr sz="1400" u="sng">
              <a:solidFill>
                <a:srgbClr val="0070C0"/>
              </a:solidFill>
            </a:endParaRPr>
          </a:p>
          <a:p>
            <a:pPr marL="0" lvl="0" indent="0" algn="l" rtl="0">
              <a:spcBef>
                <a:spcPts val="280"/>
              </a:spcBef>
              <a:spcAft>
                <a:spcPts val="0"/>
              </a:spcAft>
              <a:buClr>
                <a:srgbClr val="888888"/>
              </a:buClr>
              <a:buSzPts val="1400"/>
              <a:buNone/>
            </a:pPr>
            <a:r>
              <a:rPr lang="en-US" sz="1400" u="sng">
                <a:solidFill>
                  <a:schemeClr val="hlink"/>
                </a:solidFill>
                <a:hlinkClick r:id="rId6"/>
              </a:rPr>
              <a:t>https://www.tutorialspoint.com/operating_system/index.htm#:~:text=An%20operating%20system%20(OS)%20is,software%20in%20a%20computer%20system.</a:t>
            </a:r>
            <a:endParaRPr sz="1400"/>
          </a:p>
          <a:p>
            <a:pPr marL="0" lvl="0" indent="0" algn="l" rtl="0">
              <a:spcBef>
                <a:spcPts val="280"/>
              </a:spcBef>
              <a:spcAft>
                <a:spcPts val="0"/>
              </a:spcAft>
              <a:buClr>
                <a:srgbClr val="888888"/>
              </a:buClr>
              <a:buSzPts val="1400"/>
              <a:buNone/>
            </a:pPr>
            <a:endParaRPr sz="1400" u="sng">
              <a:solidFill>
                <a:srgbClr val="0070C0"/>
              </a:solidFill>
            </a:endParaRPr>
          </a:p>
          <a:p>
            <a:pPr marL="0" lvl="0" indent="0" algn="l" rtl="0">
              <a:spcBef>
                <a:spcPts val="280"/>
              </a:spcBef>
              <a:spcAft>
                <a:spcPts val="0"/>
              </a:spcAft>
              <a:buClr>
                <a:srgbClr val="888888"/>
              </a:buClr>
              <a:buSzPts val="1400"/>
              <a:buNone/>
            </a:pPr>
            <a:r>
              <a:rPr lang="en-US" sz="1400" u="sng">
                <a:solidFill>
                  <a:schemeClr val="hlink"/>
                </a:solidFill>
                <a:hlinkClick r:id="rId7"/>
              </a:rPr>
              <a:t>https://www.javatpoint.com/os-tutorial</a:t>
            </a:r>
            <a:endParaRPr sz="1400"/>
          </a:p>
          <a:p>
            <a:pPr marL="0" lvl="0" indent="0" algn="l" rtl="0">
              <a:spcBef>
                <a:spcPts val="280"/>
              </a:spcBef>
              <a:spcAft>
                <a:spcPts val="0"/>
              </a:spcAft>
              <a:buClr>
                <a:srgbClr val="888888"/>
              </a:buClr>
              <a:buSzPts val="1400"/>
              <a:buNone/>
            </a:pPr>
            <a:endParaRPr sz="1400" u="sng">
              <a:solidFill>
                <a:srgbClr val="0070C0"/>
              </a:solidFill>
            </a:endParaRPr>
          </a:p>
          <a:p>
            <a:pPr marL="0" lvl="0" indent="0" algn="l" rtl="0">
              <a:spcBef>
                <a:spcPts val="280"/>
              </a:spcBef>
              <a:spcAft>
                <a:spcPts val="0"/>
              </a:spcAft>
              <a:buClr>
                <a:srgbClr val="888888"/>
              </a:buClr>
              <a:buSzPts val="1400"/>
              <a:buNone/>
            </a:pPr>
            <a:r>
              <a:rPr lang="en-US" sz="1400" u="sng">
                <a:solidFill>
                  <a:schemeClr val="hlink"/>
                </a:solidFill>
                <a:hlinkClick r:id="rId8"/>
              </a:rPr>
              <a:t>https://www.guru99.com/operating-system-tutorial.html</a:t>
            </a:r>
            <a:endParaRPr sz="1400"/>
          </a:p>
          <a:p>
            <a:pPr marL="0" lvl="0" indent="0" algn="l" rtl="0">
              <a:spcBef>
                <a:spcPts val="280"/>
              </a:spcBef>
              <a:spcAft>
                <a:spcPts val="0"/>
              </a:spcAft>
              <a:buClr>
                <a:srgbClr val="888888"/>
              </a:buClr>
              <a:buSzPts val="1400"/>
              <a:buNone/>
            </a:pPr>
            <a:r>
              <a:rPr lang="en-US" sz="1400" u="sng">
                <a:solidFill>
                  <a:schemeClr val="hlink"/>
                </a:solidFill>
                <a:hlinkClick r:id="rId9"/>
              </a:rPr>
              <a:t>https://www.geeksforgeeks.org/operating-systems/</a:t>
            </a:r>
            <a:endParaRPr sz="1400" u="sng">
              <a:solidFill>
                <a:srgbClr val="0070C0"/>
              </a:solidFill>
            </a:endParaRPr>
          </a:p>
          <a:p>
            <a:pPr marL="0" lvl="0" indent="0" algn="l" rtl="0">
              <a:spcBef>
                <a:spcPts val="280"/>
              </a:spcBef>
              <a:spcAft>
                <a:spcPts val="0"/>
              </a:spcAft>
              <a:buClr>
                <a:srgbClr val="888888"/>
              </a:buClr>
              <a:buSzPts val="1400"/>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990600" y="609600"/>
            <a:ext cx="7924800" cy="1524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Lecture 1 </a:t>
            </a:r>
            <a:br>
              <a:rPr lang="en-US" sz="4000">
                <a:solidFill>
                  <a:srgbClr val="C00000"/>
                </a:solidFill>
                <a:latin typeface="Times New Roman"/>
                <a:ea typeface="Times New Roman"/>
                <a:cs typeface="Times New Roman"/>
                <a:sym typeface="Times New Roman"/>
              </a:rPr>
            </a:br>
            <a:r>
              <a:rPr lang="en-US" sz="4000">
                <a:solidFill>
                  <a:srgbClr val="C00000"/>
                </a:solidFill>
                <a:latin typeface="Times New Roman"/>
                <a:ea typeface="Times New Roman"/>
                <a:cs typeface="Times New Roman"/>
                <a:sym typeface="Times New Roman"/>
              </a:rPr>
              <a:t>Functions of Operating System</a:t>
            </a:r>
            <a:endParaRPr/>
          </a:p>
        </p:txBody>
      </p:sp>
      <p:sp>
        <p:nvSpPr>
          <p:cNvPr id="105" name="Google Shape;105;p2"/>
          <p:cNvSpPr txBox="1">
            <a:spLocks noGrp="1"/>
          </p:cNvSpPr>
          <p:nvPr>
            <p:ph type="body" idx="1"/>
          </p:nvPr>
        </p:nvSpPr>
        <p:spPr>
          <a:xfrm>
            <a:off x="457200" y="1905000"/>
            <a:ext cx="8229600" cy="42211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Clr>
                <a:schemeClr val="dk1"/>
              </a:buClr>
              <a:buSzPts val="1800"/>
              <a:buFont typeface="Calibri"/>
              <a:buNone/>
            </a:pPr>
            <a:endParaRPr sz="1800">
              <a:latin typeface="Times New Roman"/>
              <a:ea typeface="Times New Roman"/>
              <a:cs typeface="Times New Roman"/>
              <a:sym typeface="Times New Roman"/>
            </a:endParaRPr>
          </a:p>
          <a:p>
            <a:pPr marL="342900" lvl="0" indent="-228600" algn="l" rtl="0">
              <a:spcBef>
                <a:spcPts val="360"/>
              </a:spcBef>
              <a:spcAft>
                <a:spcPts val="0"/>
              </a:spcAft>
              <a:buClr>
                <a:schemeClr val="dk1"/>
              </a:buClr>
              <a:buSzPts val="1800"/>
              <a:buFont typeface="Calibri"/>
              <a:buNone/>
            </a:pPr>
            <a:endParaRPr sz="1800">
              <a:latin typeface="Times New Roman"/>
              <a:ea typeface="Times New Roman"/>
              <a:cs typeface="Times New Roman"/>
              <a:sym typeface="Times New Roman"/>
            </a:endParaRPr>
          </a:p>
          <a:p>
            <a:pPr marL="342900" lvl="0" indent="-228600" algn="l" rtl="0">
              <a:spcBef>
                <a:spcPts val="360"/>
              </a:spcBef>
              <a:spcAft>
                <a:spcPts val="0"/>
              </a:spcAft>
              <a:buClr>
                <a:schemeClr val="dk1"/>
              </a:buClr>
              <a:buSzPts val="1800"/>
              <a:buFont typeface="Calibri"/>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Process Management</a:t>
            </a:r>
            <a:endParaRPr/>
          </a:p>
          <a:p>
            <a:pPr marL="342900" lvl="0" indent="-342900" algn="l" rtl="0">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Main Memory Management</a:t>
            </a:r>
            <a:endParaRPr/>
          </a:p>
          <a:p>
            <a:pPr marL="342900" lvl="0" indent="-342900" algn="l" rtl="0">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Secondary Storage Management</a:t>
            </a:r>
            <a:endParaRPr/>
          </a:p>
          <a:p>
            <a:pPr marL="342900" lvl="0" indent="-342900" algn="l" rtl="0">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File Management</a:t>
            </a:r>
            <a:endParaRPr/>
          </a:p>
          <a:p>
            <a:pPr marL="342900" lvl="0" indent="-342900" algn="l" rtl="0">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I/O Management</a:t>
            </a:r>
            <a:endParaRPr/>
          </a:p>
          <a:p>
            <a:pPr marL="342900" lvl="0" indent="-342900" algn="l" rtl="0">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Protection &amp; Security</a:t>
            </a:r>
            <a:endParaRPr/>
          </a:p>
          <a:p>
            <a:pPr marL="342900" lvl="0" indent="-342900" algn="l" rtl="0">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Networking</a:t>
            </a:r>
            <a:endParaRPr/>
          </a:p>
          <a:p>
            <a:pPr marL="342900" lvl="0" indent="-342900" algn="l" rtl="0">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Command Interpretation or Shell</a:t>
            </a:r>
            <a:endParaRPr/>
          </a:p>
          <a:p>
            <a:pPr marL="342900" lvl="0" indent="-2286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2286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idx="4294967295"/>
          </p:nvPr>
        </p:nvSpPr>
        <p:spPr>
          <a:xfrm>
            <a:off x="1143000" y="381000"/>
            <a:ext cx="7597775"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Process Management</a:t>
            </a:r>
            <a:endParaRPr/>
          </a:p>
        </p:txBody>
      </p:sp>
      <p:sp>
        <p:nvSpPr>
          <p:cNvPr id="111" name="Google Shape;111;p3"/>
          <p:cNvSpPr txBox="1">
            <a:spLocks noGrp="1"/>
          </p:cNvSpPr>
          <p:nvPr>
            <p:ph type="body" idx="4294967295"/>
          </p:nvPr>
        </p:nvSpPr>
        <p:spPr>
          <a:xfrm>
            <a:off x="890588" y="1066799"/>
            <a:ext cx="7197725" cy="4848225"/>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1800"/>
              <a:buChar char="•"/>
            </a:pPr>
            <a:r>
              <a:rPr lang="en-US" sz="1800" dirty="0">
                <a:latin typeface="Times New Roman"/>
                <a:ea typeface="Times New Roman"/>
                <a:cs typeface="Times New Roman"/>
                <a:sym typeface="Times New Roman"/>
              </a:rPr>
              <a:t>A process is a program in execution. It is a unit of work within the system. Program is a </a:t>
            </a:r>
            <a:r>
              <a:rPr lang="en-US" sz="1800" b="1" i="1" dirty="0">
                <a:latin typeface="Times New Roman"/>
                <a:ea typeface="Times New Roman"/>
                <a:cs typeface="Times New Roman"/>
                <a:sym typeface="Times New Roman"/>
              </a:rPr>
              <a:t>passive entity</a:t>
            </a:r>
            <a:r>
              <a:rPr lang="en-US" sz="1800" dirty="0">
                <a:latin typeface="Times New Roman"/>
                <a:ea typeface="Times New Roman"/>
                <a:cs typeface="Times New Roman"/>
                <a:sym typeface="Times New Roman"/>
              </a:rPr>
              <a:t>, process is </a:t>
            </a:r>
            <a:r>
              <a:rPr lang="en-US" sz="1800" dirty="0">
                <a:solidFill>
                  <a:srgbClr val="000000"/>
                </a:solidFill>
                <a:latin typeface="Times New Roman"/>
                <a:ea typeface="Times New Roman"/>
                <a:cs typeface="Times New Roman"/>
                <a:sym typeface="Times New Roman"/>
              </a:rPr>
              <a:t>an </a:t>
            </a:r>
            <a:r>
              <a:rPr lang="en-US" sz="1800" b="1" i="1" dirty="0">
                <a:solidFill>
                  <a:srgbClr val="000000"/>
                </a:solidFill>
                <a:latin typeface="Times New Roman"/>
                <a:ea typeface="Times New Roman"/>
                <a:cs typeface="Times New Roman"/>
                <a:sym typeface="Times New Roman"/>
              </a:rPr>
              <a:t>active entity</a:t>
            </a:r>
            <a:r>
              <a:rPr lang="en-US" sz="1800" dirty="0">
                <a:latin typeface="Times New Roman"/>
                <a:ea typeface="Times New Roman"/>
                <a:cs typeface="Times New Roman"/>
                <a:sym typeface="Times New Roman"/>
              </a:rPr>
              <a:t>.</a:t>
            </a:r>
            <a:endParaRPr dirty="0"/>
          </a:p>
          <a:p>
            <a:pPr marL="342900" lvl="0" indent="-342900" algn="just" rtl="0">
              <a:lnSpc>
                <a:spcPct val="9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Process needs resources to accomplish its task</a:t>
            </a:r>
            <a:endParaRPr dirty="0"/>
          </a:p>
          <a:p>
            <a:pPr marL="742950" lvl="1" indent="-285750" algn="just" rtl="0">
              <a:lnSpc>
                <a:spcPct val="9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CPU, memory, I/O, files</a:t>
            </a:r>
            <a:endParaRPr dirty="0"/>
          </a:p>
          <a:p>
            <a:pPr marL="742950" lvl="1" indent="-285750" algn="just" rtl="0">
              <a:lnSpc>
                <a:spcPct val="9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Initialization data</a:t>
            </a:r>
            <a:endParaRPr dirty="0"/>
          </a:p>
          <a:p>
            <a:pPr marL="342900" lvl="0" indent="-342900" algn="just" rtl="0">
              <a:lnSpc>
                <a:spcPct val="9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Process termination requires reclaim of any reusable resources</a:t>
            </a:r>
            <a:endParaRPr dirty="0"/>
          </a:p>
          <a:p>
            <a:pPr marL="342900" lvl="0" indent="-342900" algn="just" rtl="0">
              <a:lnSpc>
                <a:spcPct val="9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Single-threaded process has one </a:t>
            </a:r>
            <a:r>
              <a:rPr lang="en-US" sz="1800" b="1" dirty="0">
                <a:solidFill>
                  <a:srgbClr val="3366FF"/>
                </a:solidFill>
                <a:latin typeface="Times New Roman"/>
                <a:ea typeface="Times New Roman"/>
                <a:cs typeface="Times New Roman"/>
                <a:sym typeface="Times New Roman"/>
              </a:rPr>
              <a:t>program counter </a:t>
            </a:r>
            <a:r>
              <a:rPr lang="en-US" sz="1800" dirty="0">
                <a:latin typeface="Times New Roman"/>
                <a:ea typeface="Times New Roman"/>
                <a:cs typeface="Times New Roman"/>
                <a:sym typeface="Times New Roman"/>
              </a:rPr>
              <a:t>specifying location of next instruction to execute</a:t>
            </a:r>
            <a:endParaRPr dirty="0"/>
          </a:p>
          <a:p>
            <a:pPr marL="742950" lvl="1" indent="-285750" algn="just" rtl="0">
              <a:lnSpc>
                <a:spcPct val="9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Process executes instructions sequentially, one at a time, until completion</a:t>
            </a:r>
            <a:endParaRPr dirty="0"/>
          </a:p>
          <a:p>
            <a:pPr marL="342900" lvl="0" indent="-342900" algn="just" rtl="0">
              <a:lnSpc>
                <a:spcPct val="9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Multi-threaded process has one program counter per thread</a:t>
            </a:r>
            <a:endParaRPr dirty="0"/>
          </a:p>
          <a:p>
            <a:pPr marL="342900" lvl="0" indent="-342900" algn="just" rtl="0">
              <a:lnSpc>
                <a:spcPct val="9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Typically system has many processes, some user, some operating system running concurrently on one or more CPUs</a:t>
            </a:r>
            <a:endParaRPr dirty="0"/>
          </a:p>
          <a:p>
            <a:pPr marL="342900" lvl="0" indent="-342900" algn="just" rtl="0">
              <a:lnSpc>
                <a:spcPct val="9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720C-960F-9616-699E-08659474880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8F4CCA7-EE67-2C55-3114-70FD361B504B}"/>
              </a:ext>
            </a:extLst>
          </p:cNvPr>
          <p:cNvSpPr>
            <a:spLocks noGrp="1"/>
          </p:cNvSpPr>
          <p:nvPr>
            <p:ph type="body" idx="1"/>
          </p:nvPr>
        </p:nvSpPr>
        <p:spPr/>
        <p:txBody>
          <a:bodyPr>
            <a:normAutofit/>
          </a:bodyPr>
          <a:lstStyle/>
          <a:p>
            <a:r>
              <a:rPr lang="en-US" sz="1600" b="0" i="0" dirty="0">
                <a:solidFill>
                  <a:srgbClr val="333333"/>
                </a:solidFill>
                <a:effectLst/>
                <a:latin typeface="inter-regular"/>
              </a:rPr>
              <a:t>A thread is a single sequential flow of execution of tasks of a process so it is also known as thread of execution or thread of control. There is a way of thread execution inside the process of any operating system. Apart from this, there can be more than one thread inside a process. Each thread of the same process makes use of a separate program counter and a stack of activation records and control blocks. Thread is often referred to as a lightweight process.</a:t>
            </a:r>
          </a:p>
          <a:p>
            <a:r>
              <a:rPr lang="en-US" sz="1050" b="0" i="0" dirty="0">
                <a:solidFill>
                  <a:srgbClr val="333333"/>
                </a:solidFill>
                <a:effectLst/>
                <a:latin typeface="inter-regular"/>
              </a:rPr>
              <a:t>The process can be split down into so many threads. </a:t>
            </a:r>
            <a:r>
              <a:rPr lang="en-US" sz="1050" b="1" i="0" dirty="0">
                <a:solidFill>
                  <a:srgbClr val="333333"/>
                </a:solidFill>
                <a:effectLst/>
                <a:latin typeface="inter-bold"/>
              </a:rPr>
              <a:t>For example</a:t>
            </a:r>
            <a:r>
              <a:rPr lang="en-US" sz="1050" b="0" i="0" dirty="0">
                <a:solidFill>
                  <a:srgbClr val="333333"/>
                </a:solidFill>
                <a:effectLst/>
                <a:latin typeface="inter-regular"/>
              </a:rPr>
              <a:t>, in a browser, many tabs can be viewed as threads. MS Word uses many thread</a:t>
            </a:r>
          </a:p>
          <a:p>
            <a:pPr algn="just">
              <a:buFont typeface="Arial" panose="020B0604020202020204" pitchFamily="34" charset="0"/>
              <a:buChar char="•"/>
            </a:pPr>
            <a:r>
              <a:rPr lang="en-US" sz="800" b="0" i="0" dirty="0">
                <a:solidFill>
                  <a:srgbClr val="000000"/>
                </a:solidFill>
                <a:effectLst/>
                <a:latin typeface="inter-regular"/>
              </a:rPr>
              <a:t>It takes far less time to create a new thread in an existing process than to create a new process.</a:t>
            </a:r>
          </a:p>
          <a:p>
            <a:pPr algn="just">
              <a:buFont typeface="Arial" panose="020B0604020202020204" pitchFamily="34" charset="0"/>
              <a:buChar char="•"/>
            </a:pPr>
            <a:r>
              <a:rPr lang="en-US" sz="800" b="0" i="0" dirty="0">
                <a:solidFill>
                  <a:srgbClr val="000000"/>
                </a:solidFill>
                <a:effectLst/>
                <a:latin typeface="inter-regular"/>
              </a:rPr>
              <a:t>Threads can share the common data, they do not need to use Inter- Process communication.</a:t>
            </a:r>
          </a:p>
          <a:p>
            <a:pPr algn="just">
              <a:buFont typeface="Arial" panose="020B0604020202020204" pitchFamily="34" charset="0"/>
              <a:buChar char="•"/>
            </a:pPr>
            <a:r>
              <a:rPr lang="en-US" sz="800" b="0" i="0" dirty="0">
                <a:solidFill>
                  <a:srgbClr val="000000"/>
                </a:solidFill>
                <a:effectLst/>
                <a:latin typeface="inter-regular"/>
              </a:rPr>
              <a:t>Context switching is faster when working with threads.</a:t>
            </a:r>
          </a:p>
          <a:p>
            <a:pPr algn="just">
              <a:buFont typeface="Arial" panose="020B0604020202020204" pitchFamily="34" charset="0"/>
              <a:buChar char="•"/>
            </a:pPr>
            <a:r>
              <a:rPr lang="en-US" sz="800" b="0" i="0" dirty="0">
                <a:solidFill>
                  <a:srgbClr val="000000"/>
                </a:solidFill>
                <a:effectLst/>
                <a:latin typeface="inter-regular"/>
              </a:rPr>
              <a:t>It takes less time to terminate a thread than a process.</a:t>
            </a:r>
          </a:p>
          <a:p>
            <a:r>
              <a:rPr lang="en-US" sz="1050" b="0" i="0">
                <a:solidFill>
                  <a:srgbClr val="333333"/>
                </a:solidFill>
                <a:effectLst/>
                <a:latin typeface="inter-regular"/>
              </a:rPr>
              <a:t>s - formatting text from one thread, processing input from another thread, etc.</a:t>
            </a:r>
            <a:endParaRPr lang="en-IN" sz="1600" dirty="0"/>
          </a:p>
        </p:txBody>
      </p:sp>
    </p:spTree>
    <p:extLst>
      <p:ext uri="{BB962C8B-B14F-4D97-AF65-F5344CB8AC3E}">
        <p14:creationId xmlns:p14="http://schemas.microsoft.com/office/powerpoint/2010/main" val="253557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idx="4294967295"/>
          </p:nvPr>
        </p:nvSpPr>
        <p:spPr>
          <a:xfrm>
            <a:off x="1143000" y="661987"/>
            <a:ext cx="7558087" cy="57626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Process Management Activities</a:t>
            </a:r>
            <a:endParaRPr/>
          </a:p>
        </p:txBody>
      </p:sp>
      <p:sp>
        <p:nvSpPr>
          <p:cNvPr id="117" name="Google Shape;117;p4"/>
          <p:cNvSpPr txBox="1">
            <a:spLocks noGrp="1"/>
          </p:cNvSpPr>
          <p:nvPr>
            <p:ph type="body" idx="4294967295"/>
          </p:nvPr>
        </p:nvSpPr>
        <p:spPr>
          <a:xfrm>
            <a:off x="514351" y="1607582"/>
            <a:ext cx="7958137" cy="4035425"/>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1800"/>
              <a:buNone/>
            </a:pPr>
            <a:r>
              <a:rPr lang="en-US" sz="1800">
                <a:latin typeface="Times New Roman"/>
                <a:ea typeface="Times New Roman"/>
                <a:cs typeface="Times New Roman"/>
                <a:sym typeface="Times New Roman"/>
              </a:rPr>
              <a:t>    The operating system is responsible for the following activities in connection with process management:</a:t>
            </a:r>
            <a:endParaRPr/>
          </a:p>
          <a:p>
            <a:pPr marL="342900" lvl="0" indent="-342900" algn="just" rtl="0">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Creating and deleting both user and system processes</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Suspending and resuming processes</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Providing mechanisms for process synchronization</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Providing mechanisms for process communication</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Providing mechanisms for deadlock handling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idx="4294967295"/>
          </p:nvPr>
        </p:nvSpPr>
        <p:spPr>
          <a:xfrm>
            <a:off x="1066800" y="533400"/>
            <a:ext cx="7596187"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Memory Management</a:t>
            </a:r>
            <a:endParaRPr/>
          </a:p>
        </p:txBody>
      </p:sp>
      <p:sp>
        <p:nvSpPr>
          <p:cNvPr id="123" name="Google Shape;123;p5"/>
          <p:cNvSpPr txBox="1">
            <a:spLocks noGrp="1"/>
          </p:cNvSpPr>
          <p:nvPr>
            <p:ph type="body" idx="4294967295"/>
          </p:nvPr>
        </p:nvSpPr>
        <p:spPr>
          <a:xfrm>
            <a:off x="806450" y="1233488"/>
            <a:ext cx="7727950" cy="4530725"/>
          </a:xfrm>
          <a:prstGeom prst="rect">
            <a:avLst/>
          </a:prstGeom>
          <a:noFill/>
          <a:ln>
            <a:noFill/>
          </a:ln>
        </p:spPr>
        <p:txBody>
          <a:bodyPr spcFirstLastPara="1" wrap="square" lIns="91425" tIns="45700" rIns="91425" bIns="45700" anchor="t" anchorCtr="0">
            <a:normAutofit/>
          </a:bodyPr>
          <a:lstStyle/>
          <a:p>
            <a:pPr marL="342900" lvl="0" indent="-228600" algn="just" rtl="0">
              <a:spcBef>
                <a:spcPts val="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To execute a program all (or part) of the instructions must be in memory</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All  (or part) of the data that is needed by the program must be in memory.</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Memory management determines what is in memory and when</a:t>
            </a:r>
            <a:endParaRPr/>
          </a:p>
          <a:p>
            <a:pPr marL="742950" lvl="1" indent="-28575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Optimizing CPU utilization and computer response to users</a:t>
            </a:r>
            <a:endParaRPr/>
          </a:p>
          <a:p>
            <a:pPr marL="457200" lvl="1" indent="0" algn="just"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rgbClr val="C00000"/>
              </a:buClr>
              <a:buSzPts val="1800"/>
              <a:buChar char="•"/>
            </a:pPr>
            <a:r>
              <a:rPr lang="en-US" sz="1800" b="1">
                <a:solidFill>
                  <a:srgbClr val="C00000"/>
                </a:solidFill>
                <a:latin typeface="Times New Roman"/>
                <a:ea typeface="Times New Roman"/>
                <a:cs typeface="Times New Roman"/>
                <a:sym typeface="Times New Roman"/>
              </a:rPr>
              <a:t>Memory management activities</a:t>
            </a:r>
            <a:endParaRPr/>
          </a:p>
          <a:p>
            <a:pPr marL="742950" lvl="1" indent="-28575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Keeping track of which parts of memory are currently being used and by whom</a:t>
            </a:r>
            <a:endParaRPr/>
          </a:p>
          <a:p>
            <a:pPr marL="742950" lvl="1" indent="-28575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Deciding which processes and data to move into and out of memory</a:t>
            </a:r>
            <a:endParaRPr/>
          </a:p>
          <a:p>
            <a:pPr marL="742950" lvl="1" indent="-28575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Allocating and de-allocating memory space as needed.</a:t>
            </a:r>
            <a:endParaRPr/>
          </a:p>
          <a:p>
            <a:pPr marL="742950" lvl="1" indent="-285750" algn="just" rtl="0">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idx="4294967295"/>
          </p:nvPr>
        </p:nvSpPr>
        <p:spPr>
          <a:xfrm>
            <a:off x="1143000" y="457200"/>
            <a:ext cx="7558087"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File-System Management</a:t>
            </a:r>
            <a:endParaRPr/>
          </a:p>
        </p:txBody>
      </p:sp>
      <p:sp>
        <p:nvSpPr>
          <p:cNvPr id="129" name="Google Shape;129;p6"/>
          <p:cNvSpPr txBox="1">
            <a:spLocks noGrp="1"/>
          </p:cNvSpPr>
          <p:nvPr>
            <p:ph type="body" idx="4294967295"/>
          </p:nvPr>
        </p:nvSpPr>
        <p:spPr>
          <a:xfrm>
            <a:off x="920750" y="1447800"/>
            <a:ext cx="7434263" cy="46497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       </a:t>
            </a:r>
            <a:endParaRPr/>
          </a:p>
          <a:p>
            <a:pPr marL="0" lvl="0" indent="0" algn="l" rtl="0">
              <a:lnSpc>
                <a:spcPct val="90000"/>
              </a:lnSpc>
              <a:spcBef>
                <a:spcPts val="360"/>
              </a:spcBef>
              <a:spcAft>
                <a:spcPts val="0"/>
              </a:spcAft>
              <a:buClr>
                <a:srgbClr val="C00000"/>
              </a:buClr>
              <a:buSzPts val="1800"/>
              <a:buNone/>
            </a:pPr>
            <a:r>
              <a:rPr lang="en-US" sz="1800" b="1">
                <a:solidFill>
                  <a:srgbClr val="C00000"/>
                </a:solidFill>
                <a:latin typeface="Times New Roman"/>
                <a:ea typeface="Times New Roman"/>
                <a:cs typeface="Times New Roman"/>
                <a:sym typeface="Times New Roman"/>
              </a:rPr>
              <a:t>      File-System management</a:t>
            </a:r>
            <a:endParaRPr/>
          </a:p>
          <a:p>
            <a:pPr marL="742950" lvl="1" indent="-285750" algn="l"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Files usually organized into directories</a:t>
            </a:r>
            <a:endParaRPr/>
          </a:p>
          <a:p>
            <a:pPr marL="742950" lvl="1" indent="-285750" algn="l"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Access control on most systems to determine who can access what</a:t>
            </a:r>
            <a:endParaRPr/>
          </a:p>
          <a:p>
            <a:pPr marL="742950" lvl="1" indent="-285750" algn="l"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OS activities include</a:t>
            </a:r>
            <a:endParaRPr/>
          </a:p>
          <a:p>
            <a:pPr marL="1143000" lvl="2" indent="-228600" algn="l"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Creating and deleting files and directories</a:t>
            </a:r>
            <a:endParaRPr/>
          </a:p>
          <a:p>
            <a:pPr marL="1143000" lvl="2" indent="-228600" algn="l"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Primitives to manipulate files and directories</a:t>
            </a:r>
            <a:endParaRPr/>
          </a:p>
          <a:p>
            <a:pPr marL="1143000" lvl="2" indent="-228600" algn="l"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Mapping files onto secondary storage</a:t>
            </a:r>
            <a:endParaRPr/>
          </a:p>
          <a:p>
            <a:pPr marL="1143000" lvl="2" indent="-228600" algn="l"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Backup files onto stable (non-volatile) storage media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idx="4294967295"/>
          </p:nvPr>
        </p:nvSpPr>
        <p:spPr>
          <a:xfrm>
            <a:off x="899615" y="609600"/>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I/O Subsystem</a:t>
            </a:r>
            <a:endParaRPr/>
          </a:p>
        </p:txBody>
      </p:sp>
      <p:sp>
        <p:nvSpPr>
          <p:cNvPr id="135" name="Google Shape;135;p7"/>
          <p:cNvSpPr txBox="1">
            <a:spLocks noGrp="1"/>
          </p:cNvSpPr>
          <p:nvPr>
            <p:ph type="body" idx="4294967295"/>
          </p:nvPr>
        </p:nvSpPr>
        <p:spPr>
          <a:xfrm>
            <a:off x="822324" y="1295400"/>
            <a:ext cx="7712075" cy="4405313"/>
          </a:xfrm>
          <a:prstGeom prst="rect">
            <a:avLst/>
          </a:prstGeom>
          <a:noFill/>
          <a:ln>
            <a:noFill/>
          </a:ln>
        </p:spPr>
        <p:txBody>
          <a:bodyPr spcFirstLastPara="1" wrap="square" lIns="91425" tIns="45700" rIns="91425" bIns="45700" anchor="t" anchorCtr="0">
            <a:normAutofit/>
          </a:bodyPr>
          <a:lstStyle/>
          <a:p>
            <a:pPr marL="342900" lvl="0" indent="-228600" algn="just" rtl="0">
              <a:spcBef>
                <a:spcPts val="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One purpose of OS is to hide peculiarities of hardware devices from the user</a:t>
            </a:r>
            <a:endParaRPr/>
          </a:p>
          <a:p>
            <a:pPr marL="342900" lvl="0" indent="-34290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I/O subsystem responsible for</a:t>
            </a:r>
            <a:endParaRPr/>
          </a:p>
          <a:p>
            <a:pPr marL="742950" lvl="1" indent="-28575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Memory management of I/O including buffering (storing data temporarily while it is being transferred), caching (storing parts of data in faster storage for performance), spooling (the overlapping of output of one job with input of other jobs)</a:t>
            </a:r>
            <a:endParaRPr/>
          </a:p>
          <a:p>
            <a:pPr marL="742950" lvl="1" indent="-28575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Handles General device-driver interface</a:t>
            </a:r>
            <a:endParaRPr/>
          </a:p>
          <a:p>
            <a:pPr marL="742950" lvl="1" indent="-285750" algn="just"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Manages Drivers for specific hardware devices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idx="4294967295"/>
          </p:nvPr>
        </p:nvSpPr>
        <p:spPr>
          <a:xfrm>
            <a:off x="1066800" y="533400"/>
            <a:ext cx="7664450" cy="5762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Protection and Security</a:t>
            </a:r>
            <a:endParaRPr/>
          </a:p>
        </p:txBody>
      </p:sp>
      <p:sp>
        <p:nvSpPr>
          <p:cNvPr id="141" name="Google Shape;141;p8"/>
          <p:cNvSpPr txBox="1">
            <a:spLocks noGrp="1"/>
          </p:cNvSpPr>
          <p:nvPr>
            <p:ph type="body" idx="4294967295"/>
          </p:nvPr>
        </p:nvSpPr>
        <p:spPr>
          <a:xfrm>
            <a:off x="806450" y="1233488"/>
            <a:ext cx="7648575" cy="5183187"/>
          </a:xfrm>
          <a:prstGeom prst="rect">
            <a:avLst/>
          </a:prstGeom>
          <a:noFill/>
          <a:ln>
            <a:noFill/>
          </a:ln>
        </p:spPr>
        <p:txBody>
          <a:bodyPr spcFirstLastPara="1" wrap="square" lIns="91425" tIns="45700" rIns="91425" bIns="45700" anchor="t" anchorCtr="0">
            <a:normAutofit/>
          </a:bodyPr>
          <a:lstStyle/>
          <a:p>
            <a:pPr marL="342900" lvl="0" indent="-228600" algn="just" rtl="0">
              <a:lnSpc>
                <a:spcPct val="90000"/>
              </a:lnSpc>
              <a:spcBef>
                <a:spcPts val="0"/>
              </a:spcBef>
              <a:spcAft>
                <a:spcPts val="0"/>
              </a:spcAft>
              <a:buClr>
                <a:schemeClr val="dk1"/>
              </a:buClr>
              <a:buSzPts val="1800"/>
              <a:buNone/>
            </a:pPr>
            <a:endParaRPr sz="1800" b="1">
              <a:solidFill>
                <a:srgbClr val="C00000"/>
              </a:solidFill>
              <a:latin typeface="Times New Roman"/>
              <a:ea typeface="Times New Roman"/>
              <a:cs typeface="Times New Roman"/>
              <a:sym typeface="Times New Roman"/>
            </a:endParaRPr>
          </a:p>
          <a:p>
            <a:pPr marL="342900" lvl="0" indent="-342900" algn="just" rtl="0">
              <a:lnSpc>
                <a:spcPct val="90000"/>
              </a:lnSpc>
              <a:spcBef>
                <a:spcPts val="360"/>
              </a:spcBef>
              <a:spcAft>
                <a:spcPts val="0"/>
              </a:spcAft>
              <a:buClr>
                <a:srgbClr val="C00000"/>
              </a:buClr>
              <a:buSzPts val="1800"/>
              <a:buChar char="•"/>
            </a:pPr>
            <a:r>
              <a:rPr lang="en-US" sz="1800" b="1">
                <a:solidFill>
                  <a:srgbClr val="C00000"/>
                </a:solidFill>
                <a:latin typeface="Times New Roman"/>
                <a:ea typeface="Times New Roman"/>
                <a:cs typeface="Times New Roman"/>
                <a:sym typeface="Times New Roman"/>
              </a:rPr>
              <a:t>Protection</a:t>
            </a:r>
            <a:r>
              <a:rPr lang="en-US" sz="1800" b="1">
                <a:solidFill>
                  <a:srgbClr val="3366FF"/>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 any mechanism for controlling access of processes or users to resources defined by the OS</a:t>
            </a:r>
            <a:endParaRPr/>
          </a:p>
          <a:p>
            <a:pPr marL="342900" lvl="0" indent="-342900" algn="just" rtl="0">
              <a:lnSpc>
                <a:spcPct val="90000"/>
              </a:lnSpc>
              <a:spcBef>
                <a:spcPts val="360"/>
              </a:spcBef>
              <a:spcAft>
                <a:spcPts val="0"/>
              </a:spcAft>
              <a:buClr>
                <a:srgbClr val="C00000"/>
              </a:buClr>
              <a:buSzPts val="1800"/>
              <a:buChar char="•"/>
            </a:pPr>
            <a:r>
              <a:rPr lang="en-US" sz="1800" b="1">
                <a:solidFill>
                  <a:srgbClr val="C00000"/>
                </a:solidFill>
                <a:latin typeface="Times New Roman"/>
                <a:ea typeface="Times New Roman"/>
                <a:cs typeface="Times New Roman"/>
                <a:sym typeface="Times New Roman"/>
              </a:rPr>
              <a:t>Security</a:t>
            </a:r>
            <a:r>
              <a:rPr lang="en-US" sz="1800" b="1">
                <a:solidFill>
                  <a:srgbClr val="3366FF"/>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 defense of the system against internal and external attacks</a:t>
            </a:r>
            <a:endParaRPr/>
          </a:p>
          <a:p>
            <a:pPr marL="742950" lvl="1" indent="-285750" algn="just"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Huge range, including denial-of-service, worms, viruses, identity theft, theft of service</a:t>
            </a:r>
            <a:endParaRPr/>
          </a:p>
          <a:p>
            <a:pPr marL="342900" lvl="0" indent="-342900" algn="just"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Systems generally first distinguish among users, to determine who can do what</a:t>
            </a:r>
            <a:endParaRPr/>
          </a:p>
          <a:p>
            <a:pPr marL="742950" lvl="1" indent="-285750" algn="just"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User identities (</a:t>
            </a:r>
            <a:r>
              <a:rPr lang="en-US" sz="1800" b="1">
                <a:latin typeface="Times New Roman"/>
                <a:ea typeface="Times New Roman"/>
                <a:cs typeface="Times New Roman"/>
                <a:sym typeface="Times New Roman"/>
              </a:rPr>
              <a:t>user IDs</a:t>
            </a:r>
            <a:r>
              <a:rPr lang="en-US" sz="1800">
                <a:latin typeface="Times New Roman"/>
                <a:ea typeface="Times New Roman"/>
                <a:cs typeface="Times New Roman"/>
                <a:sym typeface="Times New Roman"/>
              </a:rPr>
              <a:t>, security IDs) include name and associated number, one per user</a:t>
            </a:r>
            <a:endParaRPr/>
          </a:p>
          <a:p>
            <a:pPr marL="742950" lvl="1" indent="-285750" algn="just"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User ID then associated with all files, processes of that user to determine access control</a:t>
            </a:r>
            <a:endParaRPr/>
          </a:p>
          <a:p>
            <a:pPr marL="742950" lvl="1" indent="-285750" algn="just" rtl="0">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Group identifier (</a:t>
            </a:r>
            <a:r>
              <a:rPr lang="en-US" sz="1800" b="1">
                <a:latin typeface="Times New Roman"/>
                <a:ea typeface="Times New Roman"/>
                <a:cs typeface="Times New Roman"/>
                <a:sym typeface="Times New Roman"/>
              </a:rPr>
              <a:t>group ID</a:t>
            </a:r>
            <a:r>
              <a:rPr lang="en-US" sz="1800">
                <a:latin typeface="Times New Roman"/>
                <a:ea typeface="Times New Roman"/>
                <a:cs typeface="Times New Roman"/>
                <a:sym typeface="Times New Roman"/>
              </a:rPr>
              <a:t>) allows set of users to be defined and controls managed, then also associated with each process, file</a:t>
            </a:r>
            <a:endParaRPr/>
          </a:p>
          <a:p>
            <a:pPr marL="742950" lvl="1" indent="-285750" algn="just" rtl="0">
              <a:lnSpc>
                <a:spcPct val="90000"/>
              </a:lnSpc>
              <a:spcBef>
                <a:spcPts val="360"/>
              </a:spcBef>
              <a:spcAft>
                <a:spcPts val="0"/>
              </a:spcAft>
              <a:buClr>
                <a:schemeClr val="dk1"/>
              </a:buClr>
              <a:buSzPts val="1800"/>
              <a:buChar char="–"/>
            </a:pPr>
            <a:r>
              <a:rPr lang="en-US" sz="1800" b="1">
                <a:latin typeface="Times New Roman"/>
                <a:ea typeface="Times New Roman"/>
                <a:cs typeface="Times New Roman"/>
                <a:sym typeface="Times New Roman"/>
              </a:rPr>
              <a:t>Privilege escalation </a:t>
            </a:r>
            <a:r>
              <a:rPr lang="en-US" sz="1800">
                <a:latin typeface="Times New Roman"/>
                <a:ea typeface="Times New Roman"/>
                <a:cs typeface="Times New Roman"/>
                <a:sym typeface="Times New Roman"/>
              </a:rPr>
              <a:t>allows user to change to effective ID with more rights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0</TotalTime>
  <Words>1054</Words>
  <Application>Microsoft Office PowerPoint</Application>
  <PresentationFormat>On-screen Show (4:3)</PresentationFormat>
  <Paragraphs>126</Paragraphs>
  <Slides>13</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21" baseType="lpstr">
      <vt:lpstr>Raleway ExtraBold</vt:lpstr>
      <vt:lpstr>inter-bold</vt:lpstr>
      <vt:lpstr>Arial</vt:lpstr>
      <vt:lpstr>inter-regular</vt:lpstr>
      <vt:lpstr>Calibri</vt:lpstr>
      <vt:lpstr>Arial Black</vt:lpstr>
      <vt:lpstr>Times New Roman</vt:lpstr>
      <vt:lpstr>Office Theme</vt:lpstr>
      <vt:lpstr>PowerPoint Presentation</vt:lpstr>
      <vt:lpstr>Lecture 1  Functions of Operating System</vt:lpstr>
      <vt:lpstr>Process Management</vt:lpstr>
      <vt:lpstr>PowerPoint Presentation</vt:lpstr>
      <vt:lpstr>Process Management Activities</vt:lpstr>
      <vt:lpstr>Memory Management</vt:lpstr>
      <vt:lpstr>File-System Management</vt:lpstr>
      <vt:lpstr>I/O Subsystem</vt:lpstr>
      <vt:lpstr>Protection and Security</vt:lpstr>
      <vt:lpstr>OS challenges</vt:lpstr>
      <vt:lpstr>OS challenges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sukhvir</cp:lastModifiedBy>
  <cp:revision>1</cp:revision>
  <dcterms:created xsi:type="dcterms:W3CDTF">2020-06-22T09:48:30Z</dcterms:created>
  <dcterms:modified xsi:type="dcterms:W3CDTF">2022-08-03T09:48:43Z</dcterms:modified>
</cp:coreProperties>
</file>