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embeddedFontLst>
    <p:embeddedFont>
      <p:font typeface="Raleway ExtraBold"/>
      <p:bold r:id="rId22"/>
      <p:boldItalic r:id="rId23"/>
    </p:embeddedFont>
    <p:embeddedFont>
      <p:font typeface="Garamond"/>
      <p:regular r:id="rId24"/>
      <p:bold r:id="rId25"/>
      <p:italic r:id="rId26"/>
      <p:boldItalic r:id="rId27"/>
    </p:embeddedFont>
    <p:embeddedFont>
      <p:font typeface="Tahoma"/>
      <p:regular r:id="rId28"/>
      <p:bold r:id="rId29"/>
    </p:embeddedFon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hX7U8SoYGwdUe50fAoxJYTumo7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79CE35-7B58-451B-B525-B057DF4E020A}">
  <a:tblStyle styleId="{9579CE35-7B58-451B-B525-B057DF4E02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614E600-5F96-4FF0-8FB6-4A6A57B0E13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alewayExtraBold-bold.fntdata"/><Relationship Id="rId21" Type="http://schemas.openxmlformats.org/officeDocument/2006/relationships/slide" Target="slides/slide14.xml"/><Relationship Id="rId24" Type="http://schemas.openxmlformats.org/officeDocument/2006/relationships/font" Target="fonts/Garamond-regular.fntdata"/><Relationship Id="rId23" Type="http://schemas.openxmlformats.org/officeDocument/2006/relationships/font" Target="fonts/RalewayExtra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8" Type="http://schemas.openxmlformats.org/officeDocument/2006/relationships/font" Target="fonts/Tahoma-regular.fntdata"/><Relationship Id="rId27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Tahom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6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6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1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1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2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2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2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2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2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32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32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3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4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35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35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6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6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6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6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36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36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36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37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37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37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37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8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3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9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58" name="Google Shape;15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9" name="Google Shape;15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60" name="Google Shape;16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39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39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41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4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39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35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V1aQyoRy91k" TargetMode="External"/><Relationship Id="rId4" Type="http://schemas.openxmlformats.org/officeDocument/2006/relationships/hyperlink" Target="https://www.slideserve.com/ziven/server-side-script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5.jp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182" name="Google Shape;182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Google Shape;183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INSTITUTE : UIE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: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(Computer Science &amp; Engineering)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AND MOBILE SECURITY (Professional Elective-I)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(20CST/IT-333)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OF PRESENTATION: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Client-side scripting, Server-side scripting.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3" name="Google Shape;283;p43"/>
          <p:cNvGraphicFramePr/>
          <p:nvPr/>
        </p:nvGraphicFramePr>
        <p:xfrm>
          <a:off x="838200" y="713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{E614E600-5F96-4FF0-8FB6-4A6A57B0E13A}</a:tableStyleId>
              </a:tblPr>
              <a:tblGrid>
                <a:gridCol w="5257800"/>
                <a:gridCol w="5257800"/>
              </a:tblGrid>
              <a:tr h="61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Client-side scripting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Server-side scripting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code is visible to the user.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code is not visible to the user because its output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server-sideside is an HTML page.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Its main function is to provide the requested output to the end user.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Its primary function is to manipulate and provide access to the respective database as per the request.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usually depends on the browser and its version.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this any server-side technology can be used and it does not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 on the client.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runs on the user’s computer.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runs on the webserver.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9" name="Google Shape;289;p44"/>
          <p:cNvGraphicFramePr/>
          <p:nvPr/>
        </p:nvGraphicFramePr>
        <p:xfrm>
          <a:off x="838200" y="713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{E614E600-5F96-4FF0-8FB6-4A6A57B0E13A}</a:tableStyleId>
              </a:tblPr>
              <a:tblGrid>
                <a:gridCol w="5257800"/>
                <a:gridCol w="5257800"/>
              </a:tblGrid>
              <a:tr h="7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Client-side scripting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Server-side scripting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 are many advantages linked with this like faster.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 times, a more interactive application.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primary advantage is its ability to highly customize, response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requirements, access rights based on user. </a:t>
                      </a:r>
                      <a:b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does not provide security for data.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provides more security for data.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1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technique used in web development in which scripts run on the client’s browser.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technique that uses scripts on the webserver to produce a response that is customized for each client’s request.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HTML, CSS, and javascript are used.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PHP, Python, Java, Ruby are used.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5" name="Google Shape;295;p45"/>
          <p:cNvGraphicFramePr/>
          <p:nvPr/>
        </p:nvGraphicFramePr>
        <p:xfrm>
          <a:off x="838200" y="713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{E614E600-5F96-4FF0-8FB6-4A6A57B0E13A}</a:tableStyleId>
              </a:tblPr>
              <a:tblGrid>
                <a:gridCol w="5257800"/>
                <a:gridCol w="5257800"/>
              </a:tblGrid>
              <a:tr h="7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Client-side scripting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Server-side scripting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need of interaction with the server.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all about interacting with the servers.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reduces load on processing unit of the server.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surge the processing load on the server.</a:t>
                      </a:r>
                      <a:endParaRPr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1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5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5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5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5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1116330" y="524398"/>
            <a:ext cx="10515600" cy="776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561051" y="1391654"/>
            <a:ext cx="757555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Books: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Design With HTML, CSS, JavaScript and jQuery Set, 1st Edition, by Jon Duckett.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Hacking Exposed Web Applications, 3rd edition, Joel Scambray, Vincent Liu, Caleb Sima, Released October 2010, Publisher(s): McGraw-Hill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Lectures :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https://www.youtube.com/watch?v=V1aQyoRy91k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https://cs.tru.ca/~mlee/comp3540/Fall2021/2.%20web_environment/00%20overview%20-%20common.ppt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https://www.geeksforgeeks.org/difference-between-server-side-scripting-and-client-side-scripting/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https://www.slideserve.com/ziven/server-side-scripting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3" name="Google Shape;303;p11"/>
          <p:cNvGrpSpPr/>
          <p:nvPr/>
        </p:nvGrpSpPr>
        <p:grpSpPr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304" name="Google Shape;304;p11"/>
            <p:cNvSpPr/>
            <p:nvPr/>
          </p:nvSpPr>
          <p:spPr>
            <a:xfrm flipH="1">
              <a:off x="1681" y="3824"/>
              <a:ext cx="110" cy="107"/>
            </a:xfrm>
            <a:custGeom>
              <a:rect b="b" l="l" r="r" t="t"/>
              <a:pathLst>
                <a:path extrusionOk="0" h="107" w="110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 flipH="1">
              <a:off x="1786" y="3762"/>
              <a:ext cx="35" cy="88"/>
            </a:xfrm>
            <a:custGeom>
              <a:rect b="b" l="l" r="r" t="t"/>
              <a:pathLst>
                <a:path extrusionOk="0" h="88" w="35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 flipH="1">
              <a:off x="1587" y="3719"/>
              <a:ext cx="54" cy="29"/>
            </a:xfrm>
            <a:custGeom>
              <a:rect b="b" l="l" r="r" t="t"/>
              <a:pathLst>
                <a:path extrusionOk="0" h="29" w="54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 flipH="1">
              <a:off x="1259" y="3082"/>
              <a:ext cx="884" cy="884"/>
            </a:xfrm>
            <a:custGeom>
              <a:rect b="b" l="l" r="r" t="t"/>
              <a:pathLst>
                <a:path extrusionOk="0" h="884" w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 flipH="1">
              <a:off x="1517" y="3611"/>
              <a:ext cx="102" cy="78"/>
            </a:xfrm>
            <a:custGeom>
              <a:rect b="b" l="l" r="r" t="t"/>
              <a:pathLst>
                <a:path extrusionOk="0" h="78" w="102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12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12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12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12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12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12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22" name="Google Shape;322;p12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25" name="Google Shape;325;p12"/>
            <p:cNvGraphicFramePr/>
            <p:nvPr/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325" name="Google Shape;325;p12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descr="rId1" id="326" name="Google Shape;32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00" y="241300"/>
            <a:ext cx="1778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idx="2" type="body"/>
          </p:nvPr>
        </p:nvSpPr>
        <p:spPr>
          <a:xfrm>
            <a:off x="449263" y="1840230"/>
            <a:ext cx="4322762" cy="451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this lecture, we will discuss: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Introduction to Web development. Difference between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Client-side scripting, Server-side scripting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"/>
          <p:cNvSpPr txBox="1"/>
          <p:nvPr>
            <p:ph idx="12" type="sldNum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"/>
          <p:cNvSpPr txBox="1"/>
          <p:nvPr>
            <p:ph type="title"/>
          </p:nvPr>
        </p:nvSpPr>
        <p:spPr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Objectives</a:t>
            </a:r>
            <a:b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449262" y="1611630"/>
            <a:ext cx="4322700" cy="47448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ntroduction to Web Development with HTML, CSS, JavaScript | Coursera" id="203" name="Google Shape;203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er-Side And Client-Side Scripting Languages - 2022" id="204" name="Google Shape;2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319" y="1245476"/>
            <a:ext cx="5441184" cy="465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Client-side scripting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1" name="Google Shape;2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Web browsers execute client-side scripting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. It is used when browsers have all code. Source code is used to transfer from webserver to user’s computer over the internet and run directly on browsers.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Client is Browser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Activities like popup on reloading, mouse over activities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used for validations and functionality for user events.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Form validity checked and shows success/error message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Javascprit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Reduce server load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Server-side scripting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Web servers are used to execute server-side scripting. They are basically used to create dynamic pages. It can also </a:t>
            </a:r>
            <a:r>
              <a:rPr lang="en-US">
                <a:solidFill>
                  <a:srgbClr val="FF0000"/>
                </a:solidFill>
              </a:rPr>
              <a:t>access the file system residing at the webserver</a:t>
            </a:r>
            <a:r>
              <a:rPr lang="en-US"/>
              <a:t>. A server-side environment that runs on a scripting language is a web server. 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It is used to retrieve and generate content for dynamic pages. It is used to </a:t>
            </a:r>
            <a:r>
              <a:rPr lang="en-US">
                <a:solidFill>
                  <a:srgbClr val="FF0000"/>
                </a:solidFill>
              </a:rPr>
              <a:t>require to download plugins</a:t>
            </a:r>
            <a:r>
              <a:rPr lang="en-US"/>
              <a:t>. </a:t>
            </a:r>
            <a:endParaRPr/>
          </a:p>
          <a:p>
            <a:pPr indent="-279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erver- Side technologies Client-side vs. Server-side scripts PHP basic  ASP.NET basic ColdFusion. - ppt download" id="224" name="Google Shape;224;p42"/>
          <p:cNvPicPr preferRelativeResize="0"/>
          <p:nvPr/>
        </p:nvPicPr>
        <p:blipFill rotWithShape="1">
          <a:blip r:embed="rId3">
            <a:alphaModFix/>
          </a:blip>
          <a:srcRect b="5795" l="-4941" r="22029" t="11292"/>
          <a:stretch/>
        </p:blipFill>
        <p:spPr>
          <a:xfrm>
            <a:off x="1035167" y="330200"/>
            <a:ext cx="91440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5"/>
          <p:cNvGrpSpPr/>
          <p:nvPr/>
        </p:nvGrpSpPr>
        <p:grpSpPr>
          <a:xfrm>
            <a:off x="3985684" y="6351"/>
            <a:ext cx="8229600" cy="5618163"/>
            <a:chOff x="2989263" y="6350"/>
            <a:chExt cx="6172200" cy="5618894"/>
          </a:xfrm>
        </p:grpSpPr>
        <p:grpSp>
          <p:nvGrpSpPr>
            <p:cNvPr id="230" name="Google Shape;230;p5"/>
            <p:cNvGrpSpPr/>
            <p:nvPr/>
          </p:nvGrpSpPr>
          <p:grpSpPr>
            <a:xfrm>
              <a:off x="2989263" y="6350"/>
              <a:ext cx="6172200" cy="5534025"/>
              <a:chOff x="2989263" y="6350"/>
              <a:chExt cx="6172200" cy="5534025"/>
            </a:xfrm>
          </p:grpSpPr>
          <p:grpSp>
            <p:nvGrpSpPr>
              <p:cNvPr id="231" name="Google Shape;231;p5"/>
              <p:cNvGrpSpPr/>
              <p:nvPr/>
            </p:nvGrpSpPr>
            <p:grpSpPr>
              <a:xfrm>
                <a:off x="2989263" y="6350"/>
                <a:ext cx="6172200" cy="5534025"/>
                <a:chOff x="2990056" y="5781"/>
                <a:chExt cx="6172200" cy="5534025"/>
              </a:xfrm>
            </p:grpSpPr>
            <p:grpSp>
              <p:nvGrpSpPr>
                <p:cNvPr id="232" name="Google Shape;232;p5"/>
                <p:cNvGrpSpPr/>
                <p:nvPr/>
              </p:nvGrpSpPr>
              <p:grpSpPr>
                <a:xfrm>
                  <a:off x="2990056" y="5781"/>
                  <a:ext cx="6172200" cy="5534025"/>
                  <a:chOff x="2990056" y="5781"/>
                  <a:chExt cx="6172200" cy="5534025"/>
                </a:xfrm>
              </p:grpSpPr>
              <p:pic>
                <p:nvPicPr>
                  <p:cNvPr id="233" name="Google Shape;233;p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2990056" y="5781"/>
                    <a:ext cx="6172200" cy="553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4" name="Google Shape;234;p5"/>
                  <p:cNvSpPr txBox="1"/>
                  <p:nvPr/>
                </p:nvSpPr>
                <p:spPr>
                  <a:xfrm>
                    <a:off x="4220743" y="740640"/>
                    <a:ext cx="1060628" cy="83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Noto Sans Symbols"/>
                      <a:buNone/>
                    </a:pPr>
                    <a:r>
                      <a:rPr b="0" i="0" lang="en-US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FF"/>
                      </a:buClr>
                      <a:buSzPts val="1200"/>
                      <a:buFont typeface="Noto Sans Symbols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(HTML-content,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FF"/>
                      </a:buClr>
                      <a:buSzPts val="1200"/>
                      <a:buFont typeface="Noto Sans Symbols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CSS code,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FF"/>
                      </a:buClr>
                      <a:buSzPts val="1200"/>
                      <a:buFont typeface="Noto Sans Symbols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JavaScript code)</a:t>
                    </a:r>
                    <a:endParaRPr b="1" i="0" sz="1800" u="none" cap="none" strike="noStrike">
                      <a:solidFill>
                        <a:srgbClr val="0000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35" name="Google Shape;235;p5"/>
                <p:cNvCxnSpPr/>
                <p:nvPr/>
              </p:nvCxnSpPr>
              <p:spPr>
                <a:xfrm>
                  <a:off x="4042826" y="1988840"/>
                  <a:ext cx="291632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36" name="Google Shape;236;p5"/>
              <p:cNvSpPr txBox="1"/>
              <p:nvPr/>
            </p:nvSpPr>
            <p:spPr>
              <a:xfrm>
                <a:off x="5078384" y="2006600"/>
                <a:ext cx="843020" cy="461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HTTP-URL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(*.html, *.php)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7" name="Google Shape;237;p5"/>
            <p:cNvCxnSpPr/>
            <p:nvPr/>
          </p:nvCxnSpPr>
          <p:spPr>
            <a:xfrm>
              <a:off x="6264188" y="6350"/>
              <a:ext cx="0" cy="56188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5"/>
            <p:cNvCxnSpPr/>
            <p:nvPr/>
          </p:nvCxnSpPr>
          <p:spPr>
            <a:xfrm>
              <a:off x="6264188" y="3537012"/>
              <a:ext cx="28972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39" name="Google Shape;2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5"/>
          <p:cNvSpPr txBox="1"/>
          <p:nvPr>
            <p:ph idx="1" type="body"/>
          </p:nvPr>
        </p:nvSpPr>
        <p:spPr>
          <a:xfrm>
            <a:off x="838200" y="1825624"/>
            <a:ext cx="6494992" cy="379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web application model: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client-server model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Client-side web programs run on clients.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Server-side web programs run on servers.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 between client- and server-side web programs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are client-side web programs stored?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are server-side web programs stored?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what do we need to use a server-side web program?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many tiers do you see in the above diagram?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 tier model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C:\Users\Administrator\AppData\Local\Microsoft\Windows\Temporary Internet Files\Content.IE5\RKW5NKXF\MC900286654[1].wmf" id="241" name="Google Shape;2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6267" y="1096964"/>
            <a:ext cx="1348317" cy="9493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C:\Users\Administrator\AppData\Local\Microsoft\Windows\Temporary Internet Files\Content.IE5\3VBF3L8G\MC900434845[1].png" id="242" name="Google Shape;2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5451" y="1028701"/>
            <a:ext cx="1119716" cy="1019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43" name="Google Shape;243;p5"/>
          <p:cNvSpPr/>
          <p:nvPr/>
        </p:nvSpPr>
        <p:spPr>
          <a:xfrm>
            <a:off x="9277351" y="2814639"/>
            <a:ext cx="1282700" cy="8667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strator\AppData\Local\Microsoft\Windows\Temporary Internet Files\Content.IE5\JVR8X0PP\MP900390092[1].jpg" id="244" name="Google Shape;24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3234" y="971550"/>
            <a:ext cx="1348317" cy="101758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"/>
          <p:cNvSpPr/>
          <p:nvPr/>
        </p:nvSpPr>
        <p:spPr>
          <a:xfrm>
            <a:off x="11084984" y="971550"/>
            <a:ext cx="963083" cy="1035050"/>
          </a:xfrm>
          <a:custGeom>
            <a:rect b="b" l="l" r="r" t="t"/>
            <a:pathLst>
              <a:path extrusionOk="0" h="21600" w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extrusionOk="0" h="21600" w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extrusionOk="0" h="21600" w="2160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extrusionOk="0" h="21600" w="2160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istrator\AppData\Local\Microsoft\Windows\Temporary Internet Files\Content.IE5\3VBF3L8G\MC900433875[1].png" id="246" name="Google Shape;24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62534" y="4149725"/>
            <a:ext cx="128270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47" name="Google Shape;247;p5"/>
          <p:cNvSpPr/>
          <p:nvPr/>
        </p:nvSpPr>
        <p:spPr>
          <a:xfrm>
            <a:off x="11116734" y="2730500"/>
            <a:ext cx="963084" cy="1035050"/>
          </a:xfrm>
          <a:custGeom>
            <a:rect b="b" l="l" r="r" t="t"/>
            <a:pathLst>
              <a:path extrusionOk="0" h="21600" w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extrusionOk="0" h="21600" w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extrusionOk="0" h="21600" w="2160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extrusionOk="0" h="21600" w="2160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10945285" y="2457451"/>
            <a:ext cx="1246716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5"/>
          <p:cNvCxnSpPr>
            <a:stCxn id="247" idx="5"/>
          </p:cNvCxnSpPr>
          <p:nvPr/>
        </p:nvCxnSpPr>
        <p:spPr>
          <a:xfrm rot="10800000">
            <a:off x="10282734" y="1881200"/>
            <a:ext cx="834000" cy="8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5"/>
          <p:cNvSpPr txBox="1"/>
          <p:nvPr/>
        </p:nvSpPr>
        <p:spPr>
          <a:xfrm>
            <a:off x="10945285" y="625476"/>
            <a:ext cx="1246716" cy="246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9906001" y="1757363"/>
            <a:ext cx="368300" cy="304800"/>
          </a:xfrm>
          <a:custGeom>
            <a:rect b="b" l="l" r="r" t="t"/>
            <a:pathLst>
              <a:path extrusionOk="0" h="305062" w="276912">
                <a:moveTo>
                  <a:pt x="276912" y="141197"/>
                </a:moveTo>
                <a:cubicBezTo>
                  <a:pt x="204066" y="62122"/>
                  <a:pt x="131221" y="-16953"/>
                  <a:pt x="87131" y="3175"/>
                </a:cubicBezTo>
                <a:cubicBezTo>
                  <a:pt x="43041" y="23303"/>
                  <a:pt x="26746" y="212126"/>
                  <a:pt x="12369" y="261967"/>
                </a:cubicBezTo>
                <a:cubicBezTo>
                  <a:pt x="-2008" y="311808"/>
                  <a:pt x="-571" y="307016"/>
                  <a:pt x="867" y="302224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5"/>
          <p:cNvCxnSpPr/>
          <p:nvPr/>
        </p:nvCxnSpPr>
        <p:spPr>
          <a:xfrm flipH="1">
            <a:off x="10560051" y="225425"/>
            <a:ext cx="673100" cy="323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5"/>
          <p:cNvCxnSpPr/>
          <p:nvPr/>
        </p:nvCxnSpPr>
        <p:spPr>
          <a:xfrm flipH="1">
            <a:off x="4751917" y="260350"/>
            <a:ext cx="480483" cy="323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7"/>
          <p:cNvSpPr txBox="1"/>
          <p:nvPr>
            <p:ph type="title"/>
          </p:nvPr>
        </p:nvSpPr>
        <p:spPr>
          <a:xfrm>
            <a:off x="797984" y="88900"/>
            <a:ext cx="11394016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60" name="Google Shape;260;p7"/>
          <p:cNvSpPr txBox="1"/>
          <p:nvPr>
            <p:ph idx="1" type="body"/>
          </p:nvPr>
        </p:nvSpPr>
        <p:spPr>
          <a:xfrm>
            <a:off x="1125980" y="1195193"/>
            <a:ext cx="10615083" cy="4837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Client-side web programs are written in HTML, CSS, and JavaScript.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HTML</a:t>
            </a:r>
            <a:r>
              <a:rPr lang="en-US"/>
              <a:t> and </a:t>
            </a:r>
            <a:r>
              <a:rPr lang="en-US" u="sng"/>
              <a:t>CSS</a:t>
            </a:r>
            <a:r>
              <a:rPr lang="en-US"/>
              <a:t> display elements in a web document(/page/program) on a window. -&gt; </a:t>
            </a:r>
            <a:r>
              <a:rPr b="1" lang="en-US">
                <a:solidFill>
                  <a:srgbClr val="0000FF"/>
                </a:solidFill>
              </a:rPr>
              <a:t>static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programs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HTML elements are modeled by DOM.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JavaScript</a:t>
            </a:r>
            <a:r>
              <a:rPr lang="en-US"/>
              <a:t> controls and changes the elements through DOM so that the users can see the change on the window. -&gt; </a:t>
            </a:r>
            <a:r>
              <a:rPr b="1" lang="en-US">
                <a:solidFill>
                  <a:srgbClr val="0000FF"/>
                </a:solidFill>
              </a:rPr>
              <a:t>interactive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programs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JavaScript is also used to exchange information with a server-side web program.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Server-side web programs are written in PHP, JavaScript(, HTML, CSS, JavaScript), ….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They are usually used to access databases.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u="sng">
                <a:solidFill>
                  <a:srgbClr val="FF0000"/>
                </a:solidFill>
              </a:rPr>
              <a:t>They generate web content(, i.e., client web programs,)</a:t>
            </a:r>
            <a:r>
              <a:rPr lang="en-US"/>
              <a:t> that will be sent back to the client. -&gt; </a:t>
            </a:r>
            <a:r>
              <a:rPr b="1" lang="en-US">
                <a:solidFill>
                  <a:srgbClr val="0000FF"/>
                </a:solidFill>
              </a:rPr>
              <a:t>dynamic</a:t>
            </a:r>
            <a:r>
              <a:rPr lang="en-US"/>
              <a:t> programs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are also used to exchange information with a client-side web program.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JavaScript and PHP are complete programming languages.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1" lang="en-US">
                <a:solidFill>
                  <a:srgbClr val="0000FF"/>
                </a:solidFill>
              </a:rPr>
              <a:t>A whole new programming paradigm.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8"/>
          <p:cNvSpPr txBox="1"/>
          <p:nvPr>
            <p:ph type="title"/>
          </p:nvPr>
        </p:nvSpPr>
        <p:spPr>
          <a:xfrm>
            <a:off x="797984" y="88900"/>
            <a:ext cx="11394016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– cont.</a:t>
            </a:r>
            <a:endParaRPr/>
          </a:p>
        </p:txBody>
      </p:sp>
      <p:sp>
        <p:nvSpPr>
          <p:cNvPr id="267" name="Google Shape;26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8"/>
          <p:cNvGraphicFramePr/>
          <p:nvPr/>
        </p:nvGraphicFramePr>
        <p:xfrm>
          <a:off x="1056218" y="137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{9579CE35-7B58-451B-B525-B057DF4E020A}</a:tableStyleId>
              </a:tblPr>
              <a:tblGrid>
                <a:gridCol w="1504950"/>
                <a:gridCol w="673100"/>
                <a:gridCol w="383125"/>
                <a:gridCol w="1585375"/>
                <a:gridCol w="1007525"/>
                <a:gridCol w="2768600"/>
                <a:gridCol w="958850"/>
                <a:gridCol w="2017175"/>
              </a:tblGrid>
              <a:tr h="1122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Client-side programs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Server-side scripts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SQL, NoSQL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18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Bootstrap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&lt;---&gt;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PHP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MongoDB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1122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interface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11890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client: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Chrome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FireFox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server: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Apache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Node.js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 server: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69" name="Google Shape;269;p8"/>
          <p:cNvSpPr/>
          <p:nvPr/>
        </p:nvSpPr>
        <p:spPr>
          <a:xfrm>
            <a:off x="9008534" y="3321050"/>
            <a:ext cx="624417" cy="93662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5232400" y="3517900"/>
            <a:ext cx="575733" cy="54292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9"/>
          <p:cNvSpPr txBox="1"/>
          <p:nvPr>
            <p:ph type="title"/>
          </p:nvPr>
        </p:nvSpPr>
        <p:spPr>
          <a:xfrm>
            <a:off x="797984" y="88900"/>
            <a:ext cx="11394016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– cont.</a:t>
            </a:r>
            <a:endParaRPr/>
          </a:p>
        </p:txBody>
      </p:sp>
      <p:graphicFrame>
        <p:nvGraphicFramePr>
          <p:cNvPr id="277" name="Google Shape;277;p9"/>
          <p:cNvGraphicFramePr/>
          <p:nvPr/>
        </p:nvGraphicFramePr>
        <p:xfrm>
          <a:off x="1390651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{9579CE35-7B58-451B-B525-B057DF4E020A}</a:tableStyleId>
              </a:tblPr>
              <a:tblGrid>
                <a:gridCol w="1983325"/>
                <a:gridCol w="1477425"/>
                <a:gridCol w="1035050"/>
                <a:gridCol w="1318675"/>
                <a:gridCol w="1934625"/>
                <a:gridCol w="2133600"/>
              </a:tblGrid>
              <a:tr h="369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4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HTML5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(user interface)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(processing)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PHP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Polling, SSE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iframe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AJAX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JSON, XML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Cookies, sessions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web pages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5175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Interactive web applications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 2680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7318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Bootstrap                  jQuery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web applications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&lt;-------------------------------------------------------------------&gt;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5175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 dynamic web applications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&lt;--------------------------------------------------(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 3540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)----------------------------------------------------&gt;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94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Bootstrap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jQuery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AngularJS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T3PO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Node.js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MongoDB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WebSocket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WebRTC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services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Frameworks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HTML5 APIs…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5175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Web-based information systems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&lt;---------------------------------------------------(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 4620</a:t>
                      </a: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)---------------------------------------------------&gt;</a:t>
                      </a:r>
                      <a:endParaRPr sz="1400" u="none" cap="none" strike="noStrike"/>
                    </a:p>
                  </a:txBody>
                  <a:tcPr marT="45700" marB="45700" marR="121950" marL="121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