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aleway ExtraBold"/>
      <p:bold r:id="rId22"/>
      <p:boldItalic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jpIGsh7247lzePyJDGNeGb+p8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B82AC4-7394-4718-9C5A-03798B26ACC8}">
  <a:tblStyle styleId="{78B82AC4-7394-4718-9C5A-03798B26ACC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B7D7ACC-7520-42A4-9BB6-0217EE5D5D3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ExtraBold-bold.fntdata"/><Relationship Id="rId21" Type="http://schemas.openxmlformats.org/officeDocument/2006/relationships/slide" Target="slides/slide15.xml"/><Relationship Id="rId24" Type="http://schemas.openxmlformats.org/officeDocument/2006/relationships/font" Target="fonts/ArialBlack-regular.fntdata"/><Relationship Id="rId23" Type="http://schemas.openxmlformats.org/officeDocument/2006/relationships/font" Target="fonts/Raleway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p:nvPr>
            <p:ph idx="2" type="pic"/>
          </p:nvPr>
        </p:nvSpPr>
        <p:spPr>
          <a:xfrm>
            <a:off x="5183188" y="987425"/>
            <a:ext cx="6172200" cy="4873625"/>
          </a:xfrm>
          <a:prstGeom prst="rect">
            <a:avLst/>
          </a:prstGeom>
          <a:noFill/>
          <a:ln>
            <a:noFill/>
          </a:ln>
        </p:spPr>
      </p:sp>
      <p:sp>
        <p:nvSpPr>
          <p:cNvPr id="72" name="Google Shape;7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26"/>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9.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bloomers.com/" TargetMode="External"/><Relationship Id="rId4" Type="http://schemas.openxmlformats.org/officeDocument/2006/relationships/hyperlink" Target="http://www.bloomers.com/bulbs/tulip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vmlDrawing" Target="../drawings/vmlDrawing3.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vmlDrawing" Target="../drawings/vmlDrawing2.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1" name="Google Shape;101;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1" name="Google Shape;101;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7" name="Google Shape;107;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INSTITUTE : UIE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 CSE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(20CST/IT-333)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09" name="Google Shape;109;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262626"/>
                </a:solidFill>
                <a:latin typeface="Times New Roman"/>
                <a:ea typeface="Times New Roman"/>
                <a:cs typeface="Times New Roman"/>
                <a:sym typeface="Times New Roman"/>
              </a:rPr>
              <a:t>TOPIC OF PRESENTATION: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4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10" name="Google Shape;110;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Client-side scripting, Server-side scripting.</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0" y="609600"/>
            <a:ext cx="12192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US" sz="3600">
                <a:latin typeface="Arial"/>
                <a:ea typeface="Arial"/>
                <a:cs typeface="Arial"/>
                <a:sym typeface="Arial"/>
              </a:rPr>
              <a:t>General Server Characteristics</a:t>
            </a:r>
            <a:endParaRPr/>
          </a:p>
        </p:txBody>
      </p:sp>
      <p:sp>
        <p:nvSpPr>
          <p:cNvPr id="179" name="Google Shape;179;p8"/>
          <p:cNvSpPr txBox="1"/>
          <p:nvPr>
            <p:ph idx="1" type="body"/>
          </p:nvPr>
        </p:nvSpPr>
        <p:spPr>
          <a:xfrm>
            <a:off x="711200" y="1752600"/>
            <a:ext cx="10972800" cy="44196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b="1" lang="en-US" sz="2400">
                <a:latin typeface="Arial"/>
                <a:ea typeface="Arial"/>
                <a:cs typeface="Arial"/>
                <a:sym typeface="Arial"/>
              </a:rPr>
              <a:t>Web servers have two separate directories</a:t>
            </a:r>
            <a:endParaRPr b="1"/>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The document root is the </a:t>
            </a:r>
            <a:r>
              <a:rPr lang="en-US" sz="2000">
                <a:solidFill>
                  <a:srgbClr val="FF0000"/>
                </a:solidFill>
                <a:latin typeface="Arial"/>
                <a:ea typeface="Arial"/>
                <a:cs typeface="Arial"/>
                <a:sym typeface="Arial"/>
              </a:rPr>
              <a:t>root directory of all servable documents </a:t>
            </a:r>
            <a:r>
              <a:rPr lang="en-US" sz="2000">
                <a:latin typeface="Arial"/>
                <a:ea typeface="Arial"/>
                <a:cs typeface="Arial"/>
                <a:sym typeface="Arial"/>
              </a:rPr>
              <a:t>(well, not really all)</a:t>
            </a:r>
            <a:endParaRPr/>
          </a:p>
          <a:p>
            <a:pPr indent="-228600" lvl="2" marL="1143000" rtl="0" algn="l">
              <a:lnSpc>
                <a:spcPct val="80000"/>
              </a:lnSpc>
              <a:spcBef>
                <a:spcPts val="500"/>
              </a:spcBef>
              <a:spcAft>
                <a:spcPts val="0"/>
              </a:spcAft>
              <a:buClr>
                <a:schemeClr val="dk1"/>
              </a:buClr>
              <a:buSzPts val="2000"/>
              <a:buChar char="•"/>
            </a:pPr>
            <a:r>
              <a:rPr lang="en-US" sz="2000">
                <a:latin typeface="Arial"/>
                <a:ea typeface="Arial"/>
                <a:cs typeface="Arial"/>
                <a:sym typeface="Arial"/>
              </a:rPr>
              <a:t>e.g. Suppose the site name is </a:t>
            </a:r>
            <a:r>
              <a:rPr lang="en-US" sz="2000" u="sng">
                <a:solidFill>
                  <a:schemeClr val="hlink"/>
                </a:solidFill>
                <a:latin typeface="Arial"/>
                <a:ea typeface="Arial"/>
                <a:cs typeface="Arial"/>
                <a:sym typeface="Arial"/>
                <a:hlinkClick r:id="rId3"/>
              </a:rPr>
              <a:t>www.bloomers.com</a:t>
            </a:r>
            <a:r>
              <a:rPr lang="en-US" sz="2000">
                <a:latin typeface="Arial"/>
                <a:ea typeface="Arial"/>
                <a:cs typeface="Arial"/>
                <a:sym typeface="Arial"/>
              </a:rPr>
              <a:t> and the document root is named topdocs, and it is stored in the /admin/web directory</a:t>
            </a:r>
            <a:endParaRPr/>
          </a:p>
          <a:p>
            <a:pPr indent="-228600" lvl="2" marL="1143000" rtl="0" algn="l">
              <a:lnSpc>
                <a:spcPct val="80000"/>
              </a:lnSpc>
              <a:spcBef>
                <a:spcPts val="500"/>
              </a:spcBef>
              <a:spcAft>
                <a:spcPts val="0"/>
              </a:spcAft>
              <a:buClr>
                <a:schemeClr val="dk1"/>
              </a:buClr>
              <a:buSzPts val="2000"/>
              <a:buChar char="•"/>
            </a:pPr>
            <a:r>
              <a:rPr lang="en-US" sz="2000">
                <a:latin typeface="Arial"/>
                <a:ea typeface="Arial"/>
                <a:cs typeface="Arial"/>
                <a:sym typeface="Arial"/>
              </a:rPr>
              <a:t>So, /admin/web/topdocs is the document directory address</a:t>
            </a:r>
            <a:endParaRPr/>
          </a:p>
          <a:p>
            <a:pPr indent="-228600" lvl="2" marL="1143000" rtl="0" algn="l">
              <a:lnSpc>
                <a:spcPct val="80000"/>
              </a:lnSpc>
              <a:spcBef>
                <a:spcPts val="500"/>
              </a:spcBef>
              <a:spcAft>
                <a:spcPts val="0"/>
              </a:spcAft>
              <a:buClr>
                <a:schemeClr val="dk1"/>
              </a:buClr>
              <a:buSzPts val="2000"/>
              <a:buChar char="•"/>
            </a:pPr>
            <a:r>
              <a:rPr lang="en-US" sz="2000">
                <a:latin typeface="Arial"/>
                <a:ea typeface="Arial"/>
                <a:cs typeface="Arial"/>
                <a:sym typeface="Arial"/>
              </a:rPr>
              <a:t>If a request URL is: </a:t>
            </a:r>
            <a:endParaRPr/>
          </a:p>
          <a:p>
            <a:pPr indent="-228600" lvl="2" marL="1143000" rtl="0" algn="l">
              <a:lnSpc>
                <a:spcPct val="80000"/>
              </a:lnSpc>
              <a:spcBef>
                <a:spcPts val="500"/>
              </a:spcBef>
              <a:spcAft>
                <a:spcPts val="0"/>
              </a:spcAft>
              <a:buClr>
                <a:schemeClr val="dk1"/>
              </a:buClr>
              <a:buSzPts val="2000"/>
              <a:buFont typeface="Arial"/>
              <a:buNone/>
            </a:pPr>
            <a:r>
              <a:rPr lang="en-US" sz="2000">
                <a:latin typeface="Arial"/>
                <a:ea typeface="Arial"/>
                <a:cs typeface="Arial"/>
                <a:sym typeface="Arial"/>
              </a:rPr>
              <a:t>	</a:t>
            </a:r>
            <a:r>
              <a:rPr lang="en-US" sz="2000" u="sng">
                <a:solidFill>
                  <a:schemeClr val="hlink"/>
                </a:solidFill>
                <a:latin typeface="Arial"/>
                <a:ea typeface="Arial"/>
                <a:cs typeface="Arial"/>
                <a:sym typeface="Arial"/>
                <a:hlinkClick r:id="rId4"/>
              </a:rPr>
              <a:t>http://www.bloomers.com/bulbs/tulips.html</a:t>
            </a:r>
            <a:endParaRPr sz="2000">
              <a:latin typeface="Arial"/>
              <a:ea typeface="Arial"/>
              <a:cs typeface="Arial"/>
              <a:sym typeface="Arial"/>
            </a:endParaRPr>
          </a:p>
          <a:p>
            <a:pPr indent="-228600" lvl="2" marL="1143000" rtl="0" algn="l">
              <a:lnSpc>
                <a:spcPct val="80000"/>
              </a:lnSpc>
              <a:spcBef>
                <a:spcPts val="500"/>
              </a:spcBef>
              <a:spcAft>
                <a:spcPts val="0"/>
              </a:spcAft>
              <a:buClr>
                <a:schemeClr val="dk1"/>
              </a:buClr>
              <a:buSzPts val="2000"/>
              <a:buFont typeface="Arial"/>
              <a:buNone/>
            </a:pPr>
            <a:r>
              <a:rPr lang="en-US" sz="2000">
                <a:latin typeface="Arial"/>
                <a:ea typeface="Arial"/>
                <a:cs typeface="Arial"/>
                <a:sym typeface="Arial"/>
              </a:rPr>
              <a:t>	The server will search for the file with the given path /admin/web/topdocs/bulbs/tulips.html</a:t>
            </a:r>
            <a:endParaRPr/>
          </a:p>
          <a:p>
            <a:pPr indent="-228600" lvl="2" marL="1143000" rtl="0" algn="l">
              <a:lnSpc>
                <a:spcPct val="80000"/>
              </a:lnSpc>
              <a:spcBef>
                <a:spcPts val="500"/>
              </a:spcBef>
              <a:spcAft>
                <a:spcPts val="0"/>
              </a:spcAft>
              <a:buClr>
                <a:schemeClr val="dk1"/>
              </a:buClr>
              <a:buSzPts val="800"/>
              <a:buFont typeface="Calibri"/>
              <a:buNone/>
            </a:pPr>
            <a:r>
              <a:t/>
            </a:r>
            <a:endParaRPr sz="800">
              <a:latin typeface="Arial"/>
              <a:ea typeface="Arial"/>
              <a:cs typeface="Arial"/>
              <a:sym typeface="Arial"/>
            </a:endParaRPr>
          </a:p>
          <a:p>
            <a:pPr indent="-101600" lvl="0" marL="228600" rtl="0" algn="l">
              <a:lnSpc>
                <a:spcPct val="80000"/>
              </a:lnSpc>
              <a:spcBef>
                <a:spcPts val="1000"/>
              </a:spcBef>
              <a:spcAft>
                <a:spcPts val="0"/>
              </a:spcAft>
              <a:buClr>
                <a:schemeClr val="dk1"/>
              </a:buClr>
              <a:buSzPts val="2000"/>
              <a:buNone/>
            </a:pPr>
            <a:r>
              <a:t/>
            </a:r>
            <a:endParaRPr sz="2000">
              <a:latin typeface="Arial"/>
              <a:ea typeface="Arial"/>
              <a:cs typeface="Arial"/>
              <a:sym typeface="Arial"/>
            </a:endParaRPr>
          </a:p>
          <a:p>
            <a:pPr indent="-228600" lvl="0" marL="228600" rtl="0" algn="l">
              <a:lnSpc>
                <a:spcPct val="80000"/>
              </a:lnSpc>
              <a:spcBef>
                <a:spcPts val="1000"/>
              </a:spcBef>
              <a:spcAft>
                <a:spcPts val="0"/>
              </a:spcAft>
              <a:buClr>
                <a:schemeClr val="dk1"/>
              </a:buClr>
              <a:buSzPts val="2000"/>
              <a:buFont typeface="Calibri"/>
              <a:buNone/>
            </a:pPr>
            <a:r>
              <a:t/>
            </a:r>
            <a:endParaRPr sz="2000">
              <a:latin typeface="Arial"/>
              <a:ea typeface="Arial"/>
              <a:cs typeface="Arial"/>
              <a:sym typeface="Arial"/>
            </a:endParaRPr>
          </a:p>
        </p:txBody>
      </p:sp>
      <p:sp>
        <p:nvSpPr>
          <p:cNvPr id="180" name="Google Shape;180;p8"/>
          <p:cNvSpPr txBox="1"/>
          <p:nvPr/>
        </p:nvSpPr>
        <p:spPr>
          <a:xfrm>
            <a:off x="11415185" y="80964"/>
            <a:ext cx="3273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chemeClr val="dk1"/>
                </a:solidFill>
                <a:latin typeface="Arial"/>
                <a:ea typeface="Arial"/>
                <a:cs typeface="Arial"/>
                <a:sym typeface="Arial"/>
              </a:rPr>
              <a:t>‹#›</a:t>
            </a:fld>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0" y="609600"/>
            <a:ext cx="12192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US" sz="3600">
                <a:latin typeface="Arial"/>
                <a:ea typeface="Arial"/>
                <a:cs typeface="Arial"/>
                <a:sym typeface="Arial"/>
              </a:rPr>
              <a:t>GENERAL SERVER CHARACTERISTICS</a:t>
            </a:r>
            <a:endParaRPr/>
          </a:p>
        </p:txBody>
      </p:sp>
      <p:sp>
        <p:nvSpPr>
          <p:cNvPr id="186" name="Google Shape;186;p9"/>
          <p:cNvSpPr txBox="1"/>
          <p:nvPr>
            <p:ph idx="1" type="body"/>
          </p:nvPr>
        </p:nvSpPr>
        <p:spPr>
          <a:xfrm>
            <a:off x="508000" y="1752600"/>
            <a:ext cx="11480700" cy="4452900"/>
          </a:xfrm>
          <a:prstGeom prst="rect">
            <a:avLst/>
          </a:prstGeom>
          <a:noFill/>
          <a:ln>
            <a:noFill/>
          </a:ln>
        </p:spPr>
        <p:txBody>
          <a:bodyPr anchorCtr="0" anchor="t" bIns="45700" lIns="91425" spcFirstLastPara="1" rIns="91425" wrap="square" tIns="45700">
            <a:spAutoFit/>
          </a:bodyPr>
          <a:lstStyle/>
          <a:p>
            <a:pPr indent="-228600" lvl="0" marL="228600" rtl="0" algn="l">
              <a:lnSpc>
                <a:spcPct val="80000"/>
              </a:lnSpc>
              <a:spcBef>
                <a:spcPts val="0"/>
              </a:spcBef>
              <a:spcAft>
                <a:spcPts val="0"/>
              </a:spcAft>
              <a:buClr>
                <a:schemeClr val="dk1"/>
              </a:buClr>
              <a:buSzPts val="2400"/>
              <a:buChar char="•"/>
            </a:pPr>
            <a:r>
              <a:rPr lang="en-US" sz="2400">
                <a:latin typeface="Arial"/>
                <a:ea typeface="Arial"/>
                <a:cs typeface="Arial"/>
                <a:sym typeface="Arial"/>
              </a:rPr>
              <a:t>The server root  is the root directory for all of the code that implements the server</a:t>
            </a:r>
            <a:endParaRPr/>
          </a:p>
          <a:p>
            <a:pPr indent="-228600" lvl="1" marL="685800" rtl="0" algn="l">
              <a:lnSpc>
                <a:spcPct val="80000"/>
              </a:lnSpc>
              <a:spcBef>
                <a:spcPts val="500"/>
              </a:spcBef>
              <a:spcAft>
                <a:spcPts val="0"/>
              </a:spcAft>
              <a:buClr>
                <a:schemeClr val="dk1"/>
              </a:buClr>
              <a:buSzPts val="2000"/>
              <a:buChar char="•"/>
            </a:pPr>
            <a:r>
              <a:rPr lang="en-US" sz="2000">
                <a:solidFill>
                  <a:srgbClr val="FF0000"/>
                </a:solidFill>
                <a:latin typeface="Arial"/>
                <a:ea typeface="Arial"/>
                <a:cs typeface="Arial"/>
                <a:sym typeface="Arial"/>
              </a:rPr>
              <a:t>The server root usually has four files</a:t>
            </a:r>
            <a:endParaRPr>
              <a:solidFill>
                <a:srgbClr val="FF0000"/>
              </a:solidFill>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One is the code for the server itself</a:t>
            </a:r>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Three others are subdirectories</a:t>
            </a:r>
            <a:endParaRPr/>
          </a:p>
          <a:p>
            <a:pPr indent="-228600" lvl="2" marL="1143000" rtl="0" algn="l">
              <a:lnSpc>
                <a:spcPct val="80000"/>
              </a:lnSpc>
              <a:spcBef>
                <a:spcPts val="500"/>
              </a:spcBef>
              <a:spcAft>
                <a:spcPts val="0"/>
              </a:spcAft>
              <a:buClr>
                <a:schemeClr val="dk1"/>
              </a:buClr>
              <a:buSzPts val="2000"/>
              <a:buChar char="•"/>
            </a:pPr>
            <a:r>
              <a:rPr lang="en-US" sz="2000" u="sng">
                <a:latin typeface="Arial"/>
                <a:ea typeface="Arial"/>
                <a:cs typeface="Arial"/>
                <a:sym typeface="Arial"/>
              </a:rPr>
              <a:t>conf </a:t>
            </a:r>
            <a:r>
              <a:rPr lang="en-US" sz="2000">
                <a:latin typeface="Arial"/>
                <a:ea typeface="Arial"/>
                <a:cs typeface="Arial"/>
                <a:sym typeface="Arial"/>
              </a:rPr>
              <a:t>- for configuration information</a:t>
            </a:r>
            <a:endParaRPr/>
          </a:p>
          <a:p>
            <a:pPr indent="-228600" lvl="2" marL="1143000" rtl="0" algn="l">
              <a:lnSpc>
                <a:spcPct val="80000"/>
              </a:lnSpc>
              <a:spcBef>
                <a:spcPts val="500"/>
              </a:spcBef>
              <a:spcAft>
                <a:spcPts val="0"/>
              </a:spcAft>
              <a:buClr>
                <a:schemeClr val="dk1"/>
              </a:buClr>
              <a:buSzPts val="2000"/>
              <a:buChar char="•"/>
            </a:pPr>
            <a:r>
              <a:rPr lang="en-US" sz="2000" u="sng">
                <a:latin typeface="Arial"/>
                <a:ea typeface="Arial"/>
                <a:cs typeface="Arial"/>
                <a:sym typeface="Arial"/>
              </a:rPr>
              <a:t>logs </a:t>
            </a:r>
            <a:r>
              <a:rPr lang="en-US" sz="2000">
                <a:latin typeface="Arial"/>
                <a:ea typeface="Arial"/>
                <a:cs typeface="Arial"/>
                <a:sym typeface="Arial"/>
              </a:rPr>
              <a:t>- to store what has happened</a:t>
            </a:r>
            <a:endParaRPr/>
          </a:p>
          <a:p>
            <a:pPr indent="-228600" lvl="2" marL="1143000" rtl="0" algn="l">
              <a:lnSpc>
                <a:spcPct val="80000"/>
              </a:lnSpc>
              <a:spcBef>
                <a:spcPts val="500"/>
              </a:spcBef>
              <a:spcAft>
                <a:spcPts val="0"/>
              </a:spcAft>
              <a:buClr>
                <a:schemeClr val="dk1"/>
              </a:buClr>
              <a:buSzPts val="2000"/>
              <a:buChar char="•"/>
            </a:pPr>
            <a:r>
              <a:rPr lang="en-US" sz="2000" u="sng">
                <a:latin typeface="Arial"/>
                <a:ea typeface="Arial"/>
                <a:cs typeface="Arial"/>
                <a:sym typeface="Arial"/>
              </a:rPr>
              <a:t>cgi-bin</a:t>
            </a:r>
            <a:r>
              <a:rPr lang="en-US" sz="2000">
                <a:latin typeface="Arial"/>
                <a:ea typeface="Arial"/>
                <a:cs typeface="Arial"/>
                <a:sym typeface="Arial"/>
              </a:rPr>
              <a:t> - for executable scripts</a:t>
            </a:r>
            <a:endParaRPr/>
          </a:p>
          <a:p>
            <a:pPr indent="-228600" lvl="2" marL="1143000" rtl="0" algn="l">
              <a:lnSpc>
                <a:spcPct val="80000"/>
              </a:lnSpc>
              <a:spcBef>
                <a:spcPts val="500"/>
              </a:spcBef>
              <a:spcAft>
                <a:spcPts val="0"/>
              </a:spcAft>
              <a:buClr>
                <a:schemeClr val="dk1"/>
              </a:buClr>
              <a:buSzPts val="800"/>
              <a:buFont typeface="Calibri"/>
              <a:buNone/>
            </a:pPr>
            <a:r>
              <a:t/>
            </a:r>
            <a:endParaRPr sz="800">
              <a:latin typeface="Arial"/>
              <a:ea typeface="Arial"/>
              <a:cs typeface="Arial"/>
              <a:sym typeface="Arial"/>
            </a:endParaRPr>
          </a:p>
          <a:p>
            <a:pPr indent="-228600" lvl="0" marL="228600" rtl="0" algn="l">
              <a:lnSpc>
                <a:spcPct val="80000"/>
              </a:lnSpc>
              <a:spcBef>
                <a:spcPts val="1000"/>
              </a:spcBef>
              <a:spcAft>
                <a:spcPts val="0"/>
              </a:spcAft>
              <a:buClr>
                <a:schemeClr val="dk1"/>
              </a:buClr>
              <a:buSzPts val="2400"/>
              <a:buChar char="•"/>
            </a:pPr>
            <a:r>
              <a:rPr b="1" lang="en-US" sz="2400">
                <a:latin typeface="Arial"/>
                <a:ea typeface="Arial"/>
                <a:cs typeface="Arial"/>
                <a:sym typeface="Arial"/>
              </a:rPr>
              <a:t>Contemporary servers provide many services</a:t>
            </a:r>
            <a:r>
              <a:rPr lang="en-US" sz="2400">
                <a:latin typeface="Arial"/>
                <a:ea typeface="Arial"/>
                <a:cs typeface="Arial"/>
                <a:sym typeface="Arial"/>
              </a:rPr>
              <a:t>:</a:t>
            </a:r>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Virtual hosts - multiple sites on the same system</a:t>
            </a:r>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Proxy servers - to serve documents from the document roots of other sites</a:t>
            </a:r>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Besides HTTP, support for FTP, Gopher, News, email</a:t>
            </a:r>
            <a:endParaRPr/>
          </a:p>
          <a:p>
            <a:pPr indent="-228600" lvl="1" marL="685800" rtl="0" algn="l">
              <a:lnSpc>
                <a:spcPct val="80000"/>
              </a:lnSpc>
              <a:spcBef>
                <a:spcPts val="500"/>
              </a:spcBef>
              <a:spcAft>
                <a:spcPts val="0"/>
              </a:spcAft>
              <a:buClr>
                <a:schemeClr val="dk1"/>
              </a:buClr>
              <a:buSzPts val="2000"/>
              <a:buChar char="•"/>
            </a:pPr>
            <a:r>
              <a:rPr lang="en-US" sz="2000">
                <a:latin typeface="Arial"/>
                <a:ea typeface="Arial"/>
                <a:cs typeface="Arial"/>
                <a:sym typeface="Arial"/>
              </a:rPr>
              <a:t>Support for database access</a:t>
            </a:r>
            <a:endParaRPr/>
          </a:p>
          <a:p>
            <a:pPr indent="-228600" lvl="0" marL="228600" rtl="0" algn="l">
              <a:lnSpc>
                <a:spcPct val="80000"/>
              </a:lnSpc>
              <a:spcBef>
                <a:spcPts val="1000"/>
              </a:spcBef>
              <a:spcAft>
                <a:spcPts val="0"/>
              </a:spcAft>
              <a:buClr>
                <a:schemeClr val="dk1"/>
              </a:buClr>
              <a:buSzPts val="2000"/>
              <a:buFont typeface="Calibri"/>
              <a:buNone/>
            </a:pPr>
            <a:r>
              <a:t/>
            </a:r>
            <a:endParaRPr sz="2000">
              <a:latin typeface="Arial"/>
              <a:ea typeface="Arial"/>
              <a:cs typeface="Arial"/>
              <a:sym typeface="Arial"/>
            </a:endParaRPr>
          </a:p>
        </p:txBody>
      </p:sp>
      <p:sp>
        <p:nvSpPr>
          <p:cNvPr id="187" name="Google Shape;187;p9"/>
          <p:cNvSpPr txBox="1"/>
          <p:nvPr/>
        </p:nvSpPr>
        <p:spPr>
          <a:xfrm>
            <a:off x="11415185" y="80964"/>
            <a:ext cx="3273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chemeClr val="dk1"/>
                </a:solidFill>
                <a:latin typeface="Arial"/>
                <a:ea typeface="Arial"/>
                <a:cs typeface="Arial"/>
                <a:sym typeface="Arial"/>
              </a:rPr>
              <a:t>‹#›</a:t>
            </a:fld>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10"/>
          <p:cNvGraphicFramePr/>
          <p:nvPr/>
        </p:nvGraphicFramePr>
        <p:xfrm>
          <a:off x="1497725" y="677916"/>
          <a:ext cx="3000000" cy="3000000"/>
        </p:xfrm>
        <a:graphic>
          <a:graphicData uri="http://schemas.openxmlformats.org/drawingml/2006/table">
            <a:tbl>
              <a:tblPr>
                <a:noFill/>
                <a:tableStyleId>{78B82AC4-7394-4718-9C5A-03798B26ACC8}</a:tableStyleId>
              </a:tblPr>
              <a:tblGrid>
                <a:gridCol w="863875"/>
                <a:gridCol w="1073300"/>
                <a:gridCol w="3674375"/>
                <a:gridCol w="3674375"/>
              </a:tblGrid>
              <a:tr h="6495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Sr. No.</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Key</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Linux</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Windows</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903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Open Source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is Open Source and is free to use.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is not open source and is not free to use.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03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Case sensitivity</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file system is case sensitive.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file system is case insensitive.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495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kernel type</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uses monolithic kernel.</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uses micro kernel.</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03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Efficiency</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is more efficient in operations as compared to Windows.</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is less efficient in operations.</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03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Path Seperator</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uses forward slash as path seperator between directorioes.</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uses backward slash as a path seperator.</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03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52800" marB="52800" marR="52800" marL="528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Security</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Linux is highly secure as compared to Windows.</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Windows provides less security as compared to Linux.</a:t>
                      </a:r>
                      <a:endParaRPr sz="1400" u="none" cap="none" strike="noStrike"/>
                    </a:p>
                  </a:txBody>
                  <a:tcPr marT="52800" marB="52800" marR="52800" marL="52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93" name="Google Shape;19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99" name="Google Shape;199;p30"/>
          <p:cNvGraphicFramePr/>
          <p:nvPr/>
        </p:nvGraphicFramePr>
        <p:xfrm>
          <a:off x="838200" y="601250"/>
          <a:ext cx="3000000" cy="3000000"/>
        </p:xfrm>
        <a:graphic>
          <a:graphicData uri="http://schemas.openxmlformats.org/drawingml/2006/table">
            <a:tbl>
              <a:tblPr>
                <a:noFill/>
                <a:tableStyleId>{4B7D7ACC-7520-42A4-9BB6-0217EE5D5D3B}</a:tableStyleId>
              </a:tblPr>
              <a:tblGrid>
                <a:gridCol w="3505200"/>
                <a:gridCol w="3505200"/>
              </a:tblGrid>
              <a:tr h="1064875">
                <a:tc>
                  <a:txBody>
                    <a:bodyPr/>
                    <a:lstStyle/>
                    <a:p>
                      <a:pPr indent="0" lvl="0" marL="0" marR="0" rtl="0" algn="just">
                        <a:lnSpc>
                          <a:spcPct val="100000"/>
                        </a:lnSpc>
                        <a:spcBef>
                          <a:spcPts val="0"/>
                        </a:spcBef>
                        <a:spcAft>
                          <a:spcPts val="0"/>
                        </a:spcAft>
                        <a:buNone/>
                      </a:pPr>
                      <a:r>
                        <a:rPr b="0" lang="en-US" sz="1800" u="none" cap="none" strike="noStrike"/>
                        <a:t>Linux is widely used in hacking purpose based systems.</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b="0" lang="en-US" sz="1800" u="none" cap="none" strike="noStrike"/>
                        <a:t>While windows does not provide much efficiency in hacking.</a:t>
                      </a:r>
                      <a:endParaRPr/>
                    </a:p>
                  </a:txBody>
                  <a:tcPr marT="133350" marB="133350" marR="95250" marL="95250" anchor="ctr">
                    <a:lnL cap="flat" cmpd="sng" w="9525">
                      <a:solidFill>
                        <a:srgbClr val="000000">
                          <a:alpha val="0"/>
                        </a:srgbClr>
                      </a:solidFill>
                      <a:prstDash val="solid"/>
                      <a:round/>
                      <a:headEnd len="sm" w="sm" type="none"/>
                      <a:tailEnd len="sm" w="sm" type="none"/>
                    </a:lnL>
                  </a:tcPr>
                </a:tc>
              </a:tr>
              <a:tr h="1378075">
                <a:tc>
                  <a:txBody>
                    <a:bodyPr/>
                    <a:lstStyle/>
                    <a:p>
                      <a:pPr indent="0" lvl="0" marL="0" marR="0" rtl="0" algn="just">
                        <a:lnSpc>
                          <a:spcPct val="100000"/>
                        </a:lnSpc>
                        <a:spcBef>
                          <a:spcPts val="0"/>
                        </a:spcBef>
                        <a:spcAft>
                          <a:spcPts val="0"/>
                        </a:spcAft>
                        <a:buNone/>
                      </a:pPr>
                      <a:r>
                        <a:rPr b="0" lang="en-US" sz="1800" u="none" cap="none" strike="noStrike"/>
                        <a:t>There are 3 types of user account – </a:t>
                      </a:r>
                      <a:endParaRPr/>
                    </a:p>
                    <a:p>
                      <a:pPr indent="0" lvl="0" marL="0" marR="0" rtl="0" algn="just">
                        <a:lnSpc>
                          <a:spcPct val="100000"/>
                        </a:lnSpc>
                        <a:spcBef>
                          <a:spcPts val="0"/>
                        </a:spcBef>
                        <a:spcAft>
                          <a:spcPts val="0"/>
                        </a:spcAft>
                        <a:buNone/>
                      </a:pPr>
                      <a:r>
                        <a:rPr b="0" lang="en-US" sz="1800" u="none" cap="none" strike="noStrike"/>
                        <a:t>(1) Regular , (2) Root , (3) Service account</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b="0" lang="en-US" sz="1800" u="none" cap="none" strike="noStrike"/>
                        <a:t>There are 4 types of user account – </a:t>
                      </a:r>
                      <a:endParaRPr/>
                    </a:p>
                    <a:p>
                      <a:pPr indent="0" lvl="0" marL="0" marR="0" rtl="0" algn="just">
                        <a:lnSpc>
                          <a:spcPct val="100000"/>
                        </a:lnSpc>
                        <a:spcBef>
                          <a:spcPts val="0"/>
                        </a:spcBef>
                        <a:spcAft>
                          <a:spcPts val="0"/>
                        </a:spcAft>
                        <a:buNone/>
                      </a:pPr>
                      <a:r>
                        <a:rPr b="0" lang="en-US" sz="1800" u="none" cap="none" strike="noStrike"/>
                        <a:t>(1) Administrator , (2) Standard , (3) Child , (4) Guest</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FFFFFF"/>
                    </a:solidFill>
                  </a:tcPr>
                </a:tc>
              </a:tr>
              <a:tr h="1064875">
                <a:tc>
                  <a:txBody>
                    <a:bodyPr/>
                    <a:lstStyle/>
                    <a:p>
                      <a:pPr indent="0" lvl="0" marL="0" marR="0" rtl="0" algn="just">
                        <a:lnSpc>
                          <a:spcPct val="100000"/>
                        </a:lnSpc>
                        <a:spcBef>
                          <a:spcPts val="0"/>
                        </a:spcBef>
                        <a:spcAft>
                          <a:spcPts val="0"/>
                        </a:spcAft>
                        <a:buNone/>
                      </a:pPr>
                      <a:r>
                        <a:rPr b="0" lang="en-US" sz="1800" u="none" cap="none" strike="noStrike"/>
                        <a:t>Root user is the super user and has all administrative privileges.</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b="0" lang="en-US" sz="1800" u="none" cap="none" strike="noStrike"/>
                        <a:t>Administrator user has all administrative privileges of computers.</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78075">
                <a:tc>
                  <a:txBody>
                    <a:bodyPr/>
                    <a:lstStyle/>
                    <a:p>
                      <a:pPr indent="0" lvl="0" marL="0" marR="0" rtl="0" algn="just">
                        <a:lnSpc>
                          <a:spcPct val="100000"/>
                        </a:lnSpc>
                        <a:spcBef>
                          <a:spcPts val="0"/>
                        </a:spcBef>
                        <a:spcAft>
                          <a:spcPts val="0"/>
                        </a:spcAft>
                        <a:buNone/>
                      </a:pPr>
                      <a:r>
                        <a:rPr b="0" lang="en-US" sz="1800" u="none" cap="none" strike="noStrike"/>
                        <a:t>Linux file naming convention in case sensitive. Thus, sample and SAMPLE are 2 different files in Linux/Unix operating system.</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b="0" lang="en-US" sz="1800" u="none" cap="none" strike="noStrike"/>
                        <a:t>In Windows, you cannot have 2 files with the same name in the same folder.</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06" name="Google Shape;206;p11"/>
          <p:cNvSpPr txBox="1"/>
          <p:nvPr/>
        </p:nvSpPr>
        <p:spPr>
          <a:xfrm>
            <a:off x="561051" y="1391654"/>
            <a:ext cx="7575551"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Books: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Web Design With HTML, CSS, JavaScript and jQuery Set, 1st Edition, by Jon Duckett.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Video Lectures :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 https://www.youtube.com/watch?v=thJSev60yfg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 https://intellipaat.com/blog/what-is-a-web-server/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Reference Links: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Times New Roman"/>
                <a:ea typeface="Times New Roman"/>
                <a:cs typeface="Times New Roman"/>
                <a:sym typeface="Times New Roman"/>
              </a:rPr>
              <a:t>https://www.tutorialspoint.com/internet_technologies/web_servers.htm</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Times New Roman"/>
                <a:ea typeface="Times New Roman"/>
                <a:cs typeface="Times New Roman"/>
                <a:sym typeface="Times New Roman"/>
              </a:rPr>
              <a:t>https://www.educba.com/linux-vs-windows-server/</a:t>
            </a:r>
            <a:endParaRPr b="0" i="0" sz="1800" u="none" cap="none" strike="noStrike">
              <a:solidFill>
                <a:schemeClr val="dk1"/>
              </a:solidFill>
              <a:latin typeface="Times New Roman"/>
              <a:ea typeface="Times New Roman"/>
              <a:cs typeface="Times New Roman"/>
              <a:sym typeface="Times New Roman"/>
            </a:endParaRPr>
          </a:p>
        </p:txBody>
      </p:sp>
      <p:grpSp>
        <p:nvGrpSpPr>
          <p:cNvPr id="207" name="Google Shape;207;p11"/>
          <p:cNvGrpSpPr/>
          <p:nvPr/>
        </p:nvGrpSpPr>
        <p:grpSpPr>
          <a:xfrm>
            <a:off x="9858375" y="2028825"/>
            <a:ext cx="1900238" cy="1893887"/>
            <a:chOff x="1259" y="3082"/>
            <a:chExt cx="884" cy="884"/>
          </a:xfrm>
        </p:grpSpPr>
        <p:sp>
          <p:nvSpPr>
            <p:cNvPr id="208" name="Google Shape;208;p11"/>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1"/>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1"/>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11"/>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1"/>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18" name="Google Shape;218;p12"/>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19" name="Google Shape;219;p12"/>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20" name="Google Shape;220;p12"/>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21" name="Google Shape;221;p12"/>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22" name="Google Shape;222;p12"/>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2"/>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25" name="Google Shape;225;p12"/>
          <p:cNvGrpSpPr/>
          <p:nvPr/>
        </p:nvGrpSpPr>
        <p:grpSpPr>
          <a:xfrm>
            <a:off x="222054" y="94089"/>
            <a:ext cx="410563" cy="1538089"/>
            <a:chOff x="83821" y="0"/>
            <a:chExt cx="219636" cy="903079"/>
          </a:xfrm>
        </p:grpSpPr>
        <p:sp>
          <p:nvSpPr>
            <p:cNvPr id="226" name="Google Shape;226;p12"/>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2"/>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2"/>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229" name="Google Shape;229;p12"/>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29" name="Google Shape;229;p12"/>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pic>
        <p:nvPicPr>
          <p:cNvPr descr="rId1" id="230" name="Google Shape;230;p12"/>
          <p:cNvPicPr preferRelativeResize="0"/>
          <p:nvPr/>
        </p:nvPicPr>
        <p:blipFill rotWithShape="1">
          <a:blip r:embed="rId6">
            <a:alphaModFix/>
          </a:blip>
          <a:srcRect b="0" l="0" r="0" t="0"/>
          <a:stretch/>
        </p:blipFill>
        <p:spPr>
          <a:xfrm>
            <a:off x="88900" y="2413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0" lvl="0" marL="0" rtl="0" algn="l">
              <a:lnSpc>
                <a:spcPct val="100000"/>
              </a:lnSpc>
              <a:spcBef>
                <a:spcPts val="0"/>
              </a:spcBef>
              <a:spcAft>
                <a:spcPts val="0"/>
              </a:spcAft>
              <a:buClr>
                <a:srgbClr val="000000"/>
              </a:buClr>
              <a:buSzPts val="2400"/>
              <a:buFont typeface="Arial"/>
              <a:buChar char="•"/>
            </a:pPr>
            <a:r>
              <a:rPr lang="en-US" sz="2400">
                <a:solidFill>
                  <a:srgbClr val="000000"/>
                </a:solidFill>
              </a:rPr>
              <a:t>Introduction to </a:t>
            </a:r>
            <a:r>
              <a:rPr lang="en-US" sz="2400"/>
              <a:t>Web server architecture . </a:t>
            </a:r>
            <a:endParaRPr/>
          </a:p>
          <a:p>
            <a:pPr indent="0" lvl="0" marL="0" rtl="0" algn="l">
              <a:lnSpc>
                <a:spcPct val="100000"/>
              </a:lnSpc>
              <a:spcBef>
                <a:spcPts val="0"/>
              </a:spcBef>
              <a:spcAft>
                <a:spcPts val="0"/>
              </a:spcAft>
              <a:buClr>
                <a:srgbClr val="000000"/>
              </a:buClr>
              <a:buSzPts val="2400"/>
              <a:buFont typeface="Arial"/>
              <a:buChar char="•"/>
            </a:pPr>
            <a:r>
              <a:rPr lang="en-US" sz="2400"/>
              <a:t>Windows vs Linux</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17" name="Google Shape;117;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 name="Google Shape;118;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119" name="Google Shape;119;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122" name="Google Shape;122;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Application architecture of CryoWEB. The complete linux server can be... |  Download Scientific Diagram" id="123" name="Google Shape;123;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124" name="Google Shape;124;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2"/>
          <p:cNvPicPr preferRelativeResize="0"/>
          <p:nvPr/>
        </p:nvPicPr>
        <p:blipFill rotWithShape="1">
          <a:blip r:embed="rId3">
            <a:alphaModFix/>
          </a:blip>
          <a:srcRect b="0" l="0" r="0" t="0"/>
          <a:stretch/>
        </p:blipFill>
        <p:spPr>
          <a:xfrm>
            <a:off x="5612525" y="1150883"/>
            <a:ext cx="5202620" cy="502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0" y="609600"/>
            <a:ext cx="12192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INTRODUCTION TO WEB SERVER</a:t>
            </a:r>
            <a:endParaRPr/>
          </a:p>
        </p:txBody>
      </p:sp>
      <p:sp>
        <p:nvSpPr>
          <p:cNvPr id="131" name="Google Shape;131;p3"/>
          <p:cNvSpPr txBox="1"/>
          <p:nvPr>
            <p:ph idx="1" type="body"/>
          </p:nvPr>
        </p:nvSpPr>
        <p:spPr>
          <a:xfrm>
            <a:off x="508000" y="1828800"/>
            <a:ext cx="112776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latin typeface="Arial"/>
                <a:ea typeface="Arial"/>
                <a:cs typeface="Arial"/>
                <a:sym typeface="Arial"/>
              </a:rPr>
              <a:t>Web server</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Specialized software that responds to client requests by providing resources</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When users enter URL into Web browsers, they request specific documents from Web server</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Maps URL to file on server and returns requested document to client</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Communicates with client using HTTP</a:t>
            </a:r>
            <a:endParaRPr/>
          </a:p>
          <a:p>
            <a:pPr indent="-228600" lvl="2" marL="1143000" rtl="0" algn="l">
              <a:lnSpc>
                <a:spcPct val="90000"/>
              </a:lnSpc>
              <a:spcBef>
                <a:spcPts val="500"/>
              </a:spcBef>
              <a:spcAft>
                <a:spcPts val="0"/>
              </a:spcAft>
              <a:buClr>
                <a:schemeClr val="dk1"/>
              </a:buClr>
              <a:buSzPts val="2000"/>
              <a:buChar char="•"/>
            </a:pPr>
            <a:r>
              <a:rPr lang="en-US" sz="2000">
                <a:latin typeface="Arial"/>
                <a:ea typeface="Arial"/>
                <a:cs typeface="Arial"/>
                <a:sym typeface="Arial"/>
              </a:rPr>
              <a:t>Protocol for transferring requests and files over the Internet</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Example of Web servers</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Internet Information Services (IIS), Personal Web Server (PWS), Apache Web Server</a:t>
            </a:r>
            <a:r>
              <a:rPr lang="en-US" sz="2400">
                <a:latin typeface="Arial"/>
                <a:ea typeface="Arial"/>
                <a:cs typeface="Arial"/>
                <a:sym typeface="Arial"/>
              </a:rPr>
              <a:t>, Tomcat</a:t>
            </a:r>
            <a:endParaRPr/>
          </a:p>
          <a:p>
            <a:pPr indent="-50800" lvl="0" marL="228600" rtl="0" algn="l">
              <a:lnSpc>
                <a:spcPct val="90000"/>
              </a:lnSpc>
              <a:spcBef>
                <a:spcPts val="1000"/>
              </a:spcBef>
              <a:spcAft>
                <a:spcPts val="0"/>
              </a:spcAft>
              <a:buClr>
                <a:schemeClr val="dk1"/>
              </a:buClr>
              <a:buSzPts val="2800"/>
              <a:buNone/>
            </a:pPr>
            <a:r>
              <a:t/>
            </a:r>
            <a:endParaRPr sz="2800">
              <a:latin typeface="Arial"/>
              <a:ea typeface="Arial"/>
              <a:cs typeface="Arial"/>
              <a:sym typeface="Arial"/>
            </a:endParaRPr>
          </a:p>
        </p:txBody>
      </p:sp>
      <p:sp>
        <p:nvSpPr>
          <p:cNvPr id="132" name="Google Shape;132;p3"/>
          <p:cNvSpPr txBox="1"/>
          <p:nvPr/>
        </p:nvSpPr>
        <p:spPr>
          <a:xfrm>
            <a:off x="11415185" y="80964"/>
            <a:ext cx="3273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chemeClr val="dk1"/>
                </a:solidFill>
                <a:latin typeface="Arial"/>
                <a:ea typeface="Arial"/>
                <a:cs typeface="Arial"/>
                <a:sym typeface="Arial"/>
              </a:rPr>
              <a:t>‹#›</a:t>
            </a:fld>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839788" y="812451"/>
            <a:ext cx="5911742" cy="231418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2000">
                <a:latin typeface="Times New Roman"/>
                <a:ea typeface="Times New Roman"/>
                <a:cs typeface="Times New Roman"/>
                <a:sym typeface="Times New Roman"/>
              </a:rPr>
              <a:t>Web Server Architecture</a:t>
            </a:r>
            <a:br>
              <a:rPr b="1"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Web Server incorporates a modular architecture that supports a variety of APIs and programming technologies that enable you to do the following:</a:t>
            </a:r>
            <a:br>
              <a:rPr lang="en-US" sz="1800">
                <a:latin typeface="Times New Roman"/>
                <a:ea typeface="Times New Roman"/>
                <a:cs typeface="Times New Roman"/>
                <a:sym typeface="Times New Roman"/>
              </a:rPr>
            </a:br>
            <a:r>
              <a:rPr i="1" lang="en-US" sz="1800">
                <a:latin typeface="Times New Roman"/>
                <a:ea typeface="Times New Roman"/>
                <a:cs typeface="Times New Roman"/>
                <a:sym typeface="Times New Roman"/>
              </a:rPr>
              <a:t>Generate dynamic content in response to client requests</a:t>
            </a:r>
            <a:br>
              <a:rPr i="1" lang="en-US" sz="1800">
                <a:latin typeface="Times New Roman"/>
                <a:ea typeface="Times New Roman"/>
                <a:cs typeface="Times New Roman"/>
                <a:sym typeface="Times New Roman"/>
              </a:rPr>
            </a:br>
            <a:r>
              <a:rPr i="1" lang="en-US" sz="1800">
                <a:latin typeface="Times New Roman"/>
                <a:ea typeface="Times New Roman"/>
                <a:cs typeface="Times New Roman"/>
                <a:sym typeface="Times New Roman"/>
              </a:rPr>
              <a:t>Modify and extend the behavior of the server</a:t>
            </a:r>
            <a:br>
              <a:rPr i="1" lang="en-US" sz="1800">
                <a:latin typeface="Times New Roman"/>
                <a:ea typeface="Times New Roman"/>
                <a:cs typeface="Times New Roman"/>
                <a:sym typeface="Times New Roman"/>
              </a:rPr>
            </a:br>
            <a:r>
              <a:rPr i="1" lang="en-US" sz="1800">
                <a:latin typeface="Times New Roman"/>
                <a:ea typeface="Times New Roman"/>
                <a:cs typeface="Times New Roman"/>
                <a:sym typeface="Times New Roman"/>
              </a:rPr>
              <a:t>Modify the content that is stored in the server</a:t>
            </a:r>
            <a:br>
              <a:rPr i="1" lang="en-US" sz="1800"/>
            </a:br>
            <a:endParaRPr i="1" sz="1800"/>
          </a:p>
        </p:txBody>
      </p:sp>
      <p:sp>
        <p:nvSpPr>
          <p:cNvPr id="138" name="Google Shape;138;p27"/>
          <p:cNvSpPr txBox="1"/>
          <p:nvPr>
            <p:ph idx="2" type="body"/>
          </p:nvPr>
        </p:nvSpPr>
        <p:spPr>
          <a:xfrm>
            <a:off x="489059" y="2999112"/>
            <a:ext cx="5799007" cy="2940485"/>
          </a:xfrm>
          <a:prstGeom prst="rect">
            <a:avLst/>
          </a:prstGeom>
          <a:noFill/>
          <a:ln>
            <a:noFill/>
          </a:ln>
        </p:spPr>
        <p:txBody>
          <a:bodyPr anchorCtr="0" anchor="t" bIns="45700" lIns="91425" spcFirstLastPara="1" rIns="91425" wrap="square" tIns="45700">
            <a:normAutofit/>
          </a:bodyPr>
          <a:lstStyle/>
          <a:p>
            <a:pPr indent="-228600" lvl="0" marL="457200" rtl="0" algn="just">
              <a:lnSpc>
                <a:spcPct val="90000"/>
              </a:lnSpc>
              <a:spcBef>
                <a:spcPts val="1000"/>
              </a:spcBef>
              <a:spcAft>
                <a:spcPts val="0"/>
              </a:spcAft>
              <a:buSzPts val="1600"/>
              <a:buNone/>
            </a:pPr>
            <a:r>
              <a:rPr lang="en-US" sz="2000">
                <a:solidFill>
                  <a:schemeClr val="dk1"/>
                </a:solidFill>
                <a:latin typeface="Times New Roman"/>
                <a:ea typeface="Times New Roman"/>
                <a:cs typeface="Times New Roman"/>
                <a:sym typeface="Times New Roman"/>
              </a:rPr>
              <a:t>Web Server includes a number of software modules, which are discussed in the following topics in this section:</a:t>
            </a:r>
            <a:endParaRPr/>
          </a:p>
          <a:p>
            <a:pPr indent="-342900" lvl="0" marL="571500" rtl="0" algn="l">
              <a:lnSpc>
                <a:spcPct val="90000"/>
              </a:lnSpc>
              <a:spcBef>
                <a:spcPts val="1000"/>
              </a:spcBef>
              <a:spcAft>
                <a:spcPts val="0"/>
              </a:spcAft>
              <a:buSzPts val="1600"/>
              <a:buFont typeface="Arial"/>
              <a:buChar char="•"/>
            </a:pPr>
            <a:r>
              <a:rPr lang="en-US" sz="2000">
                <a:solidFill>
                  <a:schemeClr val="dk1"/>
                </a:solidFill>
                <a:latin typeface="Times New Roman"/>
                <a:ea typeface="Times New Roman"/>
                <a:cs typeface="Times New Roman"/>
                <a:sym typeface="Times New Roman"/>
              </a:rPr>
              <a:t>Content Engines</a:t>
            </a:r>
            <a:endParaRPr/>
          </a:p>
          <a:p>
            <a:pPr indent="-342900" lvl="0" marL="571500" rtl="0" algn="l">
              <a:lnSpc>
                <a:spcPct val="90000"/>
              </a:lnSpc>
              <a:spcBef>
                <a:spcPts val="1000"/>
              </a:spcBef>
              <a:spcAft>
                <a:spcPts val="0"/>
              </a:spcAft>
              <a:buSzPts val="1600"/>
              <a:buFont typeface="Arial"/>
              <a:buChar char="•"/>
            </a:pPr>
            <a:r>
              <a:rPr lang="en-US" sz="2000">
                <a:solidFill>
                  <a:schemeClr val="dk1"/>
                </a:solidFill>
                <a:latin typeface="Times New Roman"/>
                <a:ea typeface="Times New Roman"/>
                <a:cs typeface="Times New Roman"/>
                <a:sym typeface="Times New Roman"/>
              </a:rPr>
              <a:t>Server Extensions</a:t>
            </a:r>
            <a:endParaRPr/>
          </a:p>
          <a:p>
            <a:pPr indent="-342900" lvl="0" marL="571500" rtl="0" algn="l">
              <a:lnSpc>
                <a:spcPct val="90000"/>
              </a:lnSpc>
              <a:spcBef>
                <a:spcPts val="1000"/>
              </a:spcBef>
              <a:spcAft>
                <a:spcPts val="0"/>
              </a:spcAft>
              <a:buSzPts val="1600"/>
              <a:buFont typeface="Arial"/>
              <a:buChar char="•"/>
            </a:pPr>
            <a:r>
              <a:rPr lang="en-US" sz="2000">
                <a:solidFill>
                  <a:schemeClr val="dk1"/>
                </a:solidFill>
                <a:latin typeface="Times New Roman"/>
                <a:ea typeface="Times New Roman"/>
                <a:cs typeface="Times New Roman"/>
                <a:sym typeface="Times New Roman"/>
              </a:rPr>
              <a:t>Runtime Environments</a:t>
            </a:r>
            <a:endParaRPr/>
          </a:p>
          <a:p>
            <a:pPr indent="-342900" lvl="0" marL="571500" rtl="0" algn="l">
              <a:lnSpc>
                <a:spcPct val="90000"/>
              </a:lnSpc>
              <a:spcBef>
                <a:spcPts val="1000"/>
              </a:spcBef>
              <a:spcAft>
                <a:spcPts val="0"/>
              </a:spcAft>
              <a:buSzPts val="1600"/>
              <a:buFont typeface="Arial"/>
              <a:buChar char="•"/>
            </a:pPr>
            <a:r>
              <a:rPr lang="en-US" sz="2000">
                <a:solidFill>
                  <a:schemeClr val="dk1"/>
                </a:solidFill>
                <a:latin typeface="Times New Roman"/>
                <a:ea typeface="Times New Roman"/>
                <a:cs typeface="Times New Roman"/>
                <a:sym typeface="Times New Roman"/>
              </a:rPr>
              <a:t>Application Services</a:t>
            </a:r>
            <a:endParaRPr/>
          </a:p>
          <a:p>
            <a:pPr indent="-228600" lvl="0" marL="457200" rtl="0" algn="l">
              <a:lnSpc>
                <a:spcPct val="90000"/>
              </a:lnSpc>
              <a:spcBef>
                <a:spcPts val="1000"/>
              </a:spcBef>
              <a:spcAft>
                <a:spcPts val="0"/>
              </a:spcAft>
              <a:buClr>
                <a:schemeClr val="dk1"/>
              </a:buClr>
              <a:buSzPts val="1600"/>
              <a:buNone/>
            </a:pPr>
            <a:r>
              <a:t/>
            </a:r>
            <a:endParaRPr/>
          </a:p>
        </p:txBody>
      </p:sp>
      <p:sp>
        <p:nvSpPr>
          <p:cNvPr id="139" name="Google Shape;1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0" name="Google Shape;140;p27"/>
          <p:cNvPicPr preferRelativeResize="0"/>
          <p:nvPr/>
        </p:nvPicPr>
        <p:blipFill rotWithShape="1">
          <a:blip r:embed="rId3">
            <a:alphaModFix/>
          </a:blip>
          <a:srcRect b="0" l="0" r="0" t="0"/>
          <a:stretch/>
        </p:blipFill>
        <p:spPr>
          <a:xfrm>
            <a:off x="6751530" y="1175706"/>
            <a:ext cx="4997884" cy="41478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965048" y="162838"/>
            <a:ext cx="3932237"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t>Content Engine</a:t>
            </a:r>
            <a:endParaRPr b="1"/>
          </a:p>
        </p:txBody>
      </p:sp>
      <p:sp>
        <p:nvSpPr>
          <p:cNvPr id="146" name="Google Shape;146;p28"/>
          <p:cNvSpPr txBox="1"/>
          <p:nvPr>
            <p:ph idx="2" type="body"/>
          </p:nvPr>
        </p:nvSpPr>
        <p:spPr>
          <a:xfrm>
            <a:off x="839788" y="1114816"/>
            <a:ext cx="10158064" cy="4754172"/>
          </a:xfrm>
          <a:prstGeom prst="rect">
            <a:avLst/>
          </a:prstGeom>
          <a:noFill/>
          <a:ln>
            <a:noFill/>
          </a:ln>
        </p:spPr>
        <p:txBody>
          <a:bodyPr anchorCtr="0" anchor="t" bIns="45700" lIns="91425" spcFirstLastPara="1" rIns="91425" wrap="square" tIns="45700">
            <a:normAutofit/>
          </a:bodyPr>
          <a:lstStyle/>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Web Server content engines are designed for manipulating customer data. The following three content engines make up the Web Publishing layer of Web Server architecture:</a:t>
            </a:r>
            <a:endParaRPr/>
          </a:p>
          <a:p>
            <a:pPr indent="-285750" lvl="0" marL="514350" rtl="0" algn="just">
              <a:lnSpc>
                <a:spcPct val="90000"/>
              </a:lnSpc>
              <a:spcBef>
                <a:spcPts val="1000"/>
              </a:spcBef>
              <a:spcAft>
                <a:spcPts val="0"/>
              </a:spcAft>
              <a:buSzPts val="1600"/>
              <a:buFont typeface="Arial"/>
              <a:buChar char="•"/>
            </a:pPr>
            <a:r>
              <a:rPr i="1" lang="en-US">
                <a:solidFill>
                  <a:srgbClr val="FF0000"/>
                </a:solidFill>
                <a:latin typeface="Times New Roman"/>
                <a:ea typeface="Times New Roman"/>
                <a:cs typeface="Times New Roman"/>
                <a:sym typeface="Times New Roman"/>
              </a:rPr>
              <a:t>HTTP (Web Server)</a:t>
            </a:r>
            <a:endParaRPr/>
          </a:p>
          <a:p>
            <a:pPr indent="-285750" lvl="0" marL="514350" rtl="0" algn="just">
              <a:lnSpc>
                <a:spcPct val="90000"/>
              </a:lnSpc>
              <a:spcBef>
                <a:spcPts val="1000"/>
              </a:spcBef>
              <a:spcAft>
                <a:spcPts val="0"/>
              </a:spcAft>
              <a:buSzPts val="1600"/>
              <a:buFont typeface="Arial"/>
              <a:buChar char="•"/>
            </a:pPr>
            <a:r>
              <a:rPr i="1" lang="en-US">
                <a:solidFill>
                  <a:srgbClr val="FF0000"/>
                </a:solidFill>
                <a:latin typeface="Times New Roman"/>
                <a:ea typeface="Times New Roman"/>
                <a:cs typeface="Times New Roman"/>
                <a:sym typeface="Times New Roman"/>
              </a:rPr>
              <a:t>Content Handling</a:t>
            </a:r>
            <a:endParaRPr/>
          </a:p>
          <a:p>
            <a:pPr indent="-285750" lvl="0" marL="514350" rtl="0" algn="just">
              <a:lnSpc>
                <a:spcPct val="90000"/>
              </a:lnSpc>
              <a:spcBef>
                <a:spcPts val="1000"/>
              </a:spcBef>
              <a:spcAft>
                <a:spcPts val="0"/>
              </a:spcAft>
              <a:buSzPts val="1600"/>
              <a:buFont typeface="Arial"/>
              <a:buChar char="•"/>
            </a:pPr>
            <a:r>
              <a:rPr i="1" lang="en-US">
                <a:solidFill>
                  <a:srgbClr val="FF0000"/>
                </a:solidFill>
                <a:latin typeface="Times New Roman"/>
                <a:ea typeface="Times New Roman"/>
                <a:cs typeface="Times New Roman"/>
                <a:sym typeface="Times New Roman"/>
              </a:rPr>
              <a:t>Search</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The HTTP engine </a:t>
            </a:r>
            <a:r>
              <a:rPr lang="en-US">
                <a:solidFill>
                  <a:srgbClr val="FF0000"/>
                </a:solidFill>
                <a:latin typeface="Times New Roman"/>
                <a:ea typeface="Times New Roman"/>
                <a:cs typeface="Times New Roman"/>
                <a:sym typeface="Times New Roman"/>
              </a:rPr>
              <a:t>represents the core of Web Server</a:t>
            </a:r>
            <a:r>
              <a:rPr lang="en-US">
                <a:latin typeface="Times New Roman"/>
                <a:ea typeface="Times New Roman"/>
                <a:cs typeface="Times New Roman"/>
                <a:sym typeface="Times New Roman"/>
              </a:rPr>
              <a:t>. The Web Server architecture resides on top of this engine for performance and integration functionality.</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The Content Handling engine </a:t>
            </a:r>
            <a:r>
              <a:rPr lang="en-US">
                <a:solidFill>
                  <a:srgbClr val="FF0000"/>
                </a:solidFill>
                <a:latin typeface="Times New Roman"/>
                <a:ea typeface="Times New Roman"/>
                <a:cs typeface="Times New Roman"/>
                <a:sym typeface="Times New Roman"/>
              </a:rPr>
              <a:t>enables you to manage your server’s content</a:t>
            </a:r>
            <a:r>
              <a:rPr lang="en-US">
                <a:latin typeface="Times New Roman"/>
                <a:ea typeface="Times New Roman"/>
                <a:cs typeface="Times New Roman"/>
                <a:sym typeface="Times New Roman"/>
              </a:rPr>
              <a:t>. You can create and store HTML pages, JavaServer Pages, and other files such as graphics, text, sound, or video on your server. When clients connect to your server they can view your files provided they have access.</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The Search engine enables </a:t>
            </a:r>
            <a:r>
              <a:rPr lang="en-US">
                <a:solidFill>
                  <a:srgbClr val="FF0000"/>
                </a:solidFill>
                <a:latin typeface="Times New Roman"/>
                <a:ea typeface="Times New Roman"/>
                <a:cs typeface="Times New Roman"/>
                <a:sym typeface="Times New Roman"/>
              </a:rPr>
              <a:t>Web Server users to search the contents and attributes of documents on the server</a:t>
            </a:r>
            <a:r>
              <a:rPr lang="en-US">
                <a:latin typeface="Times New Roman"/>
                <a:ea typeface="Times New Roman"/>
                <a:cs typeface="Times New Roman"/>
                <a:sym typeface="Times New Roman"/>
              </a:rPr>
              <a:t>. As a server administrator, you can create a customized text search interface that works with various types of document formats. Web Server converts many types of non-HTML documents into HTML as it indexes them, so users can use a web browser to view the documents that are found for their search.</a:t>
            </a:r>
            <a:endParaRPr/>
          </a:p>
          <a:p>
            <a:pPr indent="-184150" lvl="0" marL="514350" rtl="0" algn="l">
              <a:lnSpc>
                <a:spcPct val="90000"/>
              </a:lnSpc>
              <a:spcBef>
                <a:spcPts val="1000"/>
              </a:spcBef>
              <a:spcAft>
                <a:spcPts val="0"/>
              </a:spcAft>
              <a:buSzPts val="1600"/>
              <a:buFont typeface="Arial"/>
              <a:buNone/>
            </a:pPr>
            <a:r>
              <a:t/>
            </a:r>
            <a:endParaRPr>
              <a:latin typeface="Times New Roman"/>
              <a:ea typeface="Times New Roman"/>
              <a:cs typeface="Times New Roman"/>
              <a:sym typeface="Times New Roman"/>
            </a:endParaRPr>
          </a:p>
          <a:p>
            <a:pPr indent="-184150" lvl="0" marL="514350" rtl="0" algn="l">
              <a:lnSpc>
                <a:spcPct val="90000"/>
              </a:lnSpc>
              <a:spcBef>
                <a:spcPts val="1000"/>
              </a:spcBef>
              <a:spcAft>
                <a:spcPts val="0"/>
              </a:spcAft>
              <a:buSzPts val="1600"/>
              <a:buFont typeface="Arial"/>
              <a:buNone/>
            </a:pPr>
            <a:r>
              <a:t/>
            </a:r>
            <a:endParaRPr>
              <a:latin typeface="Times New Roman"/>
              <a:ea typeface="Times New Roman"/>
              <a:cs typeface="Times New Roman"/>
              <a:sym typeface="Times New Roman"/>
            </a:endParaRPr>
          </a:p>
        </p:txBody>
      </p:sp>
      <p:sp>
        <p:nvSpPr>
          <p:cNvPr id="147" name="Google Shape;14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827262" y="645090"/>
            <a:ext cx="3932237" cy="60751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br>
              <a:rPr b="1" lang="en-US"/>
            </a:br>
            <a:endParaRPr/>
          </a:p>
        </p:txBody>
      </p:sp>
      <p:sp>
        <p:nvSpPr>
          <p:cNvPr id="153" name="Google Shape;153;p29"/>
          <p:cNvSpPr txBox="1"/>
          <p:nvPr>
            <p:ph idx="2" type="body"/>
          </p:nvPr>
        </p:nvSpPr>
        <p:spPr>
          <a:xfrm>
            <a:off x="839788" y="463463"/>
            <a:ext cx="9982700" cy="5405525"/>
          </a:xfrm>
          <a:prstGeom prst="rect">
            <a:avLst/>
          </a:prstGeom>
          <a:noFill/>
          <a:ln>
            <a:noFill/>
          </a:ln>
        </p:spPr>
        <p:txBody>
          <a:bodyPr anchorCtr="0" anchor="t" bIns="45700" lIns="91425" spcFirstLastPara="1" rIns="91425" wrap="square" tIns="45700">
            <a:noAutofit/>
          </a:bodyPr>
          <a:lstStyle/>
          <a:p>
            <a:pPr indent="-228600" lvl="0" marL="457200" rtl="0" algn="just">
              <a:lnSpc>
                <a:spcPct val="90000"/>
              </a:lnSpc>
              <a:spcBef>
                <a:spcPts val="1000"/>
              </a:spcBef>
              <a:spcAft>
                <a:spcPts val="0"/>
              </a:spcAft>
              <a:buSzPts val="1600"/>
              <a:buNone/>
            </a:pPr>
            <a:r>
              <a:rPr b="1" lang="en-US" sz="1800">
                <a:latin typeface="Times New Roman"/>
                <a:ea typeface="Times New Roman"/>
                <a:cs typeface="Times New Roman"/>
                <a:sym typeface="Times New Roman"/>
              </a:rPr>
              <a:t>Server Extensions</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600"/>
              <a:buNone/>
            </a:pPr>
            <a:r>
              <a:rPr lang="en-US" sz="1800">
                <a:latin typeface="Times New Roman"/>
                <a:ea typeface="Times New Roman"/>
                <a:cs typeface="Times New Roman"/>
                <a:sym typeface="Times New Roman"/>
              </a:rPr>
              <a:t>Web Server extensions enable you to extend or replace the function of the server to better suit your business operations. The following server extensions are part of the core Web Server architecture:</a:t>
            </a:r>
            <a:endParaRPr/>
          </a:p>
          <a:p>
            <a:pPr indent="-228600" lvl="0" marL="457200" rtl="0" algn="just">
              <a:lnSpc>
                <a:spcPct val="90000"/>
              </a:lnSpc>
              <a:spcBef>
                <a:spcPts val="1000"/>
              </a:spcBef>
              <a:spcAft>
                <a:spcPts val="0"/>
              </a:spcAft>
              <a:buSzPts val="1600"/>
              <a:buNone/>
            </a:pPr>
            <a:r>
              <a:rPr lang="en-US" sz="1800">
                <a:solidFill>
                  <a:srgbClr val="FF0000"/>
                </a:solidFill>
                <a:latin typeface="Times New Roman"/>
                <a:ea typeface="Times New Roman"/>
                <a:cs typeface="Times New Roman"/>
                <a:sym typeface="Times New Roman"/>
              </a:rPr>
              <a:t>Common Gateway Interface (CGI), NetscapeServer Application Programming Interface (NSAPI), Java Servlets and JavaServer Pages (JSP). </a:t>
            </a:r>
            <a:r>
              <a:rPr lang="en-US" sz="1800">
                <a:latin typeface="Times New Roman"/>
                <a:ea typeface="Times New Roman"/>
                <a:cs typeface="Times New Roman"/>
                <a:sym typeface="Times New Roman"/>
              </a:rPr>
              <a:t>Common Gateway Interface (CGI) is a stand-alone application development interface that enables you to create programs that process your client requests dynamically.</a:t>
            </a:r>
            <a:endParaRPr/>
          </a:p>
          <a:p>
            <a:pPr indent="-228600" lvl="0" marL="457200" rtl="0" algn="just">
              <a:lnSpc>
                <a:spcPct val="90000"/>
              </a:lnSpc>
              <a:spcBef>
                <a:spcPts val="1000"/>
              </a:spcBef>
              <a:spcAft>
                <a:spcPts val="0"/>
              </a:spcAft>
              <a:buSzPts val="1600"/>
              <a:buNone/>
            </a:pPr>
            <a:r>
              <a:rPr b="1" lang="en-US" sz="1800">
                <a:latin typeface="Times New Roman"/>
                <a:ea typeface="Times New Roman"/>
                <a:cs typeface="Times New Roman"/>
                <a:sym typeface="Times New Roman"/>
              </a:rPr>
              <a:t>Application Services</a:t>
            </a:r>
            <a:endParaRPr/>
          </a:p>
          <a:p>
            <a:pPr indent="-228600" lvl="0" marL="457200" rtl="0" algn="just">
              <a:lnSpc>
                <a:spcPct val="90000"/>
              </a:lnSpc>
              <a:spcBef>
                <a:spcPts val="1000"/>
              </a:spcBef>
              <a:spcAft>
                <a:spcPts val="0"/>
              </a:spcAft>
              <a:buSzPts val="1600"/>
              <a:buNone/>
            </a:pPr>
            <a:r>
              <a:rPr lang="en-US" sz="1800">
                <a:latin typeface="Times New Roman"/>
                <a:ea typeface="Times New Roman"/>
                <a:cs typeface="Times New Roman"/>
                <a:sym typeface="Times New Roman"/>
              </a:rPr>
              <a:t>The Web Server architecture includes a set of application services for various application-specific functions. These application services include the following:</a:t>
            </a:r>
            <a:endParaRPr/>
          </a:p>
          <a:p>
            <a:pPr indent="-228600" lvl="0" marL="457200" rtl="0" algn="just">
              <a:lnSpc>
                <a:spcPct val="90000"/>
              </a:lnSpc>
              <a:spcBef>
                <a:spcPts val="1000"/>
              </a:spcBef>
              <a:spcAft>
                <a:spcPts val="0"/>
              </a:spcAft>
              <a:buSzPts val="1600"/>
              <a:buNone/>
            </a:pPr>
            <a:r>
              <a:rPr lang="en-US" sz="1800">
                <a:latin typeface="Times New Roman"/>
                <a:ea typeface="Times New Roman"/>
                <a:cs typeface="Times New Roman"/>
                <a:sym typeface="Times New Roman"/>
              </a:rPr>
              <a:t>Security and access control, Session management service, File system service, Mail service</a:t>
            </a:r>
            <a:endParaRPr/>
          </a:p>
          <a:p>
            <a:pPr indent="-228600" lvl="0" marL="457200" rtl="0" algn="just">
              <a:lnSpc>
                <a:spcPct val="90000"/>
              </a:lnSpc>
              <a:spcBef>
                <a:spcPts val="1000"/>
              </a:spcBef>
              <a:spcAft>
                <a:spcPts val="0"/>
              </a:spcAft>
              <a:buSzPts val="1600"/>
              <a:buNone/>
            </a:pPr>
            <a:r>
              <a:rPr b="1" lang="en-US" sz="1800">
                <a:latin typeface="Times New Roman"/>
                <a:ea typeface="Times New Roman"/>
                <a:cs typeface="Times New Roman"/>
                <a:sym typeface="Times New Roman"/>
              </a:rPr>
              <a:t>Runtime Environments</a:t>
            </a:r>
            <a:endParaRPr/>
          </a:p>
          <a:p>
            <a:pPr indent="-228600" lvl="0" marL="457200" rtl="0" algn="just">
              <a:lnSpc>
                <a:spcPct val="90000"/>
              </a:lnSpc>
              <a:spcBef>
                <a:spcPts val="1000"/>
              </a:spcBef>
              <a:spcAft>
                <a:spcPts val="0"/>
              </a:spcAft>
              <a:buSzPts val="1600"/>
              <a:buNone/>
            </a:pPr>
            <a:r>
              <a:rPr lang="en-US" sz="1800">
                <a:latin typeface="Times New Roman"/>
                <a:ea typeface="Times New Roman"/>
                <a:cs typeface="Times New Roman"/>
                <a:sym typeface="Times New Roman"/>
              </a:rPr>
              <a:t>Web Server includes a set of runtime environments that support the server extensions. These runtime environments include the following:</a:t>
            </a:r>
            <a:endParaRPr/>
          </a:p>
          <a:p>
            <a:pPr indent="-228600" lvl="0" marL="457200" rtl="0" algn="just">
              <a:lnSpc>
                <a:spcPct val="90000"/>
              </a:lnSpc>
              <a:spcBef>
                <a:spcPts val="1000"/>
              </a:spcBef>
              <a:spcAft>
                <a:spcPts val="0"/>
              </a:spcAft>
              <a:buSzPts val="1600"/>
              <a:buNone/>
            </a:pPr>
            <a:r>
              <a:rPr lang="en-US" sz="1800">
                <a:latin typeface="Times New Roman"/>
                <a:ea typeface="Times New Roman"/>
                <a:cs typeface="Times New Roman"/>
                <a:sym typeface="Times New Roman"/>
              </a:rPr>
              <a:t>CGI Processor , NSAPI Engine, Java Virtual Machine JVM for the Java platform tool interface.</a:t>
            </a:r>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p:txBody>
      </p:sp>
      <p:sp>
        <p:nvSpPr>
          <p:cNvPr id="154" name="Google Shape;15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Web Server</a:t>
            </a:r>
            <a:endParaRPr/>
          </a:p>
        </p:txBody>
      </p:sp>
      <p:pic>
        <p:nvPicPr>
          <p:cNvPr descr="Types of Web Servers" id="160" name="Google Shape;160;p4"/>
          <p:cNvPicPr preferRelativeResize="0"/>
          <p:nvPr/>
        </p:nvPicPr>
        <p:blipFill rotWithShape="1">
          <a:blip r:embed="rId3">
            <a:alphaModFix/>
          </a:blip>
          <a:srcRect b="0" l="0" r="0" t="0"/>
          <a:stretch/>
        </p:blipFill>
        <p:spPr>
          <a:xfrm>
            <a:off x="838209" y="1690712"/>
            <a:ext cx="7753610" cy="38768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838200" y="365125"/>
            <a:ext cx="10515600" cy="6995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b="1" lang="en-US"/>
              <a:t>Usage statistics of web servers</a:t>
            </a:r>
            <a:br>
              <a:rPr b="1" lang="en-US"/>
            </a:br>
            <a:endParaRPr/>
          </a:p>
        </p:txBody>
      </p:sp>
      <p:pic>
        <p:nvPicPr>
          <p:cNvPr id="166" name="Google Shape;166;p5"/>
          <p:cNvPicPr preferRelativeResize="0"/>
          <p:nvPr/>
        </p:nvPicPr>
        <p:blipFill rotWithShape="1">
          <a:blip r:embed="rId3">
            <a:alphaModFix/>
          </a:blip>
          <a:srcRect b="0" l="0" r="0" t="0"/>
          <a:stretch/>
        </p:blipFill>
        <p:spPr>
          <a:xfrm>
            <a:off x="1478137" y="734860"/>
            <a:ext cx="6187792" cy="6123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406400" y="609600"/>
            <a:ext cx="1158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a:solidFill>
                  <a:schemeClr val="dk1"/>
                </a:solidFill>
                <a:latin typeface="Arial"/>
                <a:ea typeface="Arial"/>
                <a:cs typeface="Arial"/>
                <a:sym typeface="Arial"/>
              </a:rPr>
              <a:t>WEB SERVER</a:t>
            </a:r>
            <a:endParaRPr/>
          </a:p>
        </p:txBody>
      </p:sp>
      <p:graphicFrame>
        <p:nvGraphicFramePr>
          <p:cNvPr id="172" name="Google Shape;172;p7"/>
          <p:cNvGraphicFramePr/>
          <p:nvPr/>
        </p:nvGraphicFramePr>
        <p:xfrm>
          <a:off x="406400" y="1676400"/>
          <a:ext cx="11379200" cy="6897688"/>
        </p:xfrm>
        <a:graphic>
          <a:graphicData uri="http://schemas.openxmlformats.org/presentationml/2006/ole">
            <mc:AlternateContent>
              <mc:Choice Requires="v">
                <p:oleObj r:id="rId4" imgH="6897688" imgW="11379200" progId="Word.Document.8" spid="_x0000_s1">
                  <p:embed/>
                </p:oleObj>
              </mc:Choice>
              <mc:Fallback>
                <p:oleObj r:id="rId5" imgH="6897688" imgW="11379200" progId="Word.Document.8">
                  <p:embed/>
                  <p:pic>
                    <p:nvPicPr>
                      <p:cNvPr id="172" name="Google Shape;172;p7"/>
                      <p:cNvPicPr preferRelativeResize="0"/>
                      <p:nvPr/>
                    </p:nvPicPr>
                    <p:blipFill rotWithShape="1">
                      <a:blip r:embed="rId6">
                        <a:alphaModFix/>
                      </a:blip>
                      <a:srcRect b="0" l="0" r="0" t="0"/>
                      <a:stretch/>
                    </p:blipFill>
                    <p:spPr>
                      <a:xfrm>
                        <a:off x="406400" y="1676400"/>
                        <a:ext cx="11379200" cy="6897688"/>
                      </a:xfrm>
                      <a:prstGeom prst="rect">
                        <a:avLst/>
                      </a:prstGeom>
                      <a:noFill/>
                      <a:ln>
                        <a:noFill/>
                      </a:ln>
                    </p:spPr>
                  </p:pic>
                </p:oleObj>
              </mc:Fallback>
            </mc:AlternateContent>
          </a:graphicData>
        </a:graphic>
      </p:graphicFrame>
      <p:sp>
        <p:nvSpPr>
          <p:cNvPr id="173" name="Google Shape;173;p7"/>
          <p:cNvSpPr txBox="1"/>
          <p:nvPr/>
        </p:nvSpPr>
        <p:spPr>
          <a:xfrm>
            <a:off x="11415185" y="80964"/>
            <a:ext cx="3273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chemeClr val="dk1"/>
                </a:solidFill>
                <a:latin typeface="Arial"/>
                <a:ea typeface="Arial"/>
                <a:cs typeface="Arial"/>
                <a:sym typeface="Arial"/>
              </a:rPr>
              <a:t>‹#›</a:t>
            </a:fld>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