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Raleway ExtraBold"/>
      <p:bold r:id="rId21"/>
      <p:boldItalic r:id="rId22"/>
    </p:embeddedFont>
    <p:embeddedFont>
      <p:font typeface="Oi"/>
      <p:regular r:id="rId23"/>
    </p:embeddedFon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5" roundtripDataSignature="AMtx7mgPz78AXPNwNqyHilerUT0ZnaPZ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ExtraBold-boldItalic.fntdata"/><Relationship Id="rId21" Type="http://schemas.openxmlformats.org/officeDocument/2006/relationships/font" Target="fonts/RalewayExtraBold-bold.fntdata"/><Relationship Id="rId24" Type="http://schemas.openxmlformats.org/officeDocument/2006/relationships/font" Target="fonts/ArialBlack-regular.fntdata"/><Relationship Id="rId23" Type="http://schemas.openxmlformats.org/officeDocument/2006/relationships/font" Target="fonts/Oi-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p:nvPr>
            <p:ph idx="2" type="pic"/>
          </p:nvPr>
        </p:nvSpPr>
        <p:spPr>
          <a:xfrm>
            <a:off x="5183188" y="987425"/>
            <a:ext cx="6172200" cy="4873625"/>
          </a:xfrm>
          <a:prstGeom prst="rect">
            <a:avLst/>
          </a:prstGeom>
          <a:noFill/>
          <a:ln>
            <a:noFill/>
          </a:ln>
        </p:spPr>
      </p:sp>
      <p:sp>
        <p:nvSpPr>
          <p:cNvPr id="72" name="Google Shape;72;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9"/>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29"/>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29"/>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29"/>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32"/>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32"/>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2"/>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9" name="Google Shape;99;p32"/>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33"/>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3"/>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4" name="Google Shape;104;p3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34"/>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4"/>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4"/>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5"/>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3" name="Google Shape;113;p35"/>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4" name="Google Shape;114;p35"/>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5" name="Google Shape;115;p35"/>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6" name="Google Shape;116;p35"/>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7" name="Google Shape;117;p3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8" name="Google Shape;118;p3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9" name="Google Shape;119;p35"/>
          <p:cNvSpPr/>
          <p:nvPr>
            <p:ph idx="3" type="pic"/>
          </p:nvPr>
        </p:nvSpPr>
        <p:spPr>
          <a:xfrm>
            <a:off x="815413" y="2517005"/>
            <a:ext cx="1920000" cy="1920000"/>
          </a:xfrm>
          <a:prstGeom prst="ellipse">
            <a:avLst/>
          </a:prstGeom>
          <a:solidFill>
            <a:srgbClr val="F2F2F2"/>
          </a:solidFill>
          <a:ln>
            <a:noFill/>
          </a:ln>
        </p:spPr>
      </p:sp>
      <p:sp>
        <p:nvSpPr>
          <p:cNvPr id="120" name="Google Shape;120;p35"/>
          <p:cNvSpPr/>
          <p:nvPr>
            <p:ph idx="4" type="pic"/>
          </p:nvPr>
        </p:nvSpPr>
        <p:spPr>
          <a:xfrm>
            <a:off x="3695732" y="2517005"/>
            <a:ext cx="1920000" cy="1920000"/>
          </a:xfrm>
          <a:prstGeom prst="ellipse">
            <a:avLst/>
          </a:prstGeom>
          <a:solidFill>
            <a:srgbClr val="F2F2F2"/>
          </a:solidFill>
          <a:ln>
            <a:noFill/>
          </a:ln>
        </p:spPr>
      </p:sp>
      <p:sp>
        <p:nvSpPr>
          <p:cNvPr id="121" name="Google Shape;121;p35"/>
          <p:cNvSpPr/>
          <p:nvPr>
            <p:ph idx="5" type="pic"/>
          </p:nvPr>
        </p:nvSpPr>
        <p:spPr>
          <a:xfrm>
            <a:off x="6576051" y="2517005"/>
            <a:ext cx="1920000" cy="1920000"/>
          </a:xfrm>
          <a:prstGeom prst="ellipse">
            <a:avLst/>
          </a:prstGeom>
          <a:solidFill>
            <a:srgbClr val="F2F2F2"/>
          </a:solidFill>
          <a:ln>
            <a:noFill/>
          </a:ln>
        </p:spPr>
      </p:sp>
      <p:sp>
        <p:nvSpPr>
          <p:cNvPr id="122" name="Google Shape;122;p35"/>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36"/>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Arial"/>
              <a:ea typeface="Arial"/>
              <a:cs typeface="Arial"/>
              <a:sym typeface="Arial"/>
            </a:endParaRPr>
          </a:p>
        </p:txBody>
      </p:sp>
      <p:sp>
        <p:nvSpPr>
          <p:cNvPr id="125" name="Google Shape;125;p36"/>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37"/>
          <p:cNvSpPr/>
          <p:nvPr>
            <p:ph idx="2" type="pic"/>
          </p:nvPr>
        </p:nvSpPr>
        <p:spPr>
          <a:xfrm>
            <a:off x="0" y="990600"/>
            <a:ext cx="3887755" cy="5867400"/>
          </a:xfrm>
          <a:prstGeom prst="rect">
            <a:avLst/>
          </a:prstGeom>
          <a:solidFill>
            <a:srgbClr val="F2F2F2"/>
          </a:solidFill>
          <a:ln>
            <a:noFill/>
          </a:ln>
        </p:spPr>
      </p:sp>
      <p:sp>
        <p:nvSpPr>
          <p:cNvPr id="128" name="Google Shape;128;p37"/>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38"/>
          <p:cNvSpPr/>
          <p:nvPr>
            <p:ph idx="2" type="pic"/>
          </p:nvPr>
        </p:nvSpPr>
        <p:spPr>
          <a:xfrm>
            <a:off x="0" y="1013496"/>
            <a:ext cx="3887755" cy="3567632"/>
          </a:xfrm>
          <a:prstGeom prst="rect">
            <a:avLst/>
          </a:prstGeom>
          <a:solidFill>
            <a:srgbClr val="F2F2F2"/>
          </a:solidFill>
          <a:ln>
            <a:noFill/>
          </a:ln>
        </p:spPr>
      </p:sp>
      <p:sp>
        <p:nvSpPr>
          <p:cNvPr id="131" name="Google Shape;131;p38"/>
          <p:cNvSpPr/>
          <p:nvPr>
            <p:ph idx="3" type="pic"/>
          </p:nvPr>
        </p:nvSpPr>
        <p:spPr>
          <a:xfrm>
            <a:off x="8304245" y="0"/>
            <a:ext cx="3887755" cy="4581128"/>
          </a:xfrm>
          <a:prstGeom prst="rect">
            <a:avLst/>
          </a:prstGeom>
          <a:solidFill>
            <a:srgbClr val="F2F2F2"/>
          </a:solidFill>
          <a:ln>
            <a:noFill/>
          </a:ln>
        </p:spPr>
      </p:sp>
      <p:sp>
        <p:nvSpPr>
          <p:cNvPr id="132" name="Google Shape;132;p38"/>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39"/>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7" name="Google Shape;137;p39"/>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8" name="Google Shape;138;p39"/>
          <p:cNvSpPr/>
          <p:nvPr>
            <p:ph idx="3" type="pic"/>
          </p:nvPr>
        </p:nvSpPr>
        <p:spPr>
          <a:xfrm>
            <a:off x="595027" y="1700808"/>
            <a:ext cx="2400000" cy="2304000"/>
          </a:xfrm>
          <a:prstGeom prst="rect">
            <a:avLst/>
          </a:prstGeom>
          <a:solidFill>
            <a:srgbClr val="F2F2F2"/>
          </a:solidFill>
          <a:ln>
            <a:noFill/>
          </a:ln>
        </p:spPr>
      </p:sp>
      <p:sp>
        <p:nvSpPr>
          <p:cNvPr id="139" name="Google Shape;139;p39"/>
          <p:cNvSpPr/>
          <p:nvPr>
            <p:ph idx="4" type="pic"/>
          </p:nvPr>
        </p:nvSpPr>
        <p:spPr>
          <a:xfrm>
            <a:off x="9196973" y="4101331"/>
            <a:ext cx="2400000" cy="2304000"/>
          </a:xfrm>
          <a:prstGeom prst="rect">
            <a:avLst/>
          </a:prstGeom>
          <a:solidFill>
            <a:srgbClr val="F2F2F2"/>
          </a:solidFill>
          <a:ln>
            <a:noFill/>
          </a:ln>
        </p:spPr>
      </p:sp>
      <p:sp>
        <p:nvSpPr>
          <p:cNvPr id="140" name="Google Shape;140;p39"/>
          <p:cNvSpPr/>
          <p:nvPr>
            <p:ph idx="5" type="pic"/>
          </p:nvPr>
        </p:nvSpPr>
        <p:spPr>
          <a:xfrm>
            <a:off x="3119669" y="4101331"/>
            <a:ext cx="5952663" cy="2304000"/>
          </a:xfrm>
          <a:prstGeom prst="rect">
            <a:avLst/>
          </a:prstGeom>
          <a:solidFill>
            <a:srgbClr val="F2F2F2"/>
          </a:solidFill>
          <a:ln>
            <a:noFill/>
          </a:ln>
        </p:spPr>
      </p:sp>
      <p:sp>
        <p:nvSpPr>
          <p:cNvPr id="141" name="Google Shape;141;p39"/>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40"/>
          <p:cNvSpPr/>
          <p:nvPr>
            <p:ph idx="2" type="pic"/>
          </p:nvPr>
        </p:nvSpPr>
        <p:spPr>
          <a:xfrm>
            <a:off x="709650" y="480055"/>
            <a:ext cx="4224469" cy="4197085"/>
          </a:xfrm>
          <a:prstGeom prst="rect">
            <a:avLst/>
          </a:prstGeom>
          <a:solidFill>
            <a:srgbClr val="F2F2F2"/>
          </a:solidFill>
          <a:ln>
            <a:noFill/>
          </a:ln>
        </p:spPr>
      </p:sp>
      <p:sp>
        <p:nvSpPr>
          <p:cNvPr id="144" name="Google Shape;144;p40"/>
          <p:cNvSpPr/>
          <p:nvPr>
            <p:ph idx="3" type="pic"/>
          </p:nvPr>
        </p:nvSpPr>
        <p:spPr>
          <a:xfrm>
            <a:off x="5126140" y="480056"/>
            <a:ext cx="6336704" cy="2296105"/>
          </a:xfrm>
          <a:prstGeom prst="rect">
            <a:avLst/>
          </a:prstGeom>
          <a:solidFill>
            <a:srgbClr val="F2F2F2"/>
          </a:solidFill>
          <a:ln>
            <a:noFill/>
          </a:ln>
        </p:spPr>
      </p:sp>
      <p:sp>
        <p:nvSpPr>
          <p:cNvPr id="145" name="Google Shape;145;p40"/>
          <p:cNvSpPr/>
          <p:nvPr>
            <p:ph idx="4" type="pic"/>
          </p:nvPr>
        </p:nvSpPr>
        <p:spPr>
          <a:xfrm>
            <a:off x="5126140" y="2948948"/>
            <a:ext cx="1968000" cy="1728192"/>
          </a:xfrm>
          <a:prstGeom prst="rect">
            <a:avLst/>
          </a:prstGeom>
          <a:solidFill>
            <a:srgbClr val="F2F2F2"/>
          </a:solidFill>
          <a:ln>
            <a:noFill/>
          </a:ln>
        </p:spPr>
      </p:sp>
      <p:sp>
        <p:nvSpPr>
          <p:cNvPr id="146" name="Google Shape;146;p40"/>
          <p:cNvSpPr/>
          <p:nvPr>
            <p:ph idx="5" type="pic"/>
          </p:nvPr>
        </p:nvSpPr>
        <p:spPr>
          <a:xfrm>
            <a:off x="7310492" y="2948948"/>
            <a:ext cx="1968000" cy="1728192"/>
          </a:xfrm>
          <a:prstGeom prst="rect">
            <a:avLst/>
          </a:prstGeom>
          <a:solidFill>
            <a:srgbClr val="F2F2F2"/>
          </a:solidFill>
          <a:ln>
            <a:noFill/>
          </a:ln>
        </p:spPr>
      </p:sp>
      <p:sp>
        <p:nvSpPr>
          <p:cNvPr id="147" name="Google Shape;147;p40"/>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41"/>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41"/>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41"/>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41"/>
          <p:cNvSpPr/>
          <p:nvPr>
            <p:ph idx="3" type="pic"/>
          </p:nvPr>
        </p:nvSpPr>
        <p:spPr>
          <a:xfrm>
            <a:off x="5705875" y="2485912"/>
            <a:ext cx="4832891" cy="3124239"/>
          </a:xfrm>
          <a:prstGeom prst="rect">
            <a:avLst/>
          </a:prstGeom>
          <a:solidFill>
            <a:srgbClr val="F2F2F2"/>
          </a:solidFill>
          <a:ln>
            <a:noFill/>
          </a:ln>
        </p:spPr>
      </p:sp>
      <p:sp>
        <p:nvSpPr>
          <p:cNvPr id="153" name="Google Shape;153;p41"/>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54" name="Google Shape;154;p41"/>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42"/>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42"/>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42"/>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42"/>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42"/>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42"/>
          <p:cNvSpPr/>
          <p:nvPr>
            <p:ph idx="3" type="pic"/>
          </p:nvPr>
        </p:nvSpPr>
        <p:spPr>
          <a:xfrm>
            <a:off x="909901" y="1957962"/>
            <a:ext cx="3073864" cy="2080028"/>
          </a:xfrm>
          <a:prstGeom prst="rect">
            <a:avLst/>
          </a:prstGeom>
          <a:solidFill>
            <a:srgbClr val="F2F2F2"/>
          </a:solidFill>
          <a:ln>
            <a:noFill/>
          </a:ln>
        </p:spPr>
      </p:sp>
      <p:sp>
        <p:nvSpPr>
          <p:cNvPr id="162" name="Google Shape;162;p42"/>
          <p:cNvSpPr/>
          <p:nvPr>
            <p:ph idx="4" type="pic"/>
          </p:nvPr>
        </p:nvSpPr>
        <p:spPr>
          <a:xfrm>
            <a:off x="4539561" y="1957962"/>
            <a:ext cx="3073864" cy="2080028"/>
          </a:xfrm>
          <a:prstGeom prst="rect">
            <a:avLst/>
          </a:prstGeom>
          <a:solidFill>
            <a:srgbClr val="F2F2F2"/>
          </a:solidFill>
          <a:ln>
            <a:noFill/>
          </a:ln>
        </p:spPr>
      </p:sp>
      <p:sp>
        <p:nvSpPr>
          <p:cNvPr id="163" name="Google Shape;163;p42"/>
          <p:cNvSpPr/>
          <p:nvPr>
            <p:ph idx="5" type="pic"/>
          </p:nvPr>
        </p:nvSpPr>
        <p:spPr>
          <a:xfrm>
            <a:off x="8169221" y="1957962"/>
            <a:ext cx="3073864" cy="2080028"/>
          </a:xfrm>
          <a:prstGeom prst="rect">
            <a:avLst/>
          </a:prstGeom>
          <a:solidFill>
            <a:srgbClr val="F2F2F2"/>
          </a:solidFill>
          <a:ln>
            <a:noFill/>
          </a:ln>
        </p:spPr>
      </p:sp>
      <p:sp>
        <p:nvSpPr>
          <p:cNvPr id="164" name="Google Shape;164;p42"/>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5" name="Google Shape;165;p42"/>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43"/>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44"/>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44"/>
          <p:cNvGrpSpPr/>
          <p:nvPr/>
        </p:nvGrpSpPr>
        <p:grpSpPr>
          <a:xfrm>
            <a:off x="472011" y="1508786"/>
            <a:ext cx="3799787" cy="4865561"/>
            <a:chOff x="354008" y="1131589"/>
            <a:chExt cx="2849840" cy="3649171"/>
          </a:xfrm>
        </p:grpSpPr>
        <p:sp>
          <p:nvSpPr>
            <p:cNvPr id="171" name="Google Shape;171;p44"/>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72" name="Google Shape;172;p44"/>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73" name="Google Shape;173;p44"/>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3" name="Shape 33"/>
        <p:cNvGrpSpPr/>
        <p:nvPr/>
      </p:nvGrpSpPr>
      <p:grpSpPr>
        <a:xfrm>
          <a:off x="0" y="0"/>
          <a:ext cx="0" cy="0"/>
          <a:chOff x="0" y="0"/>
          <a:chExt cx="0" cy="0"/>
        </a:xfrm>
      </p:grpSpPr>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3.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1.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 Id="rId7"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h2kinfosys.com/blog/web-servers-apache-web-server-iis/" TargetMode="External"/><Relationship Id="rId4" Type="http://schemas.openxmlformats.org/officeDocument/2006/relationships/hyperlink" Target="http://www.uh.edu/~smiertsc/2336itec/Deitel_21Ch.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vmlDrawing" Target="../drawings/vmlDrawing3.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javatpoint.com/wireless-lan-introduction" TargetMode="External"/><Relationship Id="rId4" Type="http://schemas.openxmlformats.org/officeDocument/2006/relationships/hyperlink" Target="https://www.javatpoint.com/aws-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javatpoint.com/html-tutorial" TargetMode="External"/><Relationship Id="rId4" Type="http://schemas.openxmlformats.org/officeDocument/2006/relationships/hyperlink" Target="https://www.javatpoint.com/http" TargetMode="External"/><Relationship Id="rId5" Type="http://schemas.openxmlformats.org/officeDocument/2006/relationships/hyperlink" Target="https://www.javatpoint.com/https" TargetMode="External"/><Relationship Id="rId6" Type="http://schemas.openxmlformats.org/officeDocument/2006/relationships/hyperlink" Target="https://www.javatpoint.com/computer-network-ftp" TargetMode="External"/><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vmlDrawing" Target="../drawings/vmlDrawing2.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81" name="Google Shape;181;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2" name="Google Shape;182;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INSTITUTE : UIE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 CSE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2000"/>
              <a:buFont typeface="Arial"/>
              <a:buNone/>
            </a:pPr>
            <a:r>
              <a:rPr b="1" i="0" lang="en-US" sz="2000" u="none" cap="none" strike="noStrike">
                <a:solidFill>
                  <a:srgbClr val="262626"/>
                </a:solidFill>
                <a:latin typeface="Times New Roman"/>
                <a:ea typeface="Times New Roman"/>
                <a:cs typeface="Times New Roman"/>
                <a:sym typeface="Times New Roman"/>
              </a:rPr>
              <a:t>(20CST/IT-333)</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262626"/>
                </a:solidFill>
                <a:latin typeface="Times New Roman"/>
                <a:ea typeface="Times New Roman"/>
                <a:cs typeface="Times New Roman"/>
                <a:sym typeface="Times New Roman"/>
              </a:rPr>
              <a:t>TOPIC OF PRESENTATION: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4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IIS and LAMP servers</a:t>
            </a: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3" name="Google Shape;263;p8"/>
          <p:cNvSpPr txBox="1"/>
          <p:nvPr>
            <p:ph type="title"/>
          </p:nvPr>
        </p:nvSpPr>
        <p:spPr>
          <a:xfrm>
            <a:off x="609600" y="122238"/>
            <a:ext cx="10058400" cy="792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200"/>
              <a:t>Differences between IIS and Apache</a:t>
            </a:r>
            <a:endParaRPr sz="3200"/>
          </a:p>
        </p:txBody>
      </p:sp>
      <p:sp>
        <p:nvSpPr>
          <p:cNvPr id="264" name="Google Shape;26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t>The IIS is only available for the Windows Operating System, but the Apache can be used on a variety of operating systems such as Mac, Linux, and Windows etc.</a:t>
            </a:r>
            <a:endParaRPr/>
          </a:p>
          <a:p>
            <a:pPr indent="-342900" lvl="0" marL="457200" rtl="0" algn="l">
              <a:lnSpc>
                <a:spcPct val="90000"/>
              </a:lnSpc>
              <a:spcBef>
                <a:spcPts val="1000"/>
              </a:spcBef>
              <a:spcAft>
                <a:spcPts val="0"/>
              </a:spcAft>
              <a:buClr>
                <a:schemeClr val="dk1"/>
              </a:buClr>
              <a:buSzPts val="1800"/>
              <a:buChar char="•"/>
            </a:pPr>
            <a:r>
              <a:rPr lang="en-US" sz="2400"/>
              <a:t>The IIS has its own help desk to fix the issues, but in Apache's case, almost all of its support is provided by the user community.</a:t>
            </a:r>
            <a:endParaRPr/>
          </a:p>
          <a:p>
            <a:pPr indent="-342900" lvl="0" marL="457200" rtl="0" algn="l">
              <a:lnSpc>
                <a:spcPct val="90000"/>
              </a:lnSpc>
              <a:spcBef>
                <a:spcPts val="1000"/>
              </a:spcBef>
              <a:spcAft>
                <a:spcPts val="0"/>
              </a:spcAft>
              <a:buClr>
                <a:schemeClr val="dk1"/>
              </a:buClr>
              <a:buSzPts val="1800"/>
              <a:buChar char="•"/>
            </a:pPr>
            <a:r>
              <a:rPr lang="en-US" sz="2400"/>
              <a:t>Internet Information Services can also integrate with the other several offspring or languages of Microsoft, such as ASPX scripting language.</a:t>
            </a:r>
            <a:endParaRPr/>
          </a:p>
          <a:p>
            <a:pPr indent="-342900" lvl="0" marL="457200" rtl="0" algn="l">
              <a:lnSpc>
                <a:spcPct val="90000"/>
              </a:lnSpc>
              <a:spcBef>
                <a:spcPts val="1000"/>
              </a:spcBef>
              <a:spcAft>
                <a:spcPts val="0"/>
              </a:spcAft>
              <a:buClr>
                <a:schemeClr val="dk1"/>
              </a:buClr>
              <a:buSzPts val="1800"/>
              <a:buChar char="•"/>
            </a:pPr>
            <a:r>
              <a:rPr lang="en-US" sz="2400"/>
              <a:t>The security features of the IIS are more reliable than the Apache web server, which makes it a better option than the Apache.</a:t>
            </a:r>
            <a:endParaRPr/>
          </a:p>
        </p:txBody>
      </p:sp>
      <p:cxnSp>
        <p:nvCxnSpPr>
          <p:cNvPr id="265" name="Google Shape;265;p8"/>
          <p:cNvCxnSpPr/>
          <p:nvPr/>
        </p:nvCxnSpPr>
        <p:spPr>
          <a:xfrm>
            <a:off x="687918" y="1143000"/>
            <a:ext cx="8697383" cy="0"/>
          </a:xfrm>
          <a:prstGeom prst="straightConnector1">
            <a:avLst/>
          </a:prstGeom>
          <a:noFill/>
          <a:ln cap="flat" cmpd="tri" w="76200">
            <a:solidFill>
              <a:srgbClr val="CC9900"/>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1" name="Google Shape;271;p11"/>
          <p:cNvSpPr txBox="1"/>
          <p:nvPr>
            <p:ph type="title"/>
          </p:nvPr>
        </p:nvSpPr>
        <p:spPr>
          <a:xfrm>
            <a:off x="-78975" y="218638"/>
            <a:ext cx="10058400" cy="94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0" lang="en-US" sz="3200"/>
              <a:t>Accessing Web Servers </a:t>
            </a:r>
            <a:endParaRPr/>
          </a:p>
        </p:txBody>
      </p:sp>
      <p:sp>
        <p:nvSpPr>
          <p:cNvPr id="272" name="Google Shape;27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Request documents from Web servers</a:t>
            </a:r>
            <a:endParaRPr/>
          </a:p>
          <a:p>
            <a:pPr indent="-228600" lvl="1" marL="685800" rtl="0" algn="l">
              <a:lnSpc>
                <a:spcPct val="90000"/>
              </a:lnSpc>
              <a:spcBef>
                <a:spcPts val="500"/>
              </a:spcBef>
              <a:spcAft>
                <a:spcPts val="0"/>
              </a:spcAft>
              <a:buClr>
                <a:schemeClr val="dk1"/>
              </a:buClr>
              <a:buSzPts val="2200"/>
              <a:buChar char="•"/>
            </a:pPr>
            <a:r>
              <a:rPr lang="en-US" sz="2200"/>
              <a:t>know the Host names</a:t>
            </a:r>
            <a:endParaRPr/>
          </a:p>
          <a:p>
            <a:pPr indent="-228600" lvl="1" marL="685800" rtl="0" algn="l">
              <a:lnSpc>
                <a:spcPct val="90000"/>
              </a:lnSpc>
              <a:spcBef>
                <a:spcPts val="500"/>
              </a:spcBef>
              <a:spcAft>
                <a:spcPts val="0"/>
              </a:spcAft>
              <a:buClr>
                <a:schemeClr val="dk1"/>
              </a:buClr>
              <a:buSzPts val="2200"/>
              <a:buChar char="•"/>
            </a:pPr>
            <a:r>
              <a:rPr lang="en-US" sz="2200"/>
              <a:t>Local Web servers</a:t>
            </a:r>
            <a:endParaRPr/>
          </a:p>
          <a:p>
            <a:pPr indent="-228600" lvl="2" marL="1143000" rtl="0" algn="l">
              <a:lnSpc>
                <a:spcPct val="90000"/>
              </a:lnSpc>
              <a:spcBef>
                <a:spcPts val="500"/>
              </a:spcBef>
              <a:spcAft>
                <a:spcPts val="0"/>
              </a:spcAft>
              <a:buClr>
                <a:schemeClr val="dk1"/>
              </a:buClr>
              <a:buSzPts val="2000"/>
              <a:buChar char="•"/>
            </a:pPr>
            <a:r>
              <a:rPr lang="en-US" sz="2000"/>
              <a:t>Access through machine name or </a:t>
            </a:r>
            <a:r>
              <a:rPr lang="en-US" sz="2000">
                <a:latin typeface="Oi"/>
                <a:ea typeface="Oi"/>
                <a:cs typeface="Oi"/>
                <a:sym typeface="Oi"/>
              </a:rPr>
              <a:t>localhost</a:t>
            </a:r>
            <a:endParaRPr/>
          </a:p>
          <a:p>
            <a:pPr indent="-228600" lvl="1" marL="685800" rtl="0" algn="l">
              <a:lnSpc>
                <a:spcPct val="90000"/>
              </a:lnSpc>
              <a:spcBef>
                <a:spcPts val="500"/>
              </a:spcBef>
              <a:spcAft>
                <a:spcPts val="0"/>
              </a:spcAft>
              <a:buClr>
                <a:schemeClr val="dk1"/>
              </a:buClr>
              <a:buSzPts val="2200"/>
              <a:buChar char="•"/>
            </a:pPr>
            <a:r>
              <a:rPr lang="en-US" sz="2200"/>
              <a:t>Remote Web servers</a:t>
            </a:r>
            <a:endParaRPr/>
          </a:p>
          <a:p>
            <a:pPr indent="-228600" lvl="2" marL="1143000" rtl="0" algn="l">
              <a:lnSpc>
                <a:spcPct val="90000"/>
              </a:lnSpc>
              <a:spcBef>
                <a:spcPts val="500"/>
              </a:spcBef>
              <a:spcAft>
                <a:spcPts val="0"/>
              </a:spcAft>
              <a:buClr>
                <a:schemeClr val="dk1"/>
              </a:buClr>
              <a:buSzPts val="2000"/>
              <a:buChar char="•"/>
            </a:pPr>
            <a:r>
              <a:rPr lang="en-US" sz="2000"/>
              <a:t>Access through machine name</a:t>
            </a:r>
            <a:endParaRPr/>
          </a:p>
          <a:p>
            <a:pPr indent="-228600" lvl="1" marL="685800" rtl="0" algn="l">
              <a:lnSpc>
                <a:spcPct val="90000"/>
              </a:lnSpc>
              <a:spcBef>
                <a:spcPts val="500"/>
              </a:spcBef>
              <a:spcAft>
                <a:spcPts val="0"/>
              </a:spcAft>
              <a:buClr>
                <a:schemeClr val="dk1"/>
              </a:buClr>
              <a:buSzPts val="2200"/>
              <a:buChar char="•"/>
            </a:pPr>
            <a:r>
              <a:rPr lang="en-US" sz="2200"/>
              <a:t>Domain name or Internet Protocol (IP) address</a:t>
            </a:r>
            <a:endParaRPr/>
          </a:p>
          <a:p>
            <a:pPr indent="-228600" lvl="2" marL="1143000" rtl="0" algn="l">
              <a:lnSpc>
                <a:spcPct val="90000"/>
              </a:lnSpc>
              <a:spcBef>
                <a:spcPts val="500"/>
              </a:spcBef>
              <a:spcAft>
                <a:spcPts val="0"/>
              </a:spcAft>
              <a:buClr>
                <a:schemeClr val="dk1"/>
              </a:buClr>
              <a:buSzPts val="2000"/>
              <a:buChar char="•"/>
            </a:pPr>
            <a:r>
              <a:rPr lang="en-US" sz="2000"/>
              <a:t>Domain name server (DNS): Computer that maintains a database of host names and their corresponding IP address</a:t>
            </a:r>
            <a:endParaRPr/>
          </a:p>
        </p:txBody>
      </p:sp>
      <p:cxnSp>
        <p:nvCxnSpPr>
          <p:cNvPr id="273" name="Google Shape;273;p11"/>
          <p:cNvCxnSpPr/>
          <p:nvPr/>
        </p:nvCxnSpPr>
        <p:spPr>
          <a:xfrm>
            <a:off x="687918" y="1295400"/>
            <a:ext cx="8697383" cy="0"/>
          </a:xfrm>
          <a:prstGeom prst="straightConnector1">
            <a:avLst/>
          </a:prstGeom>
          <a:noFill/>
          <a:ln cap="flat" cmpd="tri" w="76200">
            <a:solidFill>
              <a:srgbClr val="CC9900"/>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9" name="Google Shape;279;p12"/>
          <p:cNvSpPr txBox="1"/>
          <p:nvPr>
            <p:ph type="title"/>
          </p:nvPr>
        </p:nvSpPr>
        <p:spPr>
          <a:xfrm>
            <a:off x="609600" y="122238"/>
            <a:ext cx="10058400" cy="1096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0" lang="en-US" sz="3200"/>
              <a:t>  Web Resources </a:t>
            </a:r>
            <a:endParaRPr/>
          </a:p>
        </p:txBody>
      </p:sp>
      <p:sp>
        <p:nvSpPr>
          <p:cNvPr id="280" name="Google Shape;28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1900"/>
              <a:buChar char="•"/>
            </a:pPr>
            <a:r>
              <a:rPr lang="en-US" sz="1900">
                <a:solidFill>
                  <a:srgbClr val="000000"/>
                </a:solidFill>
                <a:latin typeface="Oi"/>
                <a:ea typeface="Oi"/>
                <a:cs typeface="Oi"/>
                <a:sym typeface="Oi"/>
              </a:rPr>
              <a:t>www.microsoft.com/msdownload/ntoptionpack/askwiz.asp</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www.w3.org/Protocols</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www.apache.org</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httpd.apache.org</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httpd.apache.org/docs-2.0</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www.apacheweek.com</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linuxtoday.com/stories/18780.html</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www.iisanswers.com</a:t>
            </a:r>
            <a:endParaRPr sz="1900">
              <a:solidFill>
                <a:srgbClr val="000000"/>
              </a:solidFill>
              <a:latin typeface="Courier"/>
              <a:ea typeface="Courier"/>
              <a:cs typeface="Courier"/>
              <a:sym typeface="Courier"/>
            </a:endParaRPr>
          </a:p>
          <a:p>
            <a:pPr indent="-228600" lvl="0" marL="228600" rtl="0" algn="l">
              <a:lnSpc>
                <a:spcPct val="90000"/>
              </a:lnSpc>
              <a:spcBef>
                <a:spcPts val="1000"/>
              </a:spcBef>
              <a:spcAft>
                <a:spcPts val="0"/>
              </a:spcAft>
              <a:buClr>
                <a:srgbClr val="000000"/>
              </a:buClr>
              <a:buSzPts val="1900"/>
              <a:buChar char="•"/>
            </a:pPr>
            <a:r>
              <a:rPr lang="en-US" sz="1900">
                <a:solidFill>
                  <a:srgbClr val="000000"/>
                </a:solidFill>
                <a:latin typeface="Oi"/>
                <a:ea typeface="Oi"/>
                <a:cs typeface="Oi"/>
                <a:sym typeface="Oi"/>
              </a:rPr>
              <a:t>www.iisadministrator.com</a:t>
            </a:r>
            <a:endParaRPr sz="1900">
              <a:solidFill>
                <a:srgbClr val="000000"/>
              </a:solidFill>
              <a:latin typeface="Courier"/>
              <a:ea typeface="Courier"/>
              <a:cs typeface="Courier"/>
              <a:sym typeface="Courier"/>
            </a:endParaRPr>
          </a:p>
        </p:txBody>
      </p:sp>
      <p:cxnSp>
        <p:nvCxnSpPr>
          <p:cNvPr id="281" name="Google Shape;281;p12"/>
          <p:cNvCxnSpPr/>
          <p:nvPr/>
        </p:nvCxnSpPr>
        <p:spPr>
          <a:xfrm>
            <a:off x="687918" y="1295400"/>
            <a:ext cx="8697383" cy="0"/>
          </a:xfrm>
          <a:prstGeom prst="straightConnector1">
            <a:avLst/>
          </a:prstGeom>
          <a:noFill/>
          <a:ln cap="flat" cmpd="tri" w="76200">
            <a:solidFill>
              <a:srgbClr val="CC9900"/>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88" name="Google Shape;288;p13"/>
          <p:cNvSpPr txBox="1"/>
          <p:nvPr/>
        </p:nvSpPr>
        <p:spPr>
          <a:xfrm>
            <a:off x="813299" y="1453998"/>
            <a:ext cx="7575551"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Books: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Web Design With HTML, CSS, JavaScript and jQuery Set, 1st Edition, by Jon Duckett.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Video Lectures :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https://www.techtarget.com/searchwindowsserver/definition/IIS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https://www.youtube.com/watch?v=vazRx1Ei8VA</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Reference Links:</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Times New Roman"/>
                <a:ea typeface="Times New Roman"/>
                <a:cs typeface="Times New Roman"/>
                <a:sym typeface="Times New Roman"/>
              </a:rPr>
              <a:t>https://www.upguard.com/blog/iis-apache </a:t>
            </a:r>
            <a:endParaRPr b="0" i="0" sz="18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https://www.h2kinfosys.com/blog/web-servers-apache-web-server-iis/</a:t>
            </a:r>
            <a:endParaRPr b="0" i="0" sz="18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http://www.uh.edu/~smiertsc/2336itec/Deitel_21Ch.pdf</a:t>
            </a:r>
            <a:endParaRPr b="0" i="0" sz="18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Times New Roman"/>
                <a:ea typeface="Times New Roman"/>
                <a:cs typeface="Times New Roman"/>
                <a:sym typeface="Times New Roman"/>
              </a:rPr>
              <a:t>http://www.differencebetween.net/technology/difference-between-iis-and-apache/</a:t>
            </a:r>
            <a:endParaRPr b="0" i="0" sz="1800" u="none" cap="none" strike="noStrike">
              <a:solidFill>
                <a:schemeClr val="dk1"/>
              </a:solidFill>
              <a:latin typeface="Times New Roman"/>
              <a:ea typeface="Times New Roman"/>
              <a:cs typeface="Times New Roman"/>
              <a:sym typeface="Times New Roman"/>
            </a:endParaRPr>
          </a:p>
        </p:txBody>
      </p:sp>
      <p:grpSp>
        <p:nvGrpSpPr>
          <p:cNvPr id="289" name="Google Shape;289;p13"/>
          <p:cNvGrpSpPr/>
          <p:nvPr/>
        </p:nvGrpSpPr>
        <p:grpSpPr>
          <a:xfrm>
            <a:off x="9858375" y="2028825"/>
            <a:ext cx="1900238" cy="1893887"/>
            <a:chOff x="1259" y="3082"/>
            <a:chExt cx="884" cy="884"/>
          </a:xfrm>
        </p:grpSpPr>
        <p:sp>
          <p:nvSpPr>
            <p:cNvPr id="290" name="Google Shape;290;p13"/>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13"/>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13"/>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13"/>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13"/>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00" name="Google Shape;300;p14"/>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01" name="Google Shape;301;p14"/>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02" name="Google Shape;302;p14"/>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03" name="Google Shape;303;p14"/>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04" name="Google Shape;304;p14"/>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 name="Google Shape;306;p14"/>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07" name="Google Shape;307;p14"/>
          <p:cNvGrpSpPr/>
          <p:nvPr/>
        </p:nvGrpSpPr>
        <p:grpSpPr>
          <a:xfrm>
            <a:off x="222054" y="94089"/>
            <a:ext cx="410563" cy="1538089"/>
            <a:chOff x="83821" y="0"/>
            <a:chExt cx="219636" cy="903079"/>
          </a:xfrm>
        </p:grpSpPr>
        <p:sp>
          <p:nvSpPr>
            <p:cNvPr id="308" name="Google Shape;308;p14"/>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14"/>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0" name="Google Shape;310;p14"/>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311" name="Google Shape;311;p14"/>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11" name="Google Shape;311;p14"/>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pic>
        <p:nvPicPr>
          <p:cNvPr descr="rId1" id="312" name="Google Shape;312;p14"/>
          <p:cNvPicPr preferRelativeResize="0"/>
          <p:nvPr/>
        </p:nvPicPr>
        <p:blipFill rotWithShape="1">
          <a:blip r:embed="rId6">
            <a:alphaModFix/>
          </a:blip>
          <a:srcRect b="0" l="0" r="0" t="0"/>
          <a:stretch/>
        </p:blipFill>
        <p:spPr>
          <a:xfrm>
            <a:off x="88900" y="241300"/>
            <a:ext cx="177800" cy="1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indent="0" lvl="0" marL="0" rtl="0" algn="l">
              <a:lnSpc>
                <a:spcPct val="100000"/>
              </a:lnSpc>
              <a:spcBef>
                <a:spcPts val="0"/>
              </a:spcBef>
              <a:spcAft>
                <a:spcPts val="0"/>
              </a:spcAft>
              <a:buClr>
                <a:srgbClr val="000000"/>
              </a:buClr>
              <a:buSzPts val="2400"/>
              <a:buFont typeface="Arial"/>
              <a:buChar char="•"/>
            </a:pPr>
            <a:r>
              <a:rPr lang="en-US" sz="2400">
                <a:solidFill>
                  <a:srgbClr val="000000"/>
                </a:solidFill>
              </a:rPr>
              <a:t>Introduction to </a:t>
            </a:r>
            <a:r>
              <a:rPr lang="en-US" sz="2400"/>
              <a:t>IIS and LAMP servers</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198" name="Google Shape;198;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9" name="Google Shape;199;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203" name="Google Shape;203;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Application architecture of CryoWEB. The complete linux server can be... |  Download Scientific Diagram" id="204" name="Google Shape;204;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Hosting Controller - Linux Hosting Control Panel - Windows Linux Hosting  Automation | Linux Hosting Panel | Windows &amp; Linux Hosting Control Panel | Windows  Linux Cluster Management, Apache and IIS, Cross Platform Support" id="205" name="Google Shape;205;p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LAMP (software bundle) - Wikipedia" id="206" name="Google Shape;206;p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7" name="Google Shape;207;p2"/>
          <p:cNvPicPr preferRelativeResize="0"/>
          <p:nvPr/>
        </p:nvPicPr>
        <p:blipFill rotWithShape="1">
          <a:blip r:embed="rId3">
            <a:alphaModFix/>
          </a:blip>
          <a:srcRect b="0" l="0" r="0" t="0"/>
          <a:stretch/>
        </p:blipFill>
        <p:spPr>
          <a:xfrm>
            <a:off x="5580993" y="1213946"/>
            <a:ext cx="5407573" cy="4650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txBox="1"/>
          <p:nvPr>
            <p:ph type="title"/>
          </p:nvPr>
        </p:nvSpPr>
        <p:spPr>
          <a:xfrm>
            <a:off x="0" y="609600"/>
            <a:ext cx="12192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What is IIS?</a:t>
            </a:r>
            <a:endParaRPr/>
          </a:p>
        </p:txBody>
      </p:sp>
      <p:sp>
        <p:nvSpPr>
          <p:cNvPr id="213" name="Google Shape;213;p3"/>
          <p:cNvSpPr txBox="1"/>
          <p:nvPr>
            <p:ph idx="1" type="body"/>
          </p:nvPr>
        </p:nvSpPr>
        <p:spPr>
          <a:xfrm>
            <a:off x="464919" y="1844566"/>
            <a:ext cx="11277600" cy="4648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sz="2400">
                <a:latin typeface="Times New Roman"/>
                <a:ea typeface="Times New Roman"/>
                <a:cs typeface="Times New Roman"/>
                <a:sym typeface="Times New Roman"/>
              </a:rPr>
              <a:t>The term "IIS" stands for Internet Information Services, which is a general-purpose webserver that runs on the Windows operating system. The IIS accepts and responds to the client's computer requests and enables them to share and deliver information across the </a:t>
            </a:r>
            <a:r>
              <a:rPr lang="en-US" sz="2400" u="sng">
                <a:solidFill>
                  <a:schemeClr val="hlink"/>
                </a:solidFill>
                <a:latin typeface="Times New Roman"/>
                <a:ea typeface="Times New Roman"/>
                <a:cs typeface="Times New Roman"/>
                <a:sym typeface="Times New Roman"/>
                <a:hlinkClick r:id="rId3"/>
              </a:rPr>
              <a:t>LAN</a:t>
            </a:r>
            <a:r>
              <a:rPr lang="en-US" sz="2400">
                <a:latin typeface="Times New Roman"/>
                <a:ea typeface="Times New Roman"/>
                <a:cs typeface="Times New Roman"/>
                <a:sym typeface="Times New Roman"/>
              </a:rPr>
              <a:t> (or Local Area Network) such as a corporate intranet and the WAN (or Wide Area Network) the internet. </a:t>
            </a:r>
            <a:endParaRPr sz="2400">
              <a:latin typeface="Times New Roman"/>
              <a:ea typeface="Times New Roman"/>
              <a:cs typeface="Times New Roman"/>
              <a:sym typeface="Times New Roman"/>
            </a:endParaRPr>
          </a:p>
          <a:p>
            <a:pPr indent="-228600" lvl="0" marL="228600" rtl="0" algn="just">
              <a:lnSpc>
                <a:spcPct val="90000"/>
              </a:lnSpc>
              <a:spcBef>
                <a:spcPts val="0"/>
              </a:spcBef>
              <a:spcAft>
                <a:spcPts val="0"/>
              </a:spcAft>
              <a:buSzPts val="2800"/>
              <a:buChar char="•"/>
            </a:pPr>
            <a:r>
              <a:rPr lang="en-US" sz="2400">
                <a:latin typeface="Times New Roman"/>
                <a:ea typeface="Times New Roman"/>
                <a:cs typeface="Times New Roman"/>
                <a:sym typeface="Times New Roman"/>
              </a:rPr>
              <a:t>It hosts the application, websites, and other standard services needed by users and allows developers to make websites, applications and virtual directories to share with their users</a:t>
            </a:r>
            <a:endParaRPr/>
          </a:p>
          <a:p>
            <a:pPr indent="-228600" lvl="0" marL="228600" rtl="0" algn="just">
              <a:lnSpc>
                <a:spcPct val="90000"/>
              </a:lnSpc>
              <a:spcBef>
                <a:spcPts val="0"/>
              </a:spcBef>
              <a:spcAft>
                <a:spcPts val="0"/>
              </a:spcAft>
              <a:buSzPts val="2800"/>
              <a:buChar char="•"/>
            </a:pPr>
            <a:r>
              <a:rPr lang="en-US" sz="2400">
                <a:latin typeface="Times New Roman"/>
                <a:ea typeface="Times New Roman"/>
                <a:cs typeface="Times New Roman"/>
                <a:sym typeface="Times New Roman"/>
              </a:rPr>
              <a:t>The webservers are commonly used as a portal for sophisticated and highly interactive websites, applications that tie middleware and back-end applications together to make enterprise-grade-systems. For example, </a:t>
            </a:r>
            <a:r>
              <a:rPr lang="en-US" sz="2400" u="sng">
                <a:solidFill>
                  <a:schemeClr val="hlink"/>
                </a:solidFill>
                <a:latin typeface="Times New Roman"/>
                <a:ea typeface="Times New Roman"/>
                <a:cs typeface="Times New Roman"/>
                <a:sym typeface="Times New Roman"/>
                <a:hlinkClick r:id="rId4"/>
              </a:rPr>
              <a:t>AWS</a:t>
            </a:r>
            <a:r>
              <a:rPr lang="en-US" sz="2400">
                <a:latin typeface="Times New Roman"/>
                <a:ea typeface="Times New Roman"/>
                <a:cs typeface="Times New Roman"/>
                <a:sym typeface="Times New Roman"/>
              </a:rPr>
              <a:t> enables media services such as Netflix to provide real-time streaming content. Amazon web services also enable public cloud administration all through the webservers.</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sz="2400">
              <a:latin typeface="Times New Roman"/>
              <a:ea typeface="Times New Roman"/>
              <a:cs typeface="Times New Roman"/>
              <a:sym typeface="Times New Roman"/>
            </a:endParaRPr>
          </a:p>
        </p:txBody>
      </p:sp>
      <p:sp>
        <p:nvSpPr>
          <p:cNvPr id="214" name="Google Shape;214;p3"/>
          <p:cNvSpPr txBox="1"/>
          <p:nvPr/>
        </p:nvSpPr>
        <p:spPr>
          <a:xfrm>
            <a:off x="11415185" y="80964"/>
            <a:ext cx="3273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chemeClr val="dk1"/>
                </a:solidFill>
                <a:latin typeface="Arial"/>
                <a:ea typeface="Arial"/>
                <a:cs typeface="Arial"/>
                <a:sym typeface="Arial"/>
              </a:rPr>
              <a:t>‹#›</a:t>
            </a:fld>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5"/>
          <p:cNvSpPr txBox="1"/>
          <p:nvPr>
            <p:ph idx="1" type="body"/>
          </p:nvPr>
        </p:nvSpPr>
        <p:spPr>
          <a:xfrm>
            <a:off x="901874" y="987425"/>
            <a:ext cx="10453514" cy="4873625"/>
          </a:xfrm>
          <a:prstGeom prst="rect">
            <a:avLst/>
          </a:prstGeom>
          <a:noFill/>
          <a:ln>
            <a:noFill/>
          </a:ln>
        </p:spPr>
        <p:txBody>
          <a:bodyPr anchorCtr="0" anchor="t" bIns="45700" lIns="91425" spcFirstLastPara="1" rIns="91425" wrap="square" tIns="45700">
            <a:normAutofit lnSpcReduction="10000"/>
          </a:bodyPr>
          <a:lstStyle/>
          <a:p>
            <a:pPr indent="0" lvl="0" marL="25400" rtl="0" algn="l">
              <a:lnSpc>
                <a:spcPct val="90000"/>
              </a:lnSpc>
              <a:spcBef>
                <a:spcPts val="1000"/>
              </a:spcBef>
              <a:spcAft>
                <a:spcPts val="0"/>
              </a:spcAft>
              <a:buSzPts val="3200"/>
              <a:buNone/>
            </a:pPr>
            <a:r>
              <a:rPr b="1" lang="en-US" sz="2400">
                <a:latin typeface="Times New Roman"/>
                <a:ea typeface="Times New Roman"/>
                <a:cs typeface="Times New Roman"/>
                <a:sym typeface="Times New Roman"/>
              </a:rPr>
              <a:t>How IIS works</a:t>
            </a:r>
            <a:endParaRPr/>
          </a:p>
          <a:p>
            <a:pPr indent="0" lvl="0" marL="25400" rtl="0" algn="l">
              <a:lnSpc>
                <a:spcPct val="90000"/>
              </a:lnSpc>
              <a:spcBef>
                <a:spcPts val="1000"/>
              </a:spcBef>
              <a:spcAft>
                <a:spcPts val="0"/>
              </a:spcAft>
              <a:buSzPts val="3200"/>
              <a:buNone/>
            </a:pPr>
            <a:r>
              <a:t/>
            </a:r>
            <a:endParaRPr b="1" sz="2400">
              <a:latin typeface="Times New Roman"/>
              <a:ea typeface="Times New Roman"/>
              <a:cs typeface="Times New Roman"/>
              <a:sym typeface="Times New Roman"/>
            </a:endParaRPr>
          </a:p>
          <a:p>
            <a:pPr indent="0" lvl="0" marL="25400" rtl="0" algn="just">
              <a:lnSpc>
                <a:spcPct val="90000"/>
              </a:lnSpc>
              <a:spcBef>
                <a:spcPts val="1000"/>
              </a:spcBef>
              <a:spcAft>
                <a:spcPts val="0"/>
              </a:spcAft>
              <a:buSzPts val="3200"/>
              <a:buNone/>
            </a:pPr>
            <a:r>
              <a:t/>
            </a:r>
            <a:endParaRPr sz="2400">
              <a:solidFill>
                <a:schemeClr val="dk1"/>
              </a:solidFill>
              <a:latin typeface="Times New Roman"/>
              <a:ea typeface="Times New Roman"/>
              <a:cs typeface="Times New Roman"/>
              <a:sym typeface="Times New Roman"/>
            </a:endParaRPr>
          </a:p>
          <a:p>
            <a:pPr indent="0" lvl="0" marL="25400" rtl="0" algn="just">
              <a:lnSpc>
                <a:spcPct val="90000"/>
              </a:lnSpc>
              <a:spcBef>
                <a:spcPts val="1000"/>
              </a:spcBef>
              <a:spcAft>
                <a:spcPts val="0"/>
              </a:spcAft>
              <a:buSzPts val="3200"/>
              <a:buNone/>
            </a:pPr>
            <a:r>
              <a:t/>
            </a:r>
            <a:endParaRPr sz="2400">
              <a:solidFill>
                <a:schemeClr val="dk1"/>
              </a:solidFill>
              <a:latin typeface="Times New Roman"/>
              <a:ea typeface="Times New Roman"/>
              <a:cs typeface="Times New Roman"/>
              <a:sym typeface="Times New Roman"/>
            </a:endParaRPr>
          </a:p>
          <a:p>
            <a:pPr indent="0" lvl="0" marL="25400" rtl="0" algn="just">
              <a:lnSpc>
                <a:spcPct val="90000"/>
              </a:lnSpc>
              <a:spcBef>
                <a:spcPts val="1000"/>
              </a:spcBef>
              <a:spcAft>
                <a:spcPts val="0"/>
              </a:spcAft>
              <a:buSzPts val="3200"/>
              <a:buNone/>
            </a:pPr>
            <a:r>
              <a:rPr lang="en-US" sz="2400">
                <a:solidFill>
                  <a:schemeClr val="dk1"/>
                </a:solidFill>
                <a:latin typeface="Times New Roman"/>
                <a:ea typeface="Times New Roman"/>
                <a:cs typeface="Times New Roman"/>
                <a:sym typeface="Times New Roman"/>
              </a:rPr>
              <a:t>It works through several different standard languages and protocols. </a:t>
            </a:r>
            <a:r>
              <a:rPr lang="en-US"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HTML</a:t>
            </a:r>
            <a:r>
              <a:rPr lang="en-US" sz="2400">
                <a:solidFill>
                  <a:schemeClr val="dk1"/>
                </a:solidFill>
                <a:latin typeface="Times New Roman"/>
                <a:ea typeface="Times New Roman"/>
                <a:cs typeface="Times New Roman"/>
                <a:sym typeface="Times New Roman"/>
              </a:rPr>
              <a:t> is used for creating a variety of elements. For example, texts, buttons, hyperlinks, and direct/indirect behaviors. </a:t>
            </a:r>
            <a:endParaRPr sz="2400">
              <a:solidFill>
                <a:schemeClr val="dk1"/>
              </a:solidFill>
              <a:latin typeface="Times New Roman"/>
              <a:ea typeface="Times New Roman"/>
              <a:cs typeface="Times New Roman"/>
              <a:sym typeface="Times New Roman"/>
            </a:endParaRPr>
          </a:p>
          <a:p>
            <a:pPr indent="0" lvl="0" marL="25400" rtl="0" algn="just">
              <a:lnSpc>
                <a:spcPct val="90000"/>
              </a:lnSpc>
              <a:spcBef>
                <a:spcPts val="1000"/>
              </a:spcBef>
              <a:spcAft>
                <a:spcPts val="0"/>
              </a:spcAft>
              <a:buSzPts val="3200"/>
              <a:buNone/>
            </a:pPr>
            <a:r>
              <a:rPr lang="en-US" sz="2400">
                <a:solidFill>
                  <a:schemeClr val="dk1"/>
                </a:solidFill>
                <a:latin typeface="Times New Roman"/>
                <a:ea typeface="Times New Roman"/>
                <a:cs typeface="Times New Roman"/>
                <a:sym typeface="Times New Roman"/>
              </a:rPr>
              <a:t>The </a:t>
            </a:r>
            <a:r>
              <a:rPr lang="en-US" sz="24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a:t>
            </a:r>
            <a:r>
              <a:rPr lang="en-US" sz="2400">
                <a:solidFill>
                  <a:schemeClr val="dk1"/>
                </a:solidFill>
                <a:latin typeface="Times New Roman"/>
                <a:ea typeface="Times New Roman"/>
                <a:cs typeface="Times New Roman"/>
                <a:sym typeface="Times New Roman"/>
              </a:rPr>
              <a:t> (or Hyper Text Transfer Protocol) is used for exchanging the information between the two or more servers and users. </a:t>
            </a:r>
            <a:endParaRPr sz="2400">
              <a:solidFill>
                <a:schemeClr val="dk1"/>
              </a:solidFill>
              <a:latin typeface="Times New Roman"/>
              <a:ea typeface="Times New Roman"/>
              <a:cs typeface="Times New Roman"/>
              <a:sym typeface="Times New Roman"/>
            </a:endParaRPr>
          </a:p>
          <a:p>
            <a:pPr indent="0" lvl="0" marL="25400" rtl="0" algn="just">
              <a:lnSpc>
                <a:spcPct val="90000"/>
              </a:lnSpc>
              <a:spcBef>
                <a:spcPts val="1000"/>
              </a:spcBef>
              <a:spcAft>
                <a:spcPts val="0"/>
              </a:spcAft>
              <a:buSzPts val="3200"/>
              <a:buNone/>
            </a:pPr>
            <a:r>
              <a:rPr lang="en-US" sz="24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 --HyperText Transfer Protocol Secure</a:t>
            </a:r>
            <a:r>
              <a:rPr lang="en-US" sz="2400">
                <a:solidFill>
                  <a:schemeClr val="dk1"/>
                </a:solidFill>
                <a:latin typeface="Times New Roman"/>
                <a:ea typeface="Times New Roman"/>
                <a:cs typeface="Times New Roman"/>
                <a:sym typeface="Times New Roman"/>
              </a:rPr>
              <a:t> over the SSL (or Secure Sockets Layer) -- uses SSL (secure sockets layer ) to encrypt the communication to add additional data security. The </a:t>
            </a:r>
            <a:r>
              <a:rPr lang="en-US" sz="24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FTP</a:t>
            </a:r>
            <a:r>
              <a:rPr lang="en-US" sz="2400">
                <a:solidFill>
                  <a:schemeClr val="dk1"/>
                </a:solidFill>
                <a:latin typeface="Times New Roman"/>
                <a:ea typeface="Times New Roman"/>
                <a:cs typeface="Times New Roman"/>
                <a:sym typeface="Times New Roman"/>
              </a:rPr>
              <a:t> (or File Transfer Protocol ), or its secure variant, FTPS, can transfer files.</a:t>
            </a:r>
            <a:endParaRPr/>
          </a:p>
          <a:p>
            <a:pPr indent="0" lvl="0" marL="25400" rtl="0" algn="just">
              <a:lnSpc>
                <a:spcPct val="90000"/>
              </a:lnSpc>
              <a:spcBef>
                <a:spcPts val="1000"/>
              </a:spcBef>
              <a:spcAft>
                <a:spcPts val="0"/>
              </a:spcAft>
              <a:buSzPts val="3200"/>
              <a:buNone/>
            </a:pPr>
            <a:r>
              <a:t/>
            </a:r>
            <a:endParaRPr sz="2400">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3200"/>
              <a:buNone/>
            </a:pPr>
            <a:r>
              <a:t/>
            </a:r>
            <a:endParaRPr sz="2400">
              <a:latin typeface="Times New Roman"/>
              <a:ea typeface="Times New Roman"/>
              <a:cs typeface="Times New Roman"/>
              <a:sym typeface="Times New Roman"/>
            </a:endParaRPr>
          </a:p>
        </p:txBody>
      </p:sp>
      <p:sp>
        <p:nvSpPr>
          <p:cNvPr id="220" name="Google Shape;22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1" name="Google Shape;221;p45"/>
          <p:cNvPicPr preferRelativeResize="0"/>
          <p:nvPr/>
        </p:nvPicPr>
        <p:blipFill rotWithShape="1">
          <a:blip r:embed="rId7">
            <a:alphaModFix/>
          </a:blip>
          <a:srcRect b="0" l="0" r="0" t="0"/>
          <a:stretch/>
        </p:blipFill>
        <p:spPr>
          <a:xfrm>
            <a:off x="3979907" y="884563"/>
            <a:ext cx="3585814" cy="19150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txBox="1"/>
          <p:nvPr>
            <p:ph idx="1" type="body"/>
          </p:nvPr>
        </p:nvSpPr>
        <p:spPr>
          <a:xfrm>
            <a:off x="839244" y="987425"/>
            <a:ext cx="10516144" cy="5375797"/>
          </a:xfrm>
          <a:prstGeom prst="rect">
            <a:avLst/>
          </a:prstGeom>
          <a:noFill/>
          <a:ln>
            <a:noFill/>
          </a:ln>
        </p:spPr>
        <p:txBody>
          <a:bodyPr anchorCtr="0" anchor="t" bIns="45700" lIns="91425" spcFirstLastPara="1" rIns="91425" wrap="square" tIns="45700">
            <a:normAutofit fontScale="70000" lnSpcReduction="20000"/>
          </a:bodyPr>
          <a:lstStyle/>
          <a:p>
            <a:pPr indent="0" lvl="0" marL="25400" rtl="0" algn="just">
              <a:lnSpc>
                <a:spcPct val="90000"/>
              </a:lnSpc>
              <a:spcBef>
                <a:spcPts val="1000"/>
              </a:spcBef>
              <a:spcAft>
                <a:spcPts val="0"/>
              </a:spcAft>
              <a:buSzPct val="142857"/>
              <a:buNone/>
            </a:pPr>
            <a:r>
              <a:rPr b="1" lang="en-US">
                <a:latin typeface="Times New Roman"/>
                <a:ea typeface="Times New Roman"/>
                <a:cs typeface="Times New Roman"/>
                <a:sym typeface="Times New Roman"/>
              </a:rPr>
              <a:t>Some of the ways that can be used to harden the IIS to avoid the security breaches are listed below:</a:t>
            </a:r>
            <a:endParaRPr>
              <a:latin typeface="Times New Roman"/>
              <a:ea typeface="Times New Roman"/>
              <a:cs typeface="Times New Roman"/>
              <a:sym typeface="Times New Roman"/>
            </a:endParaRPr>
          </a:p>
          <a:p>
            <a:pPr indent="-431800" lvl="0" marL="457200" rtl="0" algn="just">
              <a:lnSpc>
                <a:spcPct val="90000"/>
              </a:lnSpc>
              <a:spcBef>
                <a:spcPts val="1000"/>
              </a:spcBef>
              <a:spcAft>
                <a:spcPts val="0"/>
              </a:spcAft>
              <a:buSzPct val="142857"/>
              <a:buChar char="•"/>
            </a:pPr>
            <a:r>
              <a:rPr lang="en-US">
                <a:latin typeface="Times New Roman"/>
                <a:ea typeface="Times New Roman"/>
                <a:cs typeface="Times New Roman"/>
                <a:sym typeface="Times New Roman"/>
              </a:rPr>
              <a:t>Configuration of error pages should be done in such a way that they will display only relevant information about the issues received. The error pages do not display unnecessary information such as IP addresses of servers, user IDs and passwords or any other type of information that can help hackers in exploiting the webserver.</a:t>
            </a:r>
            <a:endParaRPr/>
          </a:p>
          <a:p>
            <a:pPr indent="-431800" lvl="0" marL="457200" rtl="0" algn="just">
              <a:lnSpc>
                <a:spcPct val="90000"/>
              </a:lnSpc>
              <a:spcBef>
                <a:spcPts val="1000"/>
              </a:spcBef>
              <a:spcAft>
                <a:spcPts val="0"/>
              </a:spcAft>
              <a:buSzPct val="142857"/>
              <a:buChar char="•"/>
            </a:pPr>
            <a:r>
              <a:rPr lang="en-US">
                <a:latin typeface="Times New Roman"/>
                <a:ea typeface="Times New Roman"/>
                <a:cs typeface="Times New Roman"/>
                <a:sym typeface="Times New Roman"/>
              </a:rPr>
              <a:t>The "URL authorization" must be used in order to apply rules for specific requests e.g., dealing with a particular kind of URLs. URL authorization allows a company to authorize only certain users to view the requested pages.</a:t>
            </a:r>
            <a:endParaRPr/>
          </a:p>
          <a:p>
            <a:pPr indent="-431800" lvl="0" marL="457200" rtl="0" algn="just">
              <a:lnSpc>
                <a:spcPct val="90000"/>
              </a:lnSpc>
              <a:spcBef>
                <a:spcPts val="1000"/>
              </a:spcBef>
              <a:spcAft>
                <a:spcPts val="0"/>
              </a:spcAft>
              <a:buSzPct val="142857"/>
              <a:buChar char="•"/>
            </a:pPr>
            <a:r>
              <a:rPr lang="en-US">
                <a:latin typeface="Times New Roman"/>
                <a:ea typeface="Times New Roman"/>
                <a:cs typeface="Times New Roman"/>
                <a:sym typeface="Times New Roman"/>
              </a:rPr>
              <a:t>Any feature of IIS that does not help in reducing the potential attack should be disabled.</a:t>
            </a:r>
            <a:endParaRPr/>
          </a:p>
          <a:p>
            <a:pPr indent="-431800" lvl="0" marL="457200" rtl="0" algn="just">
              <a:lnSpc>
                <a:spcPct val="90000"/>
              </a:lnSpc>
              <a:spcBef>
                <a:spcPts val="1000"/>
              </a:spcBef>
              <a:spcAft>
                <a:spcPts val="0"/>
              </a:spcAft>
              <a:buSzPct val="142857"/>
              <a:buChar char="•"/>
            </a:pPr>
            <a:r>
              <a:rPr lang="en-US">
                <a:latin typeface="Times New Roman"/>
                <a:ea typeface="Times New Roman"/>
                <a:cs typeface="Times New Roman"/>
                <a:sym typeface="Times New Roman"/>
              </a:rPr>
              <a:t>The access of domains and IP addresses must be controlled that can reach the webserver.</a:t>
            </a:r>
            <a:endParaRPr/>
          </a:p>
          <a:p>
            <a:pPr indent="-431800" lvl="0" marL="457200" rtl="0" algn="just">
              <a:lnSpc>
                <a:spcPct val="90000"/>
              </a:lnSpc>
              <a:spcBef>
                <a:spcPts val="1000"/>
              </a:spcBef>
              <a:spcAft>
                <a:spcPts val="0"/>
              </a:spcAft>
              <a:buSzPct val="142857"/>
              <a:buChar char="•"/>
            </a:pPr>
            <a:r>
              <a:rPr lang="en-US">
                <a:latin typeface="Times New Roman"/>
                <a:ea typeface="Times New Roman"/>
                <a:cs typeface="Times New Roman"/>
                <a:sym typeface="Times New Roman"/>
              </a:rPr>
              <a:t>Always use the firewall to ensure that only valid data package can reach the server.</a:t>
            </a:r>
            <a:endParaRPr/>
          </a:p>
          <a:p>
            <a:pPr indent="-431800" lvl="0" marL="457200" rtl="0" algn="just">
              <a:lnSpc>
                <a:spcPct val="90000"/>
              </a:lnSpc>
              <a:spcBef>
                <a:spcPts val="1000"/>
              </a:spcBef>
              <a:spcAft>
                <a:spcPts val="0"/>
              </a:spcAft>
              <a:buSzPct val="142857"/>
              <a:buChar char="•"/>
            </a:pPr>
            <a:r>
              <a:rPr lang="en-US">
                <a:latin typeface="Times New Roman"/>
                <a:ea typeface="Times New Roman"/>
                <a:cs typeface="Times New Roman"/>
                <a:sym typeface="Times New Roman"/>
              </a:rPr>
              <a:t>Whenever Windows gets an update, the Windows operating system should be updated with the latest security patches.</a:t>
            </a:r>
            <a:endParaRPr/>
          </a:p>
          <a:p>
            <a:pPr indent="-431800" lvl="0" marL="457200" rtl="0" algn="just">
              <a:lnSpc>
                <a:spcPct val="90000"/>
              </a:lnSpc>
              <a:spcBef>
                <a:spcPts val="1000"/>
              </a:spcBef>
              <a:spcAft>
                <a:spcPts val="0"/>
              </a:spcAft>
              <a:buSzPct val="142857"/>
              <a:buChar char="•"/>
            </a:pPr>
            <a:r>
              <a:rPr lang="en-US">
                <a:latin typeface="Times New Roman"/>
                <a:ea typeface="Times New Roman"/>
                <a:cs typeface="Times New Roman"/>
                <a:sym typeface="Times New Roman"/>
              </a:rPr>
              <a:t>The logging must be used to manage the record of the visitors that access the webserver.</a:t>
            </a:r>
            <a:endParaRPr/>
          </a:p>
          <a:p>
            <a:pPr indent="-228600" lvl="0" marL="457200" rtl="0" algn="just">
              <a:lnSpc>
                <a:spcPct val="90000"/>
              </a:lnSpc>
              <a:spcBef>
                <a:spcPts val="1000"/>
              </a:spcBef>
              <a:spcAft>
                <a:spcPts val="0"/>
              </a:spcAft>
              <a:buSzPct val="142857"/>
              <a:buNone/>
            </a:pPr>
            <a:r>
              <a:t/>
            </a:r>
            <a:endParaRPr>
              <a:latin typeface="Times New Roman"/>
              <a:ea typeface="Times New Roman"/>
              <a:cs typeface="Times New Roman"/>
              <a:sym typeface="Times New Roman"/>
            </a:endParaRPr>
          </a:p>
        </p:txBody>
      </p:sp>
      <p:sp>
        <p:nvSpPr>
          <p:cNvPr id="227" name="Google Shape;22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7"/>
          <p:cNvSpPr txBox="1"/>
          <p:nvPr>
            <p:ph type="title"/>
          </p:nvPr>
        </p:nvSpPr>
        <p:spPr>
          <a:xfrm>
            <a:off x="839788" y="457200"/>
            <a:ext cx="3932100" cy="70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LAMP Server</a:t>
            </a:r>
            <a:endParaRPr/>
          </a:p>
        </p:txBody>
      </p:sp>
      <p:sp>
        <p:nvSpPr>
          <p:cNvPr id="233" name="Google Shape;233;p47"/>
          <p:cNvSpPr txBox="1"/>
          <p:nvPr>
            <p:ph idx="2" type="body"/>
          </p:nvPr>
        </p:nvSpPr>
        <p:spPr>
          <a:xfrm>
            <a:off x="789684" y="1368469"/>
            <a:ext cx="9406502" cy="1913351"/>
          </a:xfrm>
          <a:prstGeom prst="rect">
            <a:avLst/>
          </a:prstGeom>
          <a:noFill/>
          <a:ln>
            <a:noFill/>
          </a:ln>
        </p:spPr>
        <p:txBody>
          <a:bodyPr anchorCtr="0" anchor="t" bIns="45700" lIns="91425" spcFirstLastPara="1" rIns="91425" wrap="square" tIns="45700">
            <a:normAutofit/>
          </a:bodyPr>
          <a:lstStyle/>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LAMP is an open-source Web development platform that uses </a:t>
            </a:r>
            <a:r>
              <a:rPr b="1" i="1" lang="en-US">
                <a:latin typeface="Times New Roman"/>
                <a:ea typeface="Times New Roman"/>
                <a:cs typeface="Times New Roman"/>
                <a:sym typeface="Times New Roman"/>
              </a:rPr>
              <a:t>Linux</a:t>
            </a:r>
            <a:r>
              <a:rPr lang="en-US">
                <a:latin typeface="Times New Roman"/>
                <a:ea typeface="Times New Roman"/>
                <a:cs typeface="Times New Roman"/>
                <a:sym typeface="Times New Roman"/>
              </a:rPr>
              <a:t> as the operating system, </a:t>
            </a:r>
            <a:r>
              <a:rPr b="1" i="1" lang="en-US">
                <a:latin typeface="Times New Roman"/>
                <a:ea typeface="Times New Roman"/>
                <a:cs typeface="Times New Roman"/>
                <a:sym typeface="Times New Roman"/>
              </a:rPr>
              <a:t>Apache</a:t>
            </a:r>
            <a:r>
              <a:rPr lang="en-US">
                <a:latin typeface="Times New Roman"/>
                <a:ea typeface="Times New Roman"/>
                <a:cs typeface="Times New Roman"/>
                <a:sym typeface="Times New Roman"/>
              </a:rPr>
              <a:t> as the Web server, </a:t>
            </a:r>
            <a:r>
              <a:rPr b="1" i="1" lang="en-US">
                <a:latin typeface="Times New Roman"/>
                <a:ea typeface="Times New Roman"/>
                <a:cs typeface="Times New Roman"/>
                <a:sym typeface="Times New Roman"/>
              </a:rPr>
              <a:t>MySQL</a:t>
            </a:r>
            <a:r>
              <a:rPr lang="en-US">
                <a:latin typeface="Times New Roman"/>
                <a:ea typeface="Times New Roman"/>
                <a:cs typeface="Times New Roman"/>
                <a:sym typeface="Times New Roman"/>
              </a:rPr>
              <a:t> as the relational database management system and </a:t>
            </a:r>
            <a:r>
              <a:rPr b="1" i="1" lang="en-US">
                <a:latin typeface="Times New Roman"/>
                <a:ea typeface="Times New Roman"/>
                <a:cs typeface="Times New Roman"/>
                <a:sym typeface="Times New Roman"/>
              </a:rPr>
              <a:t>PHP/Perl/Python</a:t>
            </a:r>
            <a:r>
              <a:rPr lang="en-US">
                <a:latin typeface="Times New Roman"/>
                <a:ea typeface="Times New Roman"/>
                <a:cs typeface="Times New Roman"/>
                <a:sym typeface="Times New Roman"/>
              </a:rPr>
              <a:t> as the object-oriented scripting language.</a:t>
            </a:r>
            <a:endParaRPr/>
          </a:p>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Sometimes LAMP is referred to as a LAMP stack because the platform has four layers. Stacks can be built on different operating systems.</a:t>
            </a:r>
            <a:endParaRPr/>
          </a:p>
          <a:p>
            <a:pPr indent="-228600" lvl="0" marL="45720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234" name="Google Shape;23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What is LAMP?" id="235" name="Google Shape;235;p47"/>
          <p:cNvPicPr preferRelativeResize="0"/>
          <p:nvPr/>
        </p:nvPicPr>
        <p:blipFill rotWithShape="1">
          <a:blip r:embed="rId3">
            <a:alphaModFix/>
          </a:blip>
          <a:srcRect b="0" l="0" r="0" t="0"/>
          <a:stretch/>
        </p:blipFill>
        <p:spPr>
          <a:xfrm>
            <a:off x="1935643" y="3244241"/>
            <a:ext cx="6477454" cy="32505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8"/>
          <p:cNvSpPr txBox="1"/>
          <p:nvPr>
            <p:ph type="title"/>
          </p:nvPr>
        </p:nvSpPr>
        <p:spPr>
          <a:xfrm>
            <a:off x="839788" y="457200"/>
            <a:ext cx="3932237" cy="70772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LAMP Architecture</a:t>
            </a:r>
            <a:endParaRPr/>
          </a:p>
        </p:txBody>
      </p:sp>
      <p:sp>
        <p:nvSpPr>
          <p:cNvPr id="241" name="Google Shape;241;p48"/>
          <p:cNvSpPr txBox="1"/>
          <p:nvPr>
            <p:ph idx="2" type="body"/>
          </p:nvPr>
        </p:nvSpPr>
        <p:spPr>
          <a:xfrm>
            <a:off x="789684" y="1368469"/>
            <a:ext cx="10245746" cy="1913351"/>
          </a:xfrm>
          <a:prstGeom prst="rect">
            <a:avLst/>
          </a:prstGeom>
          <a:noFill/>
          <a:ln>
            <a:noFill/>
          </a:ln>
        </p:spPr>
        <p:txBody>
          <a:bodyPr anchorCtr="0" anchor="t" bIns="45700" lIns="91425" spcFirstLastPara="1" rIns="91425" wrap="square" tIns="45700">
            <a:normAutofit lnSpcReduction="10000"/>
          </a:bodyPr>
          <a:lstStyle/>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LAMP has classic layered architecture, with Linux at the lowest level. The next layer is Apache and MySQL, followed by PHP.</a:t>
            </a:r>
            <a:endParaRPr/>
          </a:p>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Although PHP is at the top or presentation layer, the PHP component sits inside Apache.</a:t>
            </a:r>
            <a:endParaRPr/>
          </a:p>
          <a:p>
            <a:pPr indent="-228600" lvl="0" marL="457200" rtl="0" algn="just">
              <a:lnSpc>
                <a:spcPct val="90000"/>
              </a:lnSpc>
              <a:spcBef>
                <a:spcPts val="1000"/>
              </a:spcBef>
              <a:spcAft>
                <a:spcPts val="0"/>
              </a:spcAft>
              <a:buSzPts val="1600"/>
              <a:buNone/>
            </a:pPr>
            <a:r>
              <a:rPr lang="en-US">
                <a:latin typeface="Times New Roman"/>
                <a:ea typeface="Times New Roman"/>
                <a:cs typeface="Times New Roman"/>
                <a:sym typeface="Times New Roman"/>
              </a:rPr>
              <a:t>The LAMP stack order of execution shows how the elements interoperate. The process starts when the Apache webserver receives requests for web pages from a user's browser. If the request is for a PHP file, Apache passes the request to PHP, which loads the file and executes the code contained in the file. PHP also communicates with MySQL to fetch any data referenced in the code.</a:t>
            </a:r>
            <a:endParaRPr/>
          </a:p>
          <a:p>
            <a:pPr indent="-228600" lvl="0" marL="457200" rtl="0" algn="just">
              <a:lnSpc>
                <a:spcPct val="90000"/>
              </a:lnSpc>
              <a:spcBef>
                <a:spcPts val="1000"/>
              </a:spcBef>
              <a:spcAft>
                <a:spcPts val="0"/>
              </a:spcAft>
              <a:buSzPts val="1600"/>
              <a:buNone/>
            </a:pPr>
            <a:r>
              <a:t/>
            </a:r>
            <a:endParaRPr>
              <a:latin typeface="Times New Roman"/>
              <a:ea typeface="Times New Roman"/>
              <a:cs typeface="Times New Roman"/>
              <a:sym typeface="Times New Roman"/>
            </a:endParaRPr>
          </a:p>
        </p:txBody>
      </p:sp>
      <p:sp>
        <p:nvSpPr>
          <p:cNvPr id="242" name="Google Shape;24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What is LAMP?" id="243" name="Google Shape;243;p48"/>
          <p:cNvPicPr preferRelativeResize="0"/>
          <p:nvPr/>
        </p:nvPicPr>
        <p:blipFill rotWithShape="1">
          <a:blip r:embed="rId3">
            <a:alphaModFix/>
          </a:blip>
          <a:srcRect b="0" l="0" r="0" t="0"/>
          <a:stretch/>
        </p:blipFill>
        <p:spPr>
          <a:xfrm>
            <a:off x="3462446" y="3429848"/>
            <a:ext cx="5943600" cy="31985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txBox="1"/>
          <p:nvPr>
            <p:ph type="title"/>
          </p:nvPr>
        </p:nvSpPr>
        <p:spPr>
          <a:xfrm>
            <a:off x="838200" y="5154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Apache?</a:t>
            </a:r>
            <a:br>
              <a:rPr lang="en-US"/>
            </a:br>
            <a:endParaRPr/>
          </a:p>
        </p:txBody>
      </p:sp>
      <p:sp>
        <p:nvSpPr>
          <p:cNvPr id="249" name="Google Shape;24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400">
                <a:latin typeface="Times New Roman"/>
                <a:ea typeface="Times New Roman"/>
                <a:cs typeface="Times New Roman"/>
                <a:sym typeface="Times New Roman"/>
              </a:rPr>
              <a:t>Apache, or to use its full royal title The Apache HTTP web server, is an open source Web server application managed by the Apache Software Foundation. </a:t>
            </a:r>
            <a:endParaRPr sz="24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800"/>
              <a:buChar char="•"/>
            </a:pPr>
            <a:r>
              <a:rPr lang="en-US" sz="2400">
                <a:latin typeface="Times New Roman"/>
                <a:ea typeface="Times New Roman"/>
                <a:cs typeface="Times New Roman"/>
                <a:sym typeface="Times New Roman"/>
              </a:rPr>
              <a:t>The server software is freely distributed, and the open source license means users can edit the underlying code to tweak performance and contribute to the future development of the program – a major source of its beloved status among its proponents. </a:t>
            </a:r>
            <a:endParaRPr sz="24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800"/>
              <a:buChar char="•"/>
            </a:pPr>
            <a:r>
              <a:rPr lang="en-US" sz="2400">
                <a:latin typeface="Times New Roman"/>
                <a:ea typeface="Times New Roman"/>
                <a:cs typeface="Times New Roman"/>
                <a:sym typeface="Times New Roman"/>
              </a:rPr>
              <a:t>Support, fixes and development are handled by the loyal user community and coordinated by the Apache Software Foundation.</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sz="2400">
              <a:latin typeface="Times New Roman"/>
              <a:ea typeface="Times New Roman"/>
              <a:cs typeface="Times New Roman"/>
              <a:sym typeface="Times New Roman"/>
            </a:endParaRPr>
          </a:p>
        </p:txBody>
      </p:sp>
      <p:sp>
        <p:nvSpPr>
          <p:cNvPr id="250" name="Google Shape;25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56" name="Google Shape;256;p5"/>
          <p:cNvGraphicFramePr/>
          <p:nvPr/>
        </p:nvGraphicFramePr>
        <p:xfrm>
          <a:off x="808567" y="688976"/>
          <a:ext cx="9690100" cy="4879975"/>
        </p:xfrm>
        <a:graphic>
          <a:graphicData uri="http://schemas.openxmlformats.org/presentationml/2006/ole">
            <mc:AlternateContent>
              <mc:Choice Requires="v">
                <p:oleObj r:id="rId4" imgH="4879975" imgW="9690100" progId="Word.Document.8" spid="_x0000_s1">
                  <p:embed/>
                </p:oleObj>
              </mc:Choice>
              <mc:Fallback>
                <p:oleObj r:id="rId5" imgH="4879975" imgW="9690100" progId="Word.Document.8">
                  <p:embed/>
                  <p:pic>
                    <p:nvPicPr>
                      <p:cNvPr id="256" name="Google Shape;256;p5"/>
                      <p:cNvPicPr preferRelativeResize="0"/>
                      <p:nvPr/>
                    </p:nvPicPr>
                    <p:blipFill rotWithShape="1">
                      <a:blip r:embed="rId6">
                        <a:alphaModFix/>
                      </a:blip>
                      <a:srcRect b="0" l="0" r="0" t="0"/>
                      <a:stretch/>
                    </p:blipFill>
                    <p:spPr>
                      <a:xfrm>
                        <a:off x="808567" y="688976"/>
                        <a:ext cx="9690100" cy="4879975"/>
                      </a:xfrm>
                      <a:prstGeom prst="rect">
                        <a:avLst/>
                      </a:prstGeom>
                      <a:noFill/>
                      <a:ln>
                        <a:noFill/>
                      </a:ln>
                    </p:spPr>
                  </p:pic>
                </p:oleObj>
              </mc:Fallback>
            </mc:AlternateContent>
          </a:graphicData>
        </a:graphic>
      </p:graphicFrame>
      <p:sp>
        <p:nvSpPr>
          <p:cNvPr id="257" name="Google Shape;257;p5"/>
          <p:cNvSpPr txBox="1"/>
          <p:nvPr/>
        </p:nvSpPr>
        <p:spPr>
          <a:xfrm>
            <a:off x="3251200" y="5943601"/>
            <a:ext cx="6604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Web servers discussed in this chapter.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