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oleObject" PartName="/ppt/embeddings/oleObject2.bin"/>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6858000" cx="12192000"/>
  <p:notesSz cx="6858000" cy="9144000"/>
  <p:embeddedFontLst>
    <p:embeddedFont>
      <p:font typeface="Raleway ExtraBold"/>
      <p:bold r:id="rId36"/>
      <p:boldItalic r:id="rId37"/>
    </p:embeddedFont>
    <p:embeddedFont>
      <p:font typeface="Arial Black"/>
      <p:regular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39" roundtripDataSignature="AMtx7mgfr5wPiR+n9/CPyJoALcsB21EH5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alewayExtraBold-boldItalic.fntdata"/><Relationship Id="rId14" Type="http://schemas.openxmlformats.org/officeDocument/2006/relationships/slide" Target="slides/slide8.xml"/><Relationship Id="rId36" Type="http://schemas.openxmlformats.org/officeDocument/2006/relationships/font" Target="fonts/RalewayExtraBold-bold.fntdata"/><Relationship Id="rId17" Type="http://schemas.openxmlformats.org/officeDocument/2006/relationships/slide" Target="slides/slide11.xml"/><Relationship Id="rId39" Type="http://customschemas.google.com/relationships/presentationmetadata" Target="metadata"/><Relationship Id="rId16" Type="http://schemas.openxmlformats.org/officeDocument/2006/relationships/slide" Target="slides/slide10.xml"/><Relationship Id="rId38" Type="http://schemas.openxmlformats.org/officeDocument/2006/relationships/font" Target="fonts/ArialBlack-regular.fntdata"/><Relationship Id="rId19" Type="http://schemas.openxmlformats.org/officeDocument/2006/relationships/slide" Target="slides/slide13.xml"/><Relationship Id="rId18"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4" name="Google Shape;19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21: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1" name="Google Shape;391;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7" name="Google Shape;397;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3" name="Google Shape;403;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4" name="Google Shape;404;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4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40"/>
          <p:cNvSpPr/>
          <p:nvPr>
            <p:ph idx="2" type="pic"/>
          </p:nvPr>
        </p:nvSpPr>
        <p:spPr>
          <a:xfrm>
            <a:off x="5183188" y="987425"/>
            <a:ext cx="6172200" cy="4873625"/>
          </a:xfrm>
          <a:prstGeom prst="rect">
            <a:avLst/>
          </a:prstGeom>
          <a:noFill/>
          <a:ln>
            <a:noFill/>
          </a:ln>
        </p:spPr>
      </p:sp>
      <p:sp>
        <p:nvSpPr>
          <p:cNvPr id="72" name="Google Shape;72;p4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3" name="Google Shape;73;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4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4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4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Титульный слайд">
  <p:cSld name="1_Титульный слайд">
    <p:spTree>
      <p:nvGrpSpPr>
        <p:cNvPr id="88" name="Shape 88"/>
        <p:cNvGrpSpPr/>
        <p:nvPr/>
      </p:nvGrpSpPr>
      <p:grpSpPr>
        <a:xfrm>
          <a:off x="0" y="0"/>
          <a:ext cx="0" cy="0"/>
          <a:chOff x="0" y="0"/>
          <a:chExt cx="0" cy="0"/>
        </a:xfrm>
      </p:grpSpPr>
      <p:sp>
        <p:nvSpPr>
          <p:cNvPr id="89" name="Google Shape;89;p43"/>
          <p:cNvSpPr/>
          <p:nvPr/>
        </p:nvSpPr>
        <p:spPr>
          <a:xfrm>
            <a:off x="-19050" y="1905000"/>
            <a:ext cx="12211050" cy="49530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0" name="Google Shape;90;p43"/>
          <p:cNvSpPr/>
          <p:nvPr/>
        </p:nvSpPr>
        <p:spPr>
          <a:xfrm>
            <a:off x="-19050" y="0"/>
            <a:ext cx="12211050" cy="4438650"/>
          </a:xfrm>
          <a:custGeom>
            <a:rect b="b" l="l" r="r" t="t"/>
            <a:pathLst>
              <a:path extrusionOk="0" h="4438650" w="12211050">
                <a:moveTo>
                  <a:pt x="19050" y="0"/>
                </a:moveTo>
                <a:lnTo>
                  <a:pt x="12211050" y="0"/>
                </a:lnTo>
                <a:lnTo>
                  <a:pt x="12211050" y="4438650"/>
                </a:lnTo>
                <a:lnTo>
                  <a:pt x="0" y="3219450"/>
                </a:lnTo>
                <a:lnTo>
                  <a:pt x="19050" y="0"/>
                </a:lnTo>
                <a:close/>
              </a:path>
            </a:pathLst>
          </a:custGeom>
          <a:solidFill>
            <a:srgbClr val="17161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1" name="Google Shape;91;p43"/>
          <p:cNvSpPr/>
          <p:nvPr/>
        </p:nvSpPr>
        <p:spPr>
          <a:xfrm>
            <a:off x="1085850" y="1009650"/>
            <a:ext cx="10020300" cy="52387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2" name="Google Shape;92;p43"/>
          <p:cNvSpPr/>
          <p:nvPr>
            <p:ph idx="2" type="pic"/>
          </p:nvPr>
        </p:nvSpPr>
        <p:spPr>
          <a:xfrm>
            <a:off x="1847850" y="2819400"/>
            <a:ext cx="8496300" cy="2800350"/>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Layout">
  <p:cSld name="Agenda Layout">
    <p:bg>
      <p:bgPr>
        <a:blipFill>
          <a:blip r:embed="rId2">
            <a:alphaModFix/>
          </a:blip>
          <a:stretch>
            <a:fillRect/>
          </a:stretch>
        </a:blipFill>
      </p:bgPr>
    </p:bg>
    <p:spTree>
      <p:nvGrpSpPr>
        <p:cNvPr id="94" name="Shape 94"/>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Layout">
  <p:cSld name="Basic Layout">
    <p:bg>
      <p:bgPr>
        <a:blipFill>
          <a:blip r:embed="rId2">
            <a:alphaModFix/>
          </a:blip>
          <a:stretch>
            <a:fillRect/>
          </a:stretch>
        </a:blipFill>
      </p:bgPr>
    </p:bg>
    <p:spTree>
      <p:nvGrpSpPr>
        <p:cNvPr id="95" name="Shape 95"/>
        <p:cNvGrpSpPr/>
        <p:nvPr/>
      </p:nvGrpSpPr>
      <p:grpSpPr>
        <a:xfrm>
          <a:off x="0" y="0"/>
          <a:ext cx="0" cy="0"/>
          <a:chOff x="0" y="0"/>
          <a:chExt cx="0" cy="0"/>
        </a:xfrm>
      </p:grpSpPr>
      <p:sp>
        <p:nvSpPr>
          <p:cNvPr id="96" name="Google Shape;96;p46"/>
          <p:cNvSpPr txBox="1"/>
          <p:nvPr>
            <p:ph idx="1" type="body"/>
          </p:nvPr>
        </p:nvSpPr>
        <p:spPr>
          <a:xfrm>
            <a:off x="0" y="164638"/>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97" name="Google Shape;97;p46"/>
          <p:cNvSpPr txBox="1"/>
          <p:nvPr>
            <p:ph idx="2" type="body"/>
          </p:nvPr>
        </p:nvSpPr>
        <p:spPr>
          <a:xfrm>
            <a:off x="0" y="932723"/>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373"/>
              </a:spcBef>
              <a:spcAft>
                <a:spcPts val="0"/>
              </a:spcAft>
              <a:buClr>
                <a:schemeClr val="dk1"/>
              </a:buClr>
              <a:buSzPts val="1867"/>
              <a:buFont typeface="Arial"/>
              <a:buNone/>
              <a:defRPr b="0" i="0" sz="1867" u="none" cap="none" strike="noStrike">
                <a:solidFill>
                  <a:schemeClr val="dk1"/>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98" name="Google Shape;98;p46"/>
          <p:cNvSpPr/>
          <p:nvPr/>
        </p:nvSpPr>
        <p:spPr>
          <a:xfrm>
            <a:off x="4037371" y="1"/>
            <a:ext cx="4128459" cy="6095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99" name="Google Shape;99;p46"/>
          <p:cNvSpPr/>
          <p:nvPr/>
        </p:nvSpPr>
        <p:spPr>
          <a:xfrm>
            <a:off x="0" y="6753308"/>
            <a:ext cx="12192000" cy="1108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asic Layout">
  <p:cSld name="1_Basic Layout">
    <p:bg>
      <p:bgPr>
        <a:solidFill>
          <a:schemeClr val="lt1"/>
        </a:solidFill>
      </p:bgPr>
    </p:bg>
    <p:spTree>
      <p:nvGrpSpPr>
        <p:cNvPr id="100" name="Shape 100"/>
        <p:cNvGrpSpPr/>
        <p:nvPr/>
      </p:nvGrpSpPr>
      <p:grpSpPr>
        <a:xfrm>
          <a:off x="0" y="0"/>
          <a:ext cx="0" cy="0"/>
          <a:chOff x="0" y="0"/>
          <a:chExt cx="0" cy="0"/>
        </a:xfrm>
      </p:grpSpPr>
      <p:sp>
        <p:nvSpPr>
          <p:cNvPr id="101" name="Google Shape;101;p47"/>
          <p:cNvSpPr txBox="1"/>
          <p:nvPr>
            <p:ph idx="1" type="body"/>
          </p:nvPr>
        </p:nvSpPr>
        <p:spPr>
          <a:xfrm>
            <a:off x="0" y="164638"/>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02" name="Google Shape;102;p47"/>
          <p:cNvSpPr txBox="1"/>
          <p:nvPr>
            <p:ph idx="2" type="body"/>
          </p:nvPr>
        </p:nvSpPr>
        <p:spPr>
          <a:xfrm>
            <a:off x="0" y="932723"/>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373"/>
              </a:spcBef>
              <a:spcAft>
                <a:spcPts val="0"/>
              </a:spcAft>
              <a:buClr>
                <a:srgbClr val="3F3F3F"/>
              </a:buClr>
              <a:buSzPts val="1867"/>
              <a:buFont typeface="Arial"/>
              <a:buNone/>
              <a:defRPr b="0" i="0" sz="1867"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03" name="Google Shape;103;p47"/>
          <p:cNvSpPr/>
          <p:nvPr/>
        </p:nvSpPr>
        <p:spPr>
          <a:xfrm>
            <a:off x="4037371" y="1"/>
            <a:ext cx="4128459" cy="6095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04" name="Google Shape;104;p47"/>
          <p:cNvSpPr/>
          <p:nvPr/>
        </p:nvSpPr>
        <p:spPr>
          <a:xfrm>
            <a:off x="0" y="6753308"/>
            <a:ext cx="12192000" cy="1108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asic Layout">
  <p:cSld name="2_Basic Layout">
    <p:bg>
      <p:bgPr>
        <a:solidFill>
          <a:schemeClr val="lt1"/>
        </a:solidFill>
      </p:bgPr>
    </p:bg>
    <p:spTree>
      <p:nvGrpSpPr>
        <p:cNvPr id="105" name="Shape 105"/>
        <p:cNvGrpSpPr/>
        <p:nvPr/>
      </p:nvGrpSpPr>
      <p:grpSpPr>
        <a:xfrm>
          <a:off x="0" y="0"/>
          <a:ext cx="0" cy="0"/>
          <a:chOff x="0" y="0"/>
          <a:chExt cx="0" cy="0"/>
        </a:xfrm>
      </p:grpSpPr>
      <p:sp>
        <p:nvSpPr>
          <p:cNvPr id="106" name="Google Shape;106;p48"/>
          <p:cNvSpPr txBox="1"/>
          <p:nvPr>
            <p:ph idx="1" type="body"/>
          </p:nvPr>
        </p:nvSpPr>
        <p:spPr>
          <a:xfrm>
            <a:off x="2735627" y="164638"/>
            <a:ext cx="9456373" cy="768085"/>
          </a:xfrm>
          <a:prstGeom prst="rect">
            <a:avLst/>
          </a:prstGeom>
          <a:noFill/>
          <a:ln>
            <a:noFill/>
          </a:ln>
        </p:spPr>
        <p:txBody>
          <a:bodyPr anchorCtr="0" anchor="ctr" bIns="45700" lIns="91425" spcFirstLastPara="1" rIns="91425" wrap="square" tIns="45700">
            <a:noAutofit/>
          </a:bodyPr>
          <a:lstStyle>
            <a:lvl1pPr indent="-228600" lvl="0" marL="457200" marR="0" rtl="0" algn="l">
              <a:spcBef>
                <a:spcPts val="96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07" name="Google Shape;107;p48"/>
          <p:cNvSpPr txBox="1"/>
          <p:nvPr>
            <p:ph idx="2" type="body"/>
          </p:nvPr>
        </p:nvSpPr>
        <p:spPr>
          <a:xfrm>
            <a:off x="2735627" y="932723"/>
            <a:ext cx="9456373" cy="384043"/>
          </a:xfrm>
          <a:prstGeom prst="rect">
            <a:avLst/>
          </a:prstGeom>
          <a:noFill/>
          <a:ln>
            <a:noFill/>
          </a:ln>
        </p:spPr>
        <p:txBody>
          <a:bodyPr anchorCtr="0" anchor="ctr" bIns="45700" lIns="91425" spcFirstLastPara="1" rIns="91425" wrap="square" tIns="45700">
            <a:noAutofit/>
          </a:bodyPr>
          <a:lstStyle>
            <a:lvl1pPr indent="-228600" lvl="0" marL="457200" marR="0" rtl="0" algn="l">
              <a:spcBef>
                <a:spcPts val="373"/>
              </a:spcBef>
              <a:spcAft>
                <a:spcPts val="0"/>
              </a:spcAft>
              <a:buClr>
                <a:srgbClr val="3F3F3F"/>
              </a:buClr>
              <a:buSzPts val="1867"/>
              <a:buFont typeface="Arial"/>
              <a:buNone/>
              <a:defRPr b="0" i="0" sz="1867"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08" name="Google Shape;108;p48"/>
          <p:cNvSpPr/>
          <p:nvPr/>
        </p:nvSpPr>
        <p:spPr>
          <a:xfrm>
            <a:off x="0" y="1"/>
            <a:ext cx="2543605" cy="6864183"/>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s and Contents Layout">
  <p:cSld name="Images and Contents Layout">
    <p:spTree>
      <p:nvGrpSpPr>
        <p:cNvPr id="109" name="Shape 109"/>
        <p:cNvGrpSpPr/>
        <p:nvPr/>
      </p:nvGrpSpPr>
      <p:grpSpPr>
        <a:xfrm>
          <a:off x="0" y="0"/>
          <a:ext cx="0" cy="0"/>
          <a:chOff x="0" y="0"/>
          <a:chExt cx="0" cy="0"/>
        </a:xfrm>
      </p:grpSpPr>
      <p:sp>
        <p:nvSpPr>
          <p:cNvPr id="110" name="Google Shape;110;p49"/>
          <p:cNvSpPr txBox="1"/>
          <p:nvPr>
            <p:ph idx="1" type="body"/>
          </p:nvPr>
        </p:nvSpPr>
        <p:spPr>
          <a:xfrm>
            <a:off x="0" y="242176"/>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11" name="Google Shape;111;p49"/>
          <p:cNvSpPr txBox="1"/>
          <p:nvPr>
            <p:ph idx="2" type="body"/>
          </p:nvPr>
        </p:nvSpPr>
        <p:spPr>
          <a:xfrm>
            <a:off x="0" y="1010261"/>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373"/>
              </a:spcBef>
              <a:spcAft>
                <a:spcPts val="0"/>
              </a:spcAft>
              <a:buClr>
                <a:srgbClr val="3F3F3F"/>
              </a:buClr>
              <a:buSzPts val="1867"/>
              <a:buFont typeface="Arial"/>
              <a:buNone/>
              <a:defRPr b="0" i="0" sz="1867"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12" name="Google Shape;112;p49"/>
          <p:cNvSpPr/>
          <p:nvPr/>
        </p:nvSpPr>
        <p:spPr>
          <a:xfrm>
            <a:off x="0" y="2276872"/>
            <a:ext cx="12192000" cy="2400267"/>
          </a:xfrm>
          <a:prstGeom prst="rect">
            <a:avLst/>
          </a:prstGeom>
          <a:solidFill>
            <a:schemeClr val="accent1"/>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13" name="Google Shape;113;p49"/>
          <p:cNvSpPr/>
          <p:nvPr/>
        </p:nvSpPr>
        <p:spPr>
          <a:xfrm rot="10800000">
            <a:off x="1583392" y="4677509"/>
            <a:ext cx="384043" cy="331071"/>
          </a:xfrm>
          <a:prstGeom prst="triangle">
            <a:avLst>
              <a:gd fmla="val 50000" name="adj"/>
            </a:avLst>
          </a:prstGeom>
          <a:solidFill>
            <a:schemeClr val="accent1"/>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14" name="Google Shape;114;p49"/>
          <p:cNvSpPr/>
          <p:nvPr/>
        </p:nvSpPr>
        <p:spPr>
          <a:xfrm rot="10800000">
            <a:off x="4463712" y="4677509"/>
            <a:ext cx="384043" cy="331071"/>
          </a:xfrm>
          <a:prstGeom prst="triangle">
            <a:avLst>
              <a:gd fmla="val 50000" name="adj"/>
            </a:avLst>
          </a:prstGeom>
          <a:solidFill>
            <a:schemeClr val="accent1"/>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15" name="Google Shape;115;p49"/>
          <p:cNvSpPr/>
          <p:nvPr/>
        </p:nvSpPr>
        <p:spPr>
          <a:xfrm rot="10800000">
            <a:off x="7344032" y="4677509"/>
            <a:ext cx="384043" cy="331071"/>
          </a:xfrm>
          <a:prstGeom prst="triangle">
            <a:avLst>
              <a:gd fmla="val 50000" name="adj"/>
            </a:avLst>
          </a:prstGeom>
          <a:solidFill>
            <a:schemeClr val="accent1"/>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16" name="Google Shape;116;p49"/>
          <p:cNvSpPr/>
          <p:nvPr/>
        </p:nvSpPr>
        <p:spPr>
          <a:xfrm rot="10800000">
            <a:off x="10224348" y="4677509"/>
            <a:ext cx="384043" cy="331071"/>
          </a:xfrm>
          <a:prstGeom prst="triangle">
            <a:avLst>
              <a:gd fmla="val 50000" name="adj"/>
            </a:avLst>
          </a:prstGeom>
          <a:solidFill>
            <a:schemeClr val="accent1"/>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17" name="Google Shape;117;p49"/>
          <p:cNvSpPr/>
          <p:nvPr/>
        </p:nvSpPr>
        <p:spPr>
          <a:xfrm>
            <a:off x="4037371" y="1"/>
            <a:ext cx="4128459" cy="6095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18" name="Google Shape;118;p49"/>
          <p:cNvSpPr/>
          <p:nvPr/>
        </p:nvSpPr>
        <p:spPr>
          <a:xfrm>
            <a:off x="0" y="6753308"/>
            <a:ext cx="12192000" cy="1108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19" name="Google Shape;119;p49"/>
          <p:cNvSpPr/>
          <p:nvPr>
            <p:ph idx="3" type="pic"/>
          </p:nvPr>
        </p:nvSpPr>
        <p:spPr>
          <a:xfrm>
            <a:off x="815413" y="2517005"/>
            <a:ext cx="1920000" cy="1920000"/>
          </a:xfrm>
          <a:prstGeom prst="ellipse">
            <a:avLst/>
          </a:prstGeom>
          <a:solidFill>
            <a:srgbClr val="F2F2F2"/>
          </a:solidFill>
          <a:ln>
            <a:noFill/>
          </a:ln>
        </p:spPr>
      </p:sp>
      <p:sp>
        <p:nvSpPr>
          <p:cNvPr id="120" name="Google Shape;120;p49"/>
          <p:cNvSpPr/>
          <p:nvPr>
            <p:ph idx="4" type="pic"/>
          </p:nvPr>
        </p:nvSpPr>
        <p:spPr>
          <a:xfrm>
            <a:off x="3695732" y="2517005"/>
            <a:ext cx="1920000" cy="1920000"/>
          </a:xfrm>
          <a:prstGeom prst="ellipse">
            <a:avLst/>
          </a:prstGeom>
          <a:solidFill>
            <a:srgbClr val="F2F2F2"/>
          </a:solidFill>
          <a:ln>
            <a:noFill/>
          </a:ln>
        </p:spPr>
      </p:sp>
      <p:sp>
        <p:nvSpPr>
          <p:cNvPr id="121" name="Google Shape;121;p49"/>
          <p:cNvSpPr/>
          <p:nvPr>
            <p:ph idx="5" type="pic"/>
          </p:nvPr>
        </p:nvSpPr>
        <p:spPr>
          <a:xfrm>
            <a:off x="6576051" y="2517005"/>
            <a:ext cx="1920000" cy="1920000"/>
          </a:xfrm>
          <a:prstGeom prst="ellipse">
            <a:avLst/>
          </a:prstGeom>
          <a:solidFill>
            <a:srgbClr val="F2F2F2"/>
          </a:solidFill>
          <a:ln>
            <a:noFill/>
          </a:ln>
        </p:spPr>
      </p:sp>
      <p:sp>
        <p:nvSpPr>
          <p:cNvPr id="122" name="Google Shape;122;p49"/>
          <p:cNvSpPr/>
          <p:nvPr>
            <p:ph idx="6" type="pic"/>
          </p:nvPr>
        </p:nvSpPr>
        <p:spPr>
          <a:xfrm>
            <a:off x="9456369" y="2517005"/>
            <a:ext cx="1920000" cy="1920000"/>
          </a:xfrm>
          <a:prstGeom prst="ellipse">
            <a:avLst/>
          </a:prstGeom>
          <a:solidFill>
            <a:srgbClr val="F2F2F2"/>
          </a:solid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Images and Contents Layout">
  <p:cSld name="1_Images and Contents Layout">
    <p:spTree>
      <p:nvGrpSpPr>
        <p:cNvPr id="123" name="Shape 123"/>
        <p:cNvGrpSpPr/>
        <p:nvPr/>
      </p:nvGrpSpPr>
      <p:grpSpPr>
        <a:xfrm>
          <a:off x="0" y="0"/>
          <a:ext cx="0" cy="0"/>
          <a:chOff x="0" y="0"/>
          <a:chExt cx="0" cy="0"/>
        </a:xfrm>
      </p:grpSpPr>
      <p:sp>
        <p:nvSpPr>
          <p:cNvPr id="124" name="Google Shape;124;p50"/>
          <p:cNvSpPr/>
          <p:nvPr/>
        </p:nvSpPr>
        <p:spPr>
          <a:xfrm>
            <a:off x="5231904" y="2276872"/>
            <a:ext cx="5711957" cy="3936437"/>
          </a:xfrm>
          <a:prstGeom prst="rect">
            <a:avLst/>
          </a:prstGeom>
          <a:solidFill>
            <a:srgbClr val="F2F2F2"/>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400">
              <a:solidFill>
                <a:srgbClr val="3F3F3F"/>
              </a:solidFill>
              <a:latin typeface="Arial"/>
              <a:ea typeface="Arial"/>
              <a:cs typeface="Arial"/>
              <a:sym typeface="Arial"/>
            </a:endParaRPr>
          </a:p>
        </p:txBody>
      </p:sp>
      <p:sp>
        <p:nvSpPr>
          <p:cNvPr id="125" name="Google Shape;125;p50"/>
          <p:cNvSpPr/>
          <p:nvPr>
            <p:ph idx="2" type="pic"/>
          </p:nvPr>
        </p:nvSpPr>
        <p:spPr>
          <a:xfrm>
            <a:off x="1103445" y="1412776"/>
            <a:ext cx="4560000" cy="3696000"/>
          </a:xfrm>
          <a:prstGeom prst="rect">
            <a:avLst/>
          </a:prstGeom>
          <a:solidFill>
            <a:srgbClr val="F2F2F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1" name="Shape 21"/>
        <p:cNvGrpSpPr/>
        <p:nvPr/>
      </p:nvGrpSpPr>
      <p:grpSpPr>
        <a:xfrm>
          <a:off x="0" y="0"/>
          <a:ext cx="0" cy="0"/>
          <a:chOff x="0" y="0"/>
          <a:chExt cx="0" cy="0"/>
        </a:xfrm>
      </p:grpSpPr>
      <p:sp>
        <p:nvSpPr>
          <p:cNvPr id="22" name="Google Shape;22;p3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24" name="Google Shape;24;p3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5" name="Google Shape;25;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Images and Contents Layout">
  <p:cSld name="2_Images and Contents Layout">
    <p:spTree>
      <p:nvGrpSpPr>
        <p:cNvPr id="126" name="Shape 126"/>
        <p:cNvGrpSpPr/>
        <p:nvPr/>
      </p:nvGrpSpPr>
      <p:grpSpPr>
        <a:xfrm>
          <a:off x="0" y="0"/>
          <a:ext cx="0" cy="0"/>
          <a:chOff x="0" y="0"/>
          <a:chExt cx="0" cy="0"/>
        </a:xfrm>
      </p:grpSpPr>
      <p:sp>
        <p:nvSpPr>
          <p:cNvPr id="127" name="Google Shape;127;p51"/>
          <p:cNvSpPr/>
          <p:nvPr>
            <p:ph idx="2" type="pic"/>
          </p:nvPr>
        </p:nvSpPr>
        <p:spPr>
          <a:xfrm>
            <a:off x="0" y="990600"/>
            <a:ext cx="3887755" cy="5867400"/>
          </a:xfrm>
          <a:prstGeom prst="rect">
            <a:avLst/>
          </a:prstGeom>
          <a:solidFill>
            <a:srgbClr val="F2F2F2"/>
          </a:solidFill>
          <a:ln>
            <a:noFill/>
          </a:ln>
        </p:spPr>
      </p:sp>
      <p:sp>
        <p:nvSpPr>
          <p:cNvPr id="128" name="Google Shape;128;p51"/>
          <p:cNvSpPr/>
          <p:nvPr>
            <p:ph idx="3" type="pic"/>
          </p:nvPr>
        </p:nvSpPr>
        <p:spPr>
          <a:xfrm>
            <a:off x="4079776" y="0"/>
            <a:ext cx="8112224" cy="3621021"/>
          </a:xfrm>
          <a:prstGeom prst="rect">
            <a:avLst/>
          </a:prstGeom>
          <a:solidFill>
            <a:srgbClr val="F2F2F2"/>
          </a:solid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Images and Contents Layout">
  <p:cSld name="3_Images and Contents Layout">
    <p:spTree>
      <p:nvGrpSpPr>
        <p:cNvPr id="129" name="Shape 129"/>
        <p:cNvGrpSpPr/>
        <p:nvPr/>
      </p:nvGrpSpPr>
      <p:grpSpPr>
        <a:xfrm>
          <a:off x="0" y="0"/>
          <a:ext cx="0" cy="0"/>
          <a:chOff x="0" y="0"/>
          <a:chExt cx="0" cy="0"/>
        </a:xfrm>
      </p:grpSpPr>
      <p:sp>
        <p:nvSpPr>
          <p:cNvPr id="130" name="Google Shape;130;p52"/>
          <p:cNvSpPr/>
          <p:nvPr>
            <p:ph idx="2" type="pic"/>
          </p:nvPr>
        </p:nvSpPr>
        <p:spPr>
          <a:xfrm>
            <a:off x="0" y="1013496"/>
            <a:ext cx="3887755" cy="3567632"/>
          </a:xfrm>
          <a:prstGeom prst="rect">
            <a:avLst/>
          </a:prstGeom>
          <a:solidFill>
            <a:srgbClr val="F2F2F2"/>
          </a:solidFill>
          <a:ln>
            <a:noFill/>
          </a:ln>
        </p:spPr>
      </p:sp>
      <p:sp>
        <p:nvSpPr>
          <p:cNvPr id="131" name="Google Shape;131;p52"/>
          <p:cNvSpPr/>
          <p:nvPr>
            <p:ph idx="3" type="pic"/>
          </p:nvPr>
        </p:nvSpPr>
        <p:spPr>
          <a:xfrm>
            <a:off x="8304245" y="0"/>
            <a:ext cx="3887755" cy="4581128"/>
          </a:xfrm>
          <a:prstGeom prst="rect">
            <a:avLst/>
          </a:prstGeom>
          <a:solidFill>
            <a:srgbClr val="F2F2F2"/>
          </a:solidFill>
          <a:ln>
            <a:noFill/>
          </a:ln>
        </p:spPr>
      </p:sp>
      <p:sp>
        <p:nvSpPr>
          <p:cNvPr id="132" name="Google Shape;132;p52"/>
          <p:cNvSpPr/>
          <p:nvPr>
            <p:ph idx="4" type="pic"/>
          </p:nvPr>
        </p:nvSpPr>
        <p:spPr>
          <a:xfrm>
            <a:off x="0" y="4773149"/>
            <a:ext cx="6096000" cy="2084851"/>
          </a:xfrm>
          <a:prstGeom prst="rect">
            <a:avLst/>
          </a:prstGeom>
          <a:solidFill>
            <a:srgbClr val="F2F2F2"/>
          </a:solid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Images and Contents Layout">
  <p:cSld name="4_Images and Contents Layout">
    <p:spTree>
      <p:nvGrpSpPr>
        <p:cNvPr id="133" name="Shape 133"/>
        <p:cNvGrpSpPr/>
        <p:nvPr/>
      </p:nvGrpSpPr>
      <p:grpSpPr>
        <a:xfrm>
          <a:off x="0" y="0"/>
          <a:ext cx="0" cy="0"/>
          <a:chOff x="0" y="0"/>
          <a:chExt cx="0" cy="0"/>
        </a:xfrm>
      </p:grpSpPr>
      <p:sp>
        <p:nvSpPr>
          <p:cNvPr id="134" name="Google Shape;134;p53"/>
          <p:cNvSpPr txBox="1"/>
          <p:nvPr>
            <p:ph idx="1" type="body"/>
          </p:nvPr>
        </p:nvSpPr>
        <p:spPr>
          <a:xfrm>
            <a:off x="0" y="242176"/>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35" name="Google Shape;135;p53"/>
          <p:cNvSpPr txBox="1"/>
          <p:nvPr>
            <p:ph idx="2" type="body"/>
          </p:nvPr>
        </p:nvSpPr>
        <p:spPr>
          <a:xfrm>
            <a:off x="0" y="1010261"/>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373"/>
              </a:spcBef>
              <a:spcAft>
                <a:spcPts val="0"/>
              </a:spcAft>
              <a:buClr>
                <a:srgbClr val="3F3F3F"/>
              </a:buClr>
              <a:buSzPts val="1867"/>
              <a:buFont typeface="Arial"/>
              <a:buNone/>
              <a:defRPr b="0" i="0" sz="1867"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36" name="Google Shape;136;p53"/>
          <p:cNvSpPr/>
          <p:nvPr/>
        </p:nvSpPr>
        <p:spPr>
          <a:xfrm>
            <a:off x="595027" y="4101331"/>
            <a:ext cx="2400000" cy="2304000"/>
          </a:xfrm>
          <a:prstGeom prst="rect">
            <a:avLst/>
          </a:prstGeom>
          <a:solidFill>
            <a:schemeClr val="accent2"/>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1600">
              <a:solidFill>
                <a:srgbClr val="3F3F3F"/>
              </a:solidFill>
              <a:latin typeface="Arial"/>
              <a:ea typeface="Arial"/>
              <a:cs typeface="Arial"/>
              <a:sym typeface="Arial"/>
            </a:endParaRPr>
          </a:p>
        </p:txBody>
      </p:sp>
      <p:sp>
        <p:nvSpPr>
          <p:cNvPr id="137" name="Google Shape;137;p53"/>
          <p:cNvSpPr/>
          <p:nvPr/>
        </p:nvSpPr>
        <p:spPr>
          <a:xfrm>
            <a:off x="9196973" y="1700808"/>
            <a:ext cx="2400000" cy="2304000"/>
          </a:xfrm>
          <a:prstGeom prst="rect">
            <a:avLst/>
          </a:prstGeom>
          <a:solidFill>
            <a:schemeClr val="accent3"/>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1600">
              <a:solidFill>
                <a:srgbClr val="3F3F3F"/>
              </a:solidFill>
              <a:latin typeface="Arial"/>
              <a:ea typeface="Arial"/>
              <a:cs typeface="Arial"/>
              <a:sym typeface="Arial"/>
            </a:endParaRPr>
          </a:p>
        </p:txBody>
      </p:sp>
      <p:sp>
        <p:nvSpPr>
          <p:cNvPr id="138" name="Google Shape;138;p53"/>
          <p:cNvSpPr/>
          <p:nvPr>
            <p:ph idx="3" type="pic"/>
          </p:nvPr>
        </p:nvSpPr>
        <p:spPr>
          <a:xfrm>
            <a:off x="595027" y="1700808"/>
            <a:ext cx="2400000" cy="2304000"/>
          </a:xfrm>
          <a:prstGeom prst="rect">
            <a:avLst/>
          </a:prstGeom>
          <a:solidFill>
            <a:srgbClr val="F2F2F2"/>
          </a:solidFill>
          <a:ln>
            <a:noFill/>
          </a:ln>
        </p:spPr>
      </p:sp>
      <p:sp>
        <p:nvSpPr>
          <p:cNvPr id="139" name="Google Shape;139;p53"/>
          <p:cNvSpPr/>
          <p:nvPr>
            <p:ph idx="4" type="pic"/>
          </p:nvPr>
        </p:nvSpPr>
        <p:spPr>
          <a:xfrm>
            <a:off x="9196973" y="4101331"/>
            <a:ext cx="2400000" cy="2304000"/>
          </a:xfrm>
          <a:prstGeom prst="rect">
            <a:avLst/>
          </a:prstGeom>
          <a:solidFill>
            <a:srgbClr val="F2F2F2"/>
          </a:solidFill>
          <a:ln>
            <a:noFill/>
          </a:ln>
        </p:spPr>
      </p:sp>
      <p:sp>
        <p:nvSpPr>
          <p:cNvPr id="140" name="Google Shape;140;p53"/>
          <p:cNvSpPr/>
          <p:nvPr>
            <p:ph idx="5" type="pic"/>
          </p:nvPr>
        </p:nvSpPr>
        <p:spPr>
          <a:xfrm>
            <a:off x="3119669" y="4101331"/>
            <a:ext cx="5952663" cy="2304000"/>
          </a:xfrm>
          <a:prstGeom prst="rect">
            <a:avLst/>
          </a:prstGeom>
          <a:solidFill>
            <a:srgbClr val="F2F2F2"/>
          </a:solidFill>
          <a:ln>
            <a:noFill/>
          </a:ln>
        </p:spPr>
      </p:sp>
      <p:sp>
        <p:nvSpPr>
          <p:cNvPr id="141" name="Google Shape;141;p53"/>
          <p:cNvSpPr/>
          <p:nvPr>
            <p:ph idx="6" type="pic"/>
          </p:nvPr>
        </p:nvSpPr>
        <p:spPr>
          <a:xfrm>
            <a:off x="3119669" y="1700808"/>
            <a:ext cx="5952663" cy="2304000"/>
          </a:xfrm>
          <a:prstGeom prst="rect">
            <a:avLst/>
          </a:prstGeom>
          <a:solidFill>
            <a:srgbClr val="F2F2F2"/>
          </a:solid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Images and Contents Layout">
  <p:cSld name="5_Images and Contents Layout">
    <p:spTree>
      <p:nvGrpSpPr>
        <p:cNvPr id="142" name="Shape 142"/>
        <p:cNvGrpSpPr/>
        <p:nvPr/>
      </p:nvGrpSpPr>
      <p:grpSpPr>
        <a:xfrm>
          <a:off x="0" y="0"/>
          <a:ext cx="0" cy="0"/>
          <a:chOff x="0" y="0"/>
          <a:chExt cx="0" cy="0"/>
        </a:xfrm>
      </p:grpSpPr>
      <p:sp>
        <p:nvSpPr>
          <p:cNvPr id="143" name="Google Shape;143;p54"/>
          <p:cNvSpPr/>
          <p:nvPr>
            <p:ph idx="2" type="pic"/>
          </p:nvPr>
        </p:nvSpPr>
        <p:spPr>
          <a:xfrm>
            <a:off x="709650" y="480055"/>
            <a:ext cx="4224469" cy="4197085"/>
          </a:xfrm>
          <a:prstGeom prst="rect">
            <a:avLst/>
          </a:prstGeom>
          <a:solidFill>
            <a:srgbClr val="F2F2F2"/>
          </a:solidFill>
          <a:ln>
            <a:noFill/>
          </a:ln>
        </p:spPr>
      </p:sp>
      <p:sp>
        <p:nvSpPr>
          <p:cNvPr id="144" name="Google Shape;144;p54"/>
          <p:cNvSpPr/>
          <p:nvPr>
            <p:ph idx="3" type="pic"/>
          </p:nvPr>
        </p:nvSpPr>
        <p:spPr>
          <a:xfrm>
            <a:off x="5126140" y="480056"/>
            <a:ext cx="6336704" cy="2296105"/>
          </a:xfrm>
          <a:prstGeom prst="rect">
            <a:avLst/>
          </a:prstGeom>
          <a:solidFill>
            <a:srgbClr val="F2F2F2"/>
          </a:solidFill>
          <a:ln>
            <a:noFill/>
          </a:ln>
        </p:spPr>
      </p:sp>
      <p:sp>
        <p:nvSpPr>
          <p:cNvPr id="145" name="Google Shape;145;p54"/>
          <p:cNvSpPr/>
          <p:nvPr>
            <p:ph idx="4" type="pic"/>
          </p:nvPr>
        </p:nvSpPr>
        <p:spPr>
          <a:xfrm>
            <a:off x="5126140" y="2948948"/>
            <a:ext cx="1968000" cy="1728192"/>
          </a:xfrm>
          <a:prstGeom prst="rect">
            <a:avLst/>
          </a:prstGeom>
          <a:solidFill>
            <a:srgbClr val="F2F2F2"/>
          </a:solidFill>
          <a:ln>
            <a:noFill/>
          </a:ln>
        </p:spPr>
      </p:sp>
      <p:sp>
        <p:nvSpPr>
          <p:cNvPr id="146" name="Google Shape;146;p54"/>
          <p:cNvSpPr/>
          <p:nvPr>
            <p:ph idx="5" type="pic"/>
          </p:nvPr>
        </p:nvSpPr>
        <p:spPr>
          <a:xfrm>
            <a:off x="7310492" y="2948948"/>
            <a:ext cx="1968000" cy="1728192"/>
          </a:xfrm>
          <a:prstGeom prst="rect">
            <a:avLst/>
          </a:prstGeom>
          <a:solidFill>
            <a:srgbClr val="F2F2F2"/>
          </a:solidFill>
          <a:ln>
            <a:noFill/>
          </a:ln>
        </p:spPr>
      </p:sp>
      <p:sp>
        <p:nvSpPr>
          <p:cNvPr id="147" name="Google Shape;147;p54"/>
          <p:cNvSpPr/>
          <p:nvPr>
            <p:ph idx="6" type="pic"/>
          </p:nvPr>
        </p:nvSpPr>
        <p:spPr>
          <a:xfrm>
            <a:off x="9494844" y="2948948"/>
            <a:ext cx="1968000" cy="1728192"/>
          </a:xfrm>
          <a:prstGeom prst="rect">
            <a:avLst/>
          </a:prstGeom>
          <a:solidFill>
            <a:srgbClr val="F2F2F2"/>
          </a:solidFill>
          <a:ln>
            <a:noFill/>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Images and Contents Layout">
  <p:cSld name="7_Images and Contents Layout">
    <p:spTree>
      <p:nvGrpSpPr>
        <p:cNvPr id="148" name="Shape 148"/>
        <p:cNvGrpSpPr/>
        <p:nvPr/>
      </p:nvGrpSpPr>
      <p:grpSpPr>
        <a:xfrm>
          <a:off x="0" y="0"/>
          <a:ext cx="0" cy="0"/>
          <a:chOff x="0" y="0"/>
          <a:chExt cx="0" cy="0"/>
        </a:xfrm>
      </p:grpSpPr>
      <p:sp>
        <p:nvSpPr>
          <p:cNvPr id="149" name="Google Shape;149;p55"/>
          <p:cNvSpPr txBox="1"/>
          <p:nvPr>
            <p:ph idx="1" type="body"/>
          </p:nvPr>
        </p:nvSpPr>
        <p:spPr>
          <a:xfrm>
            <a:off x="0" y="242176"/>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50" name="Google Shape;150;p55"/>
          <p:cNvSpPr txBox="1"/>
          <p:nvPr>
            <p:ph idx="2" type="body"/>
          </p:nvPr>
        </p:nvSpPr>
        <p:spPr>
          <a:xfrm>
            <a:off x="0" y="1010261"/>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373"/>
              </a:spcBef>
              <a:spcAft>
                <a:spcPts val="0"/>
              </a:spcAft>
              <a:buClr>
                <a:srgbClr val="3F3F3F"/>
              </a:buClr>
              <a:buSzPts val="1867"/>
              <a:buFont typeface="Arial"/>
              <a:buNone/>
              <a:defRPr b="0" i="0" sz="1867"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pic>
        <p:nvPicPr>
          <p:cNvPr id="151" name="Google Shape;151;p55"/>
          <p:cNvPicPr preferRelativeResize="0"/>
          <p:nvPr/>
        </p:nvPicPr>
        <p:blipFill rotWithShape="1">
          <a:blip r:embed="rId2">
            <a:alphaModFix/>
          </a:blip>
          <a:srcRect b="0" l="0" r="0" t="0"/>
          <a:stretch/>
        </p:blipFill>
        <p:spPr>
          <a:xfrm>
            <a:off x="4546767" y="2276873"/>
            <a:ext cx="7238124" cy="3966041"/>
          </a:xfrm>
          <a:prstGeom prst="rect">
            <a:avLst/>
          </a:prstGeom>
          <a:noFill/>
          <a:ln>
            <a:noFill/>
          </a:ln>
        </p:spPr>
      </p:pic>
      <p:sp>
        <p:nvSpPr>
          <p:cNvPr id="152" name="Google Shape;152;p55"/>
          <p:cNvSpPr/>
          <p:nvPr>
            <p:ph idx="3" type="pic"/>
          </p:nvPr>
        </p:nvSpPr>
        <p:spPr>
          <a:xfrm>
            <a:off x="5705875" y="2485912"/>
            <a:ext cx="4832891" cy="3124239"/>
          </a:xfrm>
          <a:prstGeom prst="rect">
            <a:avLst/>
          </a:prstGeom>
          <a:solidFill>
            <a:srgbClr val="F2F2F2"/>
          </a:solidFill>
          <a:ln>
            <a:noFill/>
          </a:ln>
        </p:spPr>
      </p:sp>
      <p:sp>
        <p:nvSpPr>
          <p:cNvPr id="153" name="Google Shape;153;p55"/>
          <p:cNvSpPr/>
          <p:nvPr/>
        </p:nvSpPr>
        <p:spPr>
          <a:xfrm>
            <a:off x="4037371" y="1"/>
            <a:ext cx="4128459" cy="60959"/>
          </a:xfrm>
          <a:prstGeom prst="rect">
            <a:avLst/>
          </a:prstGeom>
          <a:solidFill>
            <a:srgbClr val="EB494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54" name="Google Shape;154;p55"/>
          <p:cNvSpPr/>
          <p:nvPr/>
        </p:nvSpPr>
        <p:spPr>
          <a:xfrm>
            <a:off x="0" y="6753308"/>
            <a:ext cx="12192000" cy="110875"/>
          </a:xfrm>
          <a:prstGeom prst="rect">
            <a:avLst/>
          </a:prstGeom>
          <a:solidFill>
            <a:srgbClr val="EB494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Images and Contents Layout">
  <p:cSld name="8_Images and Contents Layout">
    <p:spTree>
      <p:nvGrpSpPr>
        <p:cNvPr id="155" name="Shape 155"/>
        <p:cNvGrpSpPr/>
        <p:nvPr/>
      </p:nvGrpSpPr>
      <p:grpSpPr>
        <a:xfrm>
          <a:off x="0" y="0"/>
          <a:ext cx="0" cy="0"/>
          <a:chOff x="0" y="0"/>
          <a:chExt cx="0" cy="0"/>
        </a:xfrm>
      </p:grpSpPr>
      <p:sp>
        <p:nvSpPr>
          <p:cNvPr id="156" name="Google Shape;156;p56"/>
          <p:cNvSpPr txBox="1"/>
          <p:nvPr>
            <p:ph idx="1" type="body"/>
          </p:nvPr>
        </p:nvSpPr>
        <p:spPr>
          <a:xfrm>
            <a:off x="0" y="242176"/>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57" name="Google Shape;157;p56"/>
          <p:cNvSpPr txBox="1"/>
          <p:nvPr>
            <p:ph idx="2" type="body"/>
          </p:nvPr>
        </p:nvSpPr>
        <p:spPr>
          <a:xfrm>
            <a:off x="0" y="1010261"/>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373"/>
              </a:spcBef>
              <a:spcAft>
                <a:spcPts val="0"/>
              </a:spcAft>
              <a:buClr>
                <a:srgbClr val="3F3F3F"/>
              </a:buClr>
              <a:buSzPts val="1867"/>
              <a:buFont typeface="Arial"/>
              <a:buNone/>
              <a:defRPr b="0" i="0" sz="1867"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pic>
        <p:nvPicPr>
          <p:cNvPr descr="D:\Fullppt\005-PNG이미지\모니터.png" id="158" name="Google Shape;158;p56"/>
          <p:cNvPicPr preferRelativeResize="0"/>
          <p:nvPr/>
        </p:nvPicPr>
        <p:blipFill rotWithShape="1">
          <a:blip r:embed="rId2">
            <a:alphaModFix/>
          </a:blip>
          <a:srcRect b="0" l="0" r="0" t="0"/>
          <a:stretch/>
        </p:blipFill>
        <p:spPr>
          <a:xfrm>
            <a:off x="776400" y="1815747"/>
            <a:ext cx="3360373" cy="3350541"/>
          </a:xfrm>
          <a:prstGeom prst="rect">
            <a:avLst/>
          </a:prstGeom>
          <a:noFill/>
          <a:ln>
            <a:noFill/>
          </a:ln>
        </p:spPr>
      </p:pic>
      <p:pic>
        <p:nvPicPr>
          <p:cNvPr descr="D:\Fullppt\005-PNG이미지\모니터.png" id="159" name="Google Shape;159;p56"/>
          <p:cNvPicPr preferRelativeResize="0"/>
          <p:nvPr/>
        </p:nvPicPr>
        <p:blipFill rotWithShape="1">
          <a:blip r:embed="rId2">
            <a:alphaModFix/>
          </a:blip>
          <a:srcRect b="0" l="0" r="0" t="0"/>
          <a:stretch/>
        </p:blipFill>
        <p:spPr>
          <a:xfrm>
            <a:off x="4406826" y="1815747"/>
            <a:ext cx="3360373" cy="3350541"/>
          </a:xfrm>
          <a:prstGeom prst="rect">
            <a:avLst/>
          </a:prstGeom>
          <a:noFill/>
          <a:ln>
            <a:noFill/>
          </a:ln>
        </p:spPr>
      </p:pic>
      <p:pic>
        <p:nvPicPr>
          <p:cNvPr descr="D:\Fullppt\005-PNG이미지\모니터.png" id="160" name="Google Shape;160;p56"/>
          <p:cNvPicPr preferRelativeResize="0"/>
          <p:nvPr/>
        </p:nvPicPr>
        <p:blipFill rotWithShape="1">
          <a:blip r:embed="rId2">
            <a:alphaModFix/>
          </a:blip>
          <a:srcRect b="0" l="0" r="0" t="0"/>
          <a:stretch/>
        </p:blipFill>
        <p:spPr>
          <a:xfrm>
            <a:off x="8037251" y="1815747"/>
            <a:ext cx="3360373" cy="3350541"/>
          </a:xfrm>
          <a:prstGeom prst="rect">
            <a:avLst/>
          </a:prstGeom>
          <a:noFill/>
          <a:ln>
            <a:noFill/>
          </a:ln>
        </p:spPr>
      </p:pic>
      <p:sp>
        <p:nvSpPr>
          <p:cNvPr id="161" name="Google Shape;161;p56"/>
          <p:cNvSpPr/>
          <p:nvPr>
            <p:ph idx="3" type="pic"/>
          </p:nvPr>
        </p:nvSpPr>
        <p:spPr>
          <a:xfrm>
            <a:off x="909901" y="1957962"/>
            <a:ext cx="3073864" cy="2080028"/>
          </a:xfrm>
          <a:prstGeom prst="rect">
            <a:avLst/>
          </a:prstGeom>
          <a:solidFill>
            <a:srgbClr val="F2F2F2"/>
          </a:solidFill>
          <a:ln>
            <a:noFill/>
          </a:ln>
        </p:spPr>
      </p:sp>
      <p:sp>
        <p:nvSpPr>
          <p:cNvPr id="162" name="Google Shape;162;p56"/>
          <p:cNvSpPr/>
          <p:nvPr>
            <p:ph idx="4" type="pic"/>
          </p:nvPr>
        </p:nvSpPr>
        <p:spPr>
          <a:xfrm>
            <a:off x="4539561" y="1957962"/>
            <a:ext cx="3073864" cy="2080028"/>
          </a:xfrm>
          <a:prstGeom prst="rect">
            <a:avLst/>
          </a:prstGeom>
          <a:solidFill>
            <a:srgbClr val="F2F2F2"/>
          </a:solidFill>
          <a:ln>
            <a:noFill/>
          </a:ln>
        </p:spPr>
      </p:sp>
      <p:sp>
        <p:nvSpPr>
          <p:cNvPr id="163" name="Google Shape;163;p56"/>
          <p:cNvSpPr/>
          <p:nvPr>
            <p:ph idx="5" type="pic"/>
          </p:nvPr>
        </p:nvSpPr>
        <p:spPr>
          <a:xfrm>
            <a:off x="8169221" y="1957962"/>
            <a:ext cx="3073864" cy="2080028"/>
          </a:xfrm>
          <a:prstGeom prst="rect">
            <a:avLst/>
          </a:prstGeom>
          <a:solidFill>
            <a:srgbClr val="F2F2F2"/>
          </a:solidFill>
          <a:ln>
            <a:noFill/>
          </a:ln>
        </p:spPr>
      </p:sp>
      <p:sp>
        <p:nvSpPr>
          <p:cNvPr id="164" name="Google Shape;164;p56"/>
          <p:cNvSpPr/>
          <p:nvPr/>
        </p:nvSpPr>
        <p:spPr>
          <a:xfrm>
            <a:off x="4037371" y="1"/>
            <a:ext cx="4128459" cy="6095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65" name="Google Shape;165;p56"/>
          <p:cNvSpPr/>
          <p:nvPr/>
        </p:nvSpPr>
        <p:spPr>
          <a:xfrm>
            <a:off x="0" y="6753308"/>
            <a:ext cx="12192000" cy="1108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Images and Contents Layout">
  <p:cSld name="9_Images and Contents Layout">
    <p:spTree>
      <p:nvGrpSpPr>
        <p:cNvPr id="166" name="Shape 166"/>
        <p:cNvGrpSpPr/>
        <p:nvPr/>
      </p:nvGrpSpPr>
      <p:grpSpPr>
        <a:xfrm>
          <a:off x="0" y="0"/>
          <a:ext cx="0" cy="0"/>
          <a:chOff x="0" y="0"/>
          <a:chExt cx="0" cy="0"/>
        </a:xfrm>
      </p:grpSpPr>
      <p:sp>
        <p:nvSpPr>
          <p:cNvPr id="167" name="Google Shape;167;p57"/>
          <p:cNvSpPr/>
          <p:nvPr>
            <p:ph idx="2" type="pic"/>
          </p:nvPr>
        </p:nvSpPr>
        <p:spPr>
          <a:xfrm>
            <a:off x="0" y="0"/>
            <a:ext cx="12192000" cy="4101075"/>
          </a:xfrm>
          <a:prstGeom prst="rect">
            <a:avLst/>
          </a:prstGeom>
          <a:solidFill>
            <a:srgbClr val="D8D8D8"/>
          </a:solidFill>
          <a:ln>
            <a:noFill/>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con sets layout">
  <p:cSld name="icon sets layout">
    <p:spTree>
      <p:nvGrpSpPr>
        <p:cNvPr id="168" name="Shape 168"/>
        <p:cNvGrpSpPr/>
        <p:nvPr/>
      </p:nvGrpSpPr>
      <p:grpSpPr>
        <a:xfrm>
          <a:off x="0" y="0"/>
          <a:ext cx="0" cy="0"/>
          <a:chOff x="0" y="0"/>
          <a:chExt cx="0" cy="0"/>
        </a:xfrm>
      </p:grpSpPr>
      <p:sp>
        <p:nvSpPr>
          <p:cNvPr id="169" name="Google Shape;169;p58"/>
          <p:cNvSpPr txBox="1"/>
          <p:nvPr>
            <p:ph idx="1" type="body"/>
          </p:nvPr>
        </p:nvSpPr>
        <p:spPr>
          <a:xfrm>
            <a:off x="0" y="164638"/>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grpSp>
        <p:nvGrpSpPr>
          <p:cNvPr id="170" name="Google Shape;170;p58"/>
          <p:cNvGrpSpPr/>
          <p:nvPr/>
        </p:nvGrpSpPr>
        <p:grpSpPr>
          <a:xfrm>
            <a:off x="472011" y="1508786"/>
            <a:ext cx="3799787" cy="4865561"/>
            <a:chOff x="354008" y="1131589"/>
            <a:chExt cx="2849840" cy="3649171"/>
          </a:xfrm>
        </p:grpSpPr>
        <p:sp>
          <p:nvSpPr>
            <p:cNvPr id="171" name="Google Shape;171;p58"/>
            <p:cNvSpPr/>
            <p:nvPr/>
          </p:nvSpPr>
          <p:spPr>
            <a:xfrm>
              <a:off x="354008" y="1131589"/>
              <a:ext cx="2849840" cy="3649171"/>
            </a:xfrm>
            <a:prstGeom prst="roundRect">
              <a:avLst>
                <a:gd fmla="val 3968"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72" name="Google Shape;172;p58"/>
            <p:cNvSpPr/>
            <p:nvPr/>
          </p:nvSpPr>
          <p:spPr>
            <a:xfrm>
              <a:off x="531932" y="1347500"/>
              <a:ext cx="108520" cy="3240473"/>
            </a:xfrm>
            <a:prstGeom prst="roundRect">
              <a:avLst>
                <a:gd fmla="val 50000" name="adj"/>
              </a:avLst>
            </a:prstGeom>
            <a:solidFill>
              <a:schemeClr val="lt1">
                <a:alpha val="40784"/>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73" name="Google Shape;173;p58"/>
            <p:cNvSpPr/>
            <p:nvPr/>
          </p:nvSpPr>
          <p:spPr>
            <a:xfrm rot="5400000">
              <a:off x="2592642" y="1238201"/>
              <a:ext cx="502331" cy="502331"/>
            </a:xfrm>
            <a:prstGeom prst="halfFrame">
              <a:avLst>
                <a:gd fmla="val 23728" name="adj1"/>
                <a:gd fmla="val 24642" name="adj2"/>
              </a:avLst>
            </a:prstGeom>
            <a:solidFill>
              <a:schemeClr val="lt1">
                <a:alpha val="2274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8" name="Shape 28"/>
        <p:cNvGrpSpPr/>
        <p:nvPr/>
      </p:nvGrpSpPr>
      <p:grpSpPr>
        <a:xfrm>
          <a:off x="0" y="0"/>
          <a:ext cx="0" cy="0"/>
          <a:chOff x="0" y="0"/>
          <a:chExt cx="0" cy="0"/>
        </a:xfrm>
      </p:grpSpPr>
      <p:sp>
        <p:nvSpPr>
          <p:cNvPr id="29" name="Google Shape;29;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3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3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5" name="Shape 35"/>
        <p:cNvGrpSpPr/>
        <p:nvPr/>
      </p:nvGrpSpPr>
      <p:grpSpPr>
        <a:xfrm>
          <a:off x="0" y="0"/>
          <a:ext cx="0" cy="0"/>
          <a:chOff x="0" y="0"/>
          <a:chExt cx="0" cy="0"/>
        </a:xfrm>
      </p:grpSpPr>
      <p:sp>
        <p:nvSpPr>
          <p:cNvPr id="36" name="Google Shape;36;p3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3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8" name="Google Shape;38;p3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3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0" name="Google Shape;40;p3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4" name="Shape 44"/>
        <p:cNvGrpSpPr/>
        <p:nvPr/>
      </p:nvGrpSpPr>
      <p:grpSpPr>
        <a:xfrm>
          <a:off x="0" y="0"/>
          <a:ext cx="0" cy="0"/>
          <a:chOff x="0" y="0"/>
          <a:chExt cx="0" cy="0"/>
        </a:xfrm>
      </p:grpSpPr>
      <p:sp>
        <p:nvSpPr>
          <p:cNvPr id="45" name="Google Shape;45;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49" name="Shape 49"/>
        <p:cNvGrpSpPr/>
        <p:nvPr/>
      </p:nvGrpSpPr>
      <p:grpSpPr>
        <a:xfrm>
          <a:off x="0" y="0"/>
          <a:ext cx="0" cy="0"/>
          <a:chOff x="0" y="0"/>
          <a:chExt cx="0" cy="0"/>
        </a:xfrm>
      </p:grpSpPr>
      <p:sp>
        <p:nvSpPr>
          <p:cNvPr id="50" name="Google Shape;50;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3" name="Shape 53"/>
        <p:cNvGrpSpPr/>
        <p:nvPr/>
      </p:nvGrpSpPr>
      <p:grpSpPr>
        <a:xfrm>
          <a:off x="0" y="0"/>
          <a:ext cx="0" cy="0"/>
          <a:chOff x="0" y="0"/>
          <a:chExt cx="0" cy="0"/>
        </a:xfrm>
      </p:grpSpPr>
      <p:sp>
        <p:nvSpPr>
          <p:cNvPr id="54" name="Google Shape;54;p3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3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56" name="Google Shape;56;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9" name="Shape 59"/>
        <p:cNvGrpSpPr/>
        <p:nvPr/>
      </p:nvGrpSpPr>
      <p:grpSpPr>
        <a:xfrm>
          <a:off x="0" y="0"/>
          <a:ext cx="0" cy="0"/>
          <a:chOff x="0" y="0"/>
          <a:chExt cx="0" cy="0"/>
        </a:xfrm>
      </p:grpSpPr>
      <p:sp>
        <p:nvSpPr>
          <p:cNvPr id="60" name="Google Shape;60;p3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3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62" name="Google Shape;62;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sp>
        <p:nvSpPr>
          <p:cNvPr id="66" name="Google Shape;66;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0" Type="http://schemas.openxmlformats.org/officeDocument/2006/relationships/slideLayout" Target="../slideLayouts/slideLayout23.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5" Type="http://schemas.openxmlformats.org/officeDocument/2006/relationships/theme" Target="../theme/theme1.xml"/><Relationship Id="rId14" Type="http://schemas.openxmlformats.org/officeDocument/2006/relationships/slideLayout" Target="../slideLayouts/slideLayout27.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3" name="Shape 93"/>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13.png"/><Relationship Id="rId7"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9.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0.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hyperlink" Target="https://www.youtube.com/watch?v=uSKdjjw5zow"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vmlDrawing" Target="../drawings/vmlDrawing2.vml"/><Relationship Id="rId4" Type="http://schemas.openxmlformats.org/officeDocument/2006/relationships/oleObject" Target="../embeddings/oleObject2.bin"/><Relationship Id="rId5" Type="http://schemas.openxmlformats.org/officeDocument/2006/relationships/oleObject" Target="../embeddings/oleObject2.bin"/><Relationship Id="rId6"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
          <p:cNvSpPr/>
          <p:nvPr/>
        </p:nvSpPr>
        <p:spPr>
          <a:xfrm>
            <a:off x="-4421" y="5427341"/>
            <a:ext cx="12196420" cy="151855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9" name="Google Shape;179;p1"/>
          <p:cNvSpPr/>
          <p:nvPr/>
        </p:nvSpPr>
        <p:spPr>
          <a:xfrm>
            <a:off x="302197" y="5901985"/>
            <a:ext cx="45719" cy="613881"/>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0" name="Google Shape;180;p1"/>
          <p:cNvSpPr txBox="1"/>
          <p:nvPr/>
        </p:nvSpPr>
        <p:spPr>
          <a:xfrm>
            <a:off x="8763000" y="65087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200" u="none" cap="none" strike="noStrike">
              <a:solidFill>
                <a:srgbClr val="888888"/>
              </a:solidFill>
              <a:latin typeface="Calibri"/>
              <a:ea typeface="Calibri"/>
              <a:cs typeface="Calibri"/>
              <a:sym typeface="Calibri"/>
            </a:endParaRPr>
          </a:p>
        </p:txBody>
      </p:sp>
      <p:sp>
        <p:nvSpPr>
          <p:cNvPr id="181" name="Google Shape;181;p1"/>
          <p:cNvSpPr/>
          <p:nvPr/>
        </p:nvSpPr>
        <p:spPr>
          <a:xfrm flipH="1" rot="10800000">
            <a:off x="9506857" y="5939880"/>
            <a:ext cx="1291772" cy="1157606"/>
          </a:xfrm>
          <a:prstGeom prst="rtTriangle">
            <a:avLst/>
          </a:prstGeom>
          <a:solidFill>
            <a:srgbClr val="F2F2F2">
              <a:alpha val="1686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aphicFrame>
        <p:nvGraphicFramePr>
          <p:cNvPr id="182" name="Google Shape;182;p1"/>
          <p:cNvGraphicFramePr/>
          <p:nvPr/>
        </p:nvGraphicFramePr>
        <p:xfrm>
          <a:off x="76788" y="3121720"/>
          <a:ext cx="3303056" cy="3148059"/>
        </p:xfrm>
        <a:graphic>
          <a:graphicData uri="http://schemas.openxmlformats.org/presentationml/2006/ole">
            <mc:AlternateContent>
              <mc:Choice Requires="v">
                <p:oleObj r:id="rId4" imgH="3148059" imgW="3303056" progId="" spid="_x0000_s1">
                  <p:embed/>
                </p:oleObj>
              </mc:Choice>
              <mc:Fallback>
                <p:oleObj r:id="rId5" imgH="3148059" imgW="3303056" progId="">
                  <p:embed/>
                  <p:pic>
                    <p:nvPicPr>
                      <p:cNvPr id="182" name="Google Shape;182;p1"/>
                      <p:cNvPicPr preferRelativeResize="0"/>
                      <p:nvPr/>
                    </p:nvPicPr>
                    <p:blipFill rotWithShape="1">
                      <a:blip r:embed="rId6">
                        <a:alphaModFix/>
                      </a:blip>
                      <a:srcRect b="0" l="0" r="0" t="0"/>
                      <a:stretch/>
                    </p:blipFill>
                    <p:spPr>
                      <a:xfrm>
                        <a:off x="76788" y="3121720"/>
                        <a:ext cx="3303056" cy="3148059"/>
                      </a:xfrm>
                      <a:prstGeom prst="rect">
                        <a:avLst/>
                      </a:prstGeom>
                      <a:noFill/>
                      <a:ln>
                        <a:noFill/>
                      </a:ln>
                    </p:spPr>
                  </p:pic>
                </p:oleObj>
              </mc:Fallback>
            </mc:AlternateContent>
          </a:graphicData>
        </a:graphic>
      </p:graphicFrame>
      <p:sp>
        <p:nvSpPr>
          <p:cNvPr id="183" name="Google Shape;183;p1"/>
          <p:cNvSpPr/>
          <p:nvPr/>
        </p:nvSpPr>
        <p:spPr>
          <a:xfrm flipH="1">
            <a:off x="7045437" y="-64960"/>
            <a:ext cx="5146562" cy="5852440"/>
          </a:xfrm>
          <a:prstGeom prst="rtTriangle">
            <a:avLst/>
          </a:prstGeom>
          <a:solidFill>
            <a:srgbClr val="F2F2F2">
              <a:alpha val="1686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4" name="Google Shape;184;p1"/>
          <p:cNvSpPr/>
          <p:nvPr/>
        </p:nvSpPr>
        <p:spPr>
          <a:xfrm>
            <a:off x="2124074" y="2025525"/>
            <a:ext cx="6829425" cy="1580679"/>
          </a:xfrm>
          <a:prstGeom prst="rect">
            <a:avLst/>
          </a:prstGeom>
          <a:gradFill>
            <a:gsLst>
              <a:gs pos="0">
                <a:srgbClr val="FFFFFF">
                  <a:alpha val="0"/>
                </a:srgbClr>
              </a:gs>
              <a:gs pos="2655">
                <a:srgbClr val="FFFFFF">
                  <a:alpha val="0"/>
                </a:srgbClr>
              </a:gs>
              <a:gs pos="15000">
                <a:srgbClr val="FFFFFF">
                  <a:alpha val="33725"/>
                </a:srgbClr>
              </a:gs>
              <a:gs pos="51000">
                <a:schemeClr val="lt1"/>
              </a:gs>
              <a:gs pos="94000">
                <a:srgbClr val="FFFFFF">
                  <a:alpha val="33725"/>
                </a:srgbClr>
              </a:gs>
              <a:gs pos="100000">
                <a:srgbClr val="FFFFFF">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85" name="Google Shape;185;p1"/>
          <p:cNvPicPr preferRelativeResize="0"/>
          <p:nvPr/>
        </p:nvPicPr>
        <p:blipFill rotWithShape="1">
          <a:blip r:embed="rId7">
            <a:alphaModFix/>
          </a:blip>
          <a:srcRect b="0" l="0" r="0" t="0"/>
          <a:stretch/>
        </p:blipFill>
        <p:spPr>
          <a:xfrm>
            <a:off x="12104" y="24501"/>
            <a:ext cx="3859753" cy="1538254"/>
          </a:xfrm>
          <a:prstGeom prst="rect">
            <a:avLst/>
          </a:prstGeom>
          <a:noFill/>
          <a:ln>
            <a:noFill/>
          </a:ln>
        </p:spPr>
      </p:pic>
      <p:sp>
        <p:nvSpPr>
          <p:cNvPr id="186" name="Google Shape;186;p1"/>
          <p:cNvSpPr/>
          <p:nvPr/>
        </p:nvSpPr>
        <p:spPr>
          <a:xfrm flipH="1">
            <a:off x="9829797" y="5333999"/>
            <a:ext cx="2366623" cy="1600201"/>
          </a:xfrm>
          <a:prstGeom prst="rtTriangle">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7" name="Google Shape;187;p1"/>
          <p:cNvSpPr txBox="1"/>
          <p:nvPr/>
        </p:nvSpPr>
        <p:spPr>
          <a:xfrm>
            <a:off x="6881359" y="6029085"/>
            <a:ext cx="492860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595959"/>
                </a:solidFill>
                <a:latin typeface="Arial"/>
                <a:ea typeface="Arial"/>
                <a:cs typeface="Arial"/>
                <a:sym typeface="Arial"/>
              </a:rPr>
              <a:t>DISCOVER . </a:t>
            </a:r>
            <a:r>
              <a:rPr b="1" i="0" lang="en-US" sz="2000" u="none" cap="none" strike="noStrike">
                <a:solidFill>
                  <a:srgbClr val="C00000"/>
                </a:solidFill>
                <a:latin typeface="Arial"/>
                <a:ea typeface="Arial"/>
                <a:cs typeface="Arial"/>
                <a:sym typeface="Arial"/>
              </a:rPr>
              <a:t>LEARN</a:t>
            </a:r>
            <a:r>
              <a:rPr b="1" i="0" lang="en-US" sz="2000" u="none" cap="none" strike="noStrike">
                <a:solidFill>
                  <a:srgbClr val="595959"/>
                </a:solidFill>
                <a:latin typeface="Arial"/>
                <a:ea typeface="Arial"/>
                <a:cs typeface="Arial"/>
                <a:sym typeface="Arial"/>
              </a:rPr>
              <a:t> . EMPOWER</a:t>
            </a:r>
            <a:endParaRPr b="1" i="0" sz="1200" u="none" cap="none"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1" i="0" sz="1600" u="none" cap="none" strike="noStrike">
              <a:solidFill>
                <a:schemeClr val="dk1"/>
              </a:solidFill>
              <a:latin typeface="Arial"/>
              <a:ea typeface="Arial"/>
              <a:cs typeface="Arial"/>
              <a:sym typeface="Arial"/>
            </a:endParaRPr>
          </a:p>
        </p:txBody>
      </p:sp>
      <p:sp>
        <p:nvSpPr>
          <p:cNvPr id="188" name="Google Shape;188;p1"/>
          <p:cNvSpPr/>
          <p:nvPr/>
        </p:nvSpPr>
        <p:spPr>
          <a:xfrm>
            <a:off x="6885780" y="6043646"/>
            <a:ext cx="45719" cy="370620"/>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9" name="Google Shape;189;p1"/>
          <p:cNvSpPr txBox="1"/>
          <p:nvPr/>
        </p:nvSpPr>
        <p:spPr>
          <a:xfrm>
            <a:off x="2127857" y="2051945"/>
            <a:ext cx="9063318" cy="4921347"/>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None/>
            </a:pPr>
            <a:r>
              <a:rPr b="1" i="0" lang="en-US" sz="3200" u="none" cap="none" strike="noStrike">
                <a:solidFill>
                  <a:schemeClr val="dk1"/>
                </a:solidFill>
                <a:latin typeface="Arial Black"/>
                <a:ea typeface="Arial Black"/>
                <a:cs typeface="Arial Black"/>
                <a:sym typeface="Arial Black"/>
              </a:rPr>
              <a:t>INSTITUTE : UIE</a:t>
            </a:r>
            <a:endParaRPr/>
          </a:p>
          <a:p>
            <a:pPr indent="0" lvl="0" marL="0" marR="0" rtl="0" algn="ctr">
              <a:lnSpc>
                <a:spcPct val="90000"/>
              </a:lnSpc>
              <a:spcBef>
                <a:spcPts val="1120"/>
              </a:spcBef>
              <a:spcAft>
                <a:spcPts val="0"/>
              </a:spcAft>
              <a:buNone/>
            </a:pPr>
            <a:r>
              <a:rPr b="1" i="0" lang="en-US" sz="3200" u="none" cap="none" strike="noStrike">
                <a:solidFill>
                  <a:schemeClr val="dk1"/>
                </a:solidFill>
                <a:latin typeface="Arial Black"/>
                <a:ea typeface="Arial Black"/>
                <a:cs typeface="Arial Black"/>
                <a:sym typeface="Arial Black"/>
              </a:rPr>
              <a:t>DEPARTMENT : CSE</a:t>
            </a:r>
            <a:endParaRPr/>
          </a:p>
          <a:p>
            <a:pPr indent="0" lvl="0" marL="0" marR="0" rtl="0" algn="ctr">
              <a:lnSpc>
                <a:spcPct val="90000"/>
              </a:lnSpc>
              <a:spcBef>
                <a:spcPts val="1120"/>
              </a:spcBef>
              <a:spcAft>
                <a:spcPts val="0"/>
              </a:spcAft>
              <a:buNone/>
            </a:pPr>
            <a:r>
              <a:rPr b="0" i="0" lang="en-US" sz="2800" u="none" cap="none" strike="noStrike">
                <a:solidFill>
                  <a:schemeClr val="dk1"/>
                </a:solidFill>
                <a:latin typeface="Times New Roman"/>
                <a:ea typeface="Times New Roman"/>
                <a:cs typeface="Times New Roman"/>
                <a:sym typeface="Times New Roman"/>
              </a:rPr>
              <a:t>Bachelor of Engineering (Computer Science &amp; Engineering) </a:t>
            </a:r>
            <a:endParaRPr/>
          </a:p>
          <a:p>
            <a:pPr indent="0" lvl="0" marL="0" marR="0" rtl="0" algn="ctr">
              <a:lnSpc>
                <a:spcPct val="90000"/>
              </a:lnSpc>
              <a:spcBef>
                <a:spcPts val="980"/>
              </a:spcBef>
              <a:spcAft>
                <a:spcPts val="0"/>
              </a:spcAft>
              <a:buNone/>
            </a:pPr>
            <a:r>
              <a:rPr b="1" i="0" lang="en-US" sz="2000" u="none" cap="none" strike="noStrike">
                <a:solidFill>
                  <a:srgbClr val="262626"/>
                </a:solidFill>
                <a:latin typeface="Times New Roman"/>
                <a:ea typeface="Times New Roman"/>
                <a:cs typeface="Times New Roman"/>
                <a:sym typeface="Times New Roman"/>
              </a:rPr>
              <a:t>WEB AND MOBILE SECURITY (Professional Elective-I)</a:t>
            </a:r>
            <a:endParaRPr/>
          </a:p>
          <a:p>
            <a:pPr indent="0" lvl="0" marL="0" marR="0" rtl="0" algn="ctr">
              <a:lnSpc>
                <a:spcPct val="90000"/>
              </a:lnSpc>
              <a:spcBef>
                <a:spcPts val="700"/>
              </a:spcBef>
              <a:spcAft>
                <a:spcPts val="0"/>
              </a:spcAft>
              <a:buNone/>
            </a:pPr>
            <a:r>
              <a:rPr b="1" i="0" lang="en-US" sz="2000" u="none" cap="none" strike="noStrike">
                <a:solidFill>
                  <a:srgbClr val="262626"/>
                </a:solidFill>
                <a:latin typeface="Times New Roman"/>
                <a:ea typeface="Times New Roman"/>
                <a:cs typeface="Times New Roman"/>
                <a:sym typeface="Times New Roman"/>
              </a:rPr>
              <a:t>(20CST/IT-333)</a:t>
            </a:r>
            <a:endParaRPr/>
          </a:p>
          <a:p>
            <a:pPr indent="0" lvl="0" marL="0" marR="0" rtl="0" algn="ctr">
              <a:lnSpc>
                <a:spcPct val="90000"/>
              </a:lnSpc>
              <a:spcBef>
                <a:spcPts val="700"/>
              </a:spcBef>
              <a:spcAft>
                <a:spcPts val="0"/>
              </a:spcAft>
              <a:buNone/>
            </a:pPr>
            <a:r>
              <a:t/>
            </a:r>
            <a:endParaRPr b="1" i="0" sz="3200" u="none" cap="none" strike="noStrike">
              <a:solidFill>
                <a:srgbClr val="262626"/>
              </a:solidFill>
              <a:latin typeface="Times New Roman"/>
              <a:ea typeface="Times New Roman"/>
              <a:cs typeface="Times New Roman"/>
              <a:sym typeface="Times New Roman"/>
            </a:endParaRPr>
          </a:p>
          <a:p>
            <a:pPr indent="0" lvl="0" marL="0" marR="0" rtl="0" algn="ctr">
              <a:lnSpc>
                <a:spcPct val="90000"/>
              </a:lnSpc>
              <a:spcBef>
                <a:spcPts val="1120"/>
              </a:spcBef>
              <a:spcAft>
                <a:spcPts val="0"/>
              </a:spcAft>
              <a:buNone/>
            </a:pPr>
            <a:r>
              <a:t/>
            </a:r>
            <a:endParaRPr b="1" i="0" sz="3200" u="none" cap="none" strike="noStrike">
              <a:solidFill>
                <a:srgbClr val="262626"/>
              </a:solidFill>
              <a:latin typeface="Times New Roman"/>
              <a:ea typeface="Times New Roman"/>
              <a:cs typeface="Times New Roman"/>
              <a:sym typeface="Times New Roman"/>
            </a:endParaRPr>
          </a:p>
          <a:p>
            <a:pPr indent="0" lvl="0" marL="0" marR="0" rtl="0" algn="ctr">
              <a:lnSpc>
                <a:spcPct val="90000"/>
              </a:lnSpc>
              <a:spcBef>
                <a:spcPts val="1120"/>
              </a:spcBef>
              <a:spcAft>
                <a:spcPts val="0"/>
              </a:spcAft>
              <a:buNone/>
            </a:pPr>
            <a:r>
              <a:t/>
            </a:r>
            <a:endParaRPr b="1" i="0" sz="3200" u="none" cap="none" strike="noStrike">
              <a:solidFill>
                <a:srgbClr val="262626"/>
              </a:solidFill>
              <a:latin typeface="Times New Roman"/>
              <a:ea typeface="Times New Roman"/>
              <a:cs typeface="Times New Roman"/>
              <a:sym typeface="Times New Roman"/>
            </a:endParaRPr>
          </a:p>
          <a:p>
            <a:pPr indent="0" lvl="0" marL="0" marR="0" rtl="0" algn="ctr">
              <a:lnSpc>
                <a:spcPct val="90000"/>
              </a:lnSpc>
              <a:spcBef>
                <a:spcPts val="1120"/>
              </a:spcBef>
              <a:spcAft>
                <a:spcPts val="0"/>
              </a:spcAft>
              <a:buNone/>
            </a:pPr>
            <a:r>
              <a:t/>
            </a:r>
            <a:endParaRPr b="1" i="0" sz="3200" u="none" cap="none" strike="noStrike">
              <a:solidFill>
                <a:srgbClr val="262626"/>
              </a:solidFill>
              <a:latin typeface="Times New Roman"/>
              <a:ea typeface="Times New Roman"/>
              <a:cs typeface="Times New Roman"/>
              <a:sym typeface="Times New Roman"/>
            </a:endParaRPr>
          </a:p>
        </p:txBody>
      </p:sp>
      <p:sp>
        <p:nvSpPr>
          <p:cNvPr id="190" name="Google Shape;190;p1"/>
          <p:cNvSpPr txBox="1"/>
          <p:nvPr/>
        </p:nvSpPr>
        <p:spPr>
          <a:xfrm>
            <a:off x="3178041" y="4566315"/>
            <a:ext cx="6432043" cy="800219"/>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None/>
            </a:pPr>
            <a:r>
              <a:rPr b="0" i="0" lang="en-US" sz="2400" u="none" cap="none" strike="noStrike">
                <a:solidFill>
                  <a:srgbClr val="262626"/>
                </a:solidFill>
                <a:latin typeface="Times New Roman"/>
                <a:ea typeface="Times New Roman"/>
                <a:cs typeface="Times New Roman"/>
                <a:sym typeface="Times New Roman"/>
              </a:rPr>
              <a:t>TOPIC OF PRESENTATION: </a:t>
            </a:r>
            <a:endParaRPr/>
          </a:p>
          <a:p>
            <a:pPr indent="0" lvl="0" marL="0" marR="0" rtl="0" algn="l">
              <a:spcBef>
                <a:spcPts val="840"/>
              </a:spcBef>
              <a:spcAft>
                <a:spcPts val="0"/>
              </a:spcAft>
              <a:buNone/>
            </a:pPr>
            <a:r>
              <a:t/>
            </a:r>
            <a:endParaRPr b="0" i="0" sz="1600" u="none" cap="none" strike="noStrike">
              <a:solidFill>
                <a:schemeClr val="dk1"/>
              </a:solidFill>
              <a:latin typeface="Raleway ExtraBold"/>
              <a:ea typeface="Raleway ExtraBold"/>
              <a:cs typeface="Raleway ExtraBold"/>
              <a:sym typeface="Raleway ExtraBold"/>
            </a:endParaRPr>
          </a:p>
        </p:txBody>
      </p:sp>
      <p:sp>
        <p:nvSpPr>
          <p:cNvPr id="191" name="Google Shape;191;p1"/>
          <p:cNvSpPr txBox="1"/>
          <p:nvPr/>
        </p:nvSpPr>
        <p:spPr>
          <a:xfrm>
            <a:off x="3206107" y="4985847"/>
            <a:ext cx="7047166"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400" u="none" cap="none" strike="noStrike">
                <a:solidFill>
                  <a:schemeClr val="dk1"/>
                </a:solidFill>
                <a:latin typeface="Calibri"/>
                <a:ea typeface="Calibri"/>
                <a:cs typeface="Calibri"/>
                <a:sym typeface="Calibri"/>
              </a:rPr>
              <a:t>Network topologies and DMZ</a:t>
            </a:r>
            <a:r>
              <a:rPr b="0" i="0" lang="en-US" sz="2400" u="none" cap="none" strike="noStrike">
                <a:solidFill>
                  <a:schemeClr val="dk1"/>
                </a:solidFill>
                <a:latin typeface="Times New Roman"/>
                <a:ea typeface="Times New Roman"/>
                <a:cs typeface="Times New Roman"/>
                <a:sym typeface="Times New Roman"/>
              </a:rPr>
              <a: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Bus</a:t>
            </a:r>
            <a:endParaRPr/>
          </a:p>
        </p:txBody>
      </p:sp>
      <p:sp>
        <p:nvSpPr>
          <p:cNvPr id="262" name="Google Shape;262;p1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Noto Sans Symbols"/>
              <a:buNone/>
            </a:pPr>
            <a:r>
              <a:rPr lang="en-US"/>
              <a:t>Advantages	</a:t>
            </a:r>
            <a:endParaRPr/>
          </a:p>
        </p:txBody>
      </p:sp>
      <p:sp>
        <p:nvSpPr>
          <p:cNvPr id="263" name="Google Shape;263;p1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Noto Sans Symbols"/>
              <a:buNone/>
            </a:pPr>
            <a:r>
              <a:rPr lang="en-US"/>
              <a:t>Disadvantage</a:t>
            </a:r>
            <a:endParaRPr/>
          </a:p>
        </p:txBody>
      </p:sp>
      <p:sp>
        <p:nvSpPr>
          <p:cNvPr id="264" name="Google Shape;264;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200">
                <a:solidFill>
                  <a:schemeClr val="dk2"/>
                </a:solidFill>
                <a:latin typeface="Arial"/>
                <a:ea typeface="Arial"/>
                <a:cs typeface="Arial"/>
                <a:sym typeface="Arial"/>
              </a:rPr>
              <a:t>CSC1202-2013 (c) Nouf AlJaffan</a:t>
            </a:r>
            <a:endParaRPr/>
          </a:p>
        </p:txBody>
      </p:sp>
      <p:sp>
        <p:nvSpPr>
          <p:cNvPr id="265" name="Google Shape;265;p1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Works well for small networks</a:t>
            </a:r>
            <a:endParaRPr/>
          </a:p>
          <a:p>
            <a:pPr indent="-228600" lvl="0" marL="228600" rtl="0" algn="l">
              <a:lnSpc>
                <a:spcPct val="90000"/>
              </a:lnSpc>
              <a:spcBef>
                <a:spcPts val="1000"/>
              </a:spcBef>
              <a:spcAft>
                <a:spcPts val="0"/>
              </a:spcAft>
              <a:buClr>
                <a:schemeClr val="dk1"/>
              </a:buClr>
              <a:buSzPts val="2800"/>
              <a:buChar char="•"/>
            </a:pPr>
            <a:r>
              <a:rPr lang="en-US"/>
              <a:t>Easy to install</a:t>
            </a:r>
            <a:endParaRPr/>
          </a:p>
          <a:p>
            <a:pPr indent="-228600" lvl="0" marL="228600" rtl="0" algn="l">
              <a:lnSpc>
                <a:spcPct val="90000"/>
              </a:lnSpc>
              <a:spcBef>
                <a:spcPts val="1000"/>
              </a:spcBef>
              <a:spcAft>
                <a:spcPts val="0"/>
              </a:spcAft>
              <a:buClr>
                <a:schemeClr val="dk1"/>
              </a:buClr>
              <a:buSzPts val="2800"/>
              <a:buChar char="•"/>
            </a:pPr>
            <a:r>
              <a:rPr lang="en-US"/>
              <a:t>Relatively inexpensive to implement</a:t>
            </a:r>
            <a:endParaRPr/>
          </a:p>
        </p:txBody>
      </p:sp>
      <p:sp>
        <p:nvSpPr>
          <p:cNvPr id="266" name="Google Shape;266;p1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Management costs can be high</a:t>
            </a:r>
            <a:endParaRPr/>
          </a:p>
          <a:p>
            <a:pPr indent="-228600" lvl="0" marL="228600" rtl="0" algn="l">
              <a:lnSpc>
                <a:spcPct val="90000"/>
              </a:lnSpc>
              <a:spcBef>
                <a:spcPts val="1000"/>
              </a:spcBef>
              <a:spcAft>
                <a:spcPts val="0"/>
              </a:spcAft>
              <a:buClr>
                <a:schemeClr val="dk1"/>
              </a:buClr>
              <a:buSzPts val="2800"/>
              <a:buChar char="•"/>
            </a:pPr>
            <a:r>
              <a:rPr lang="en-US"/>
              <a:t>Network disruption when computers are added or removed</a:t>
            </a:r>
            <a:endParaRPr/>
          </a:p>
          <a:p>
            <a:pPr indent="-228600" lvl="0" marL="228600" rtl="0" algn="l">
              <a:lnSpc>
                <a:spcPct val="90000"/>
              </a:lnSpc>
              <a:spcBef>
                <a:spcPts val="1000"/>
              </a:spcBef>
              <a:spcAft>
                <a:spcPts val="0"/>
              </a:spcAft>
              <a:buClr>
                <a:schemeClr val="dk1"/>
              </a:buClr>
              <a:buSzPts val="2800"/>
              <a:buChar char="•"/>
            </a:pPr>
            <a:r>
              <a:rPr lang="en-US"/>
              <a:t>A break in the cable will prevent all systems from accessing the network.</a:t>
            </a:r>
            <a:endParaRPr/>
          </a:p>
          <a:p>
            <a:pPr indent="-228600" lvl="0" marL="228600" rtl="0" algn="l">
              <a:lnSpc>
                <a:spcPct val="90000"/>
              </a:lnSpc>
              <a:spcBef>
                <a:spcPts val="1000"/>
              </a:spcBef>
              <a:spcAft>
                <a:spcPts val="0"/>
              </a:spcAft>
              <a:buClr>
                <a:schemeClr val="dk1"/>
              </a:buClr>
              <a:buSzPts val="2800"/>
              <a:buChar char="•"/>
            </a:pPr>
            <a:r>
              <a:rPr lang="en-US"/>
              <a:t>Difficult to troubleshoot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Ring</a:t>
            </a:r>
            <a:endParaRPr/>
          </a:p>
        </p:txBody>
      </p:sp>
      <p:sp>
        <p:nvSpPr>
          <p:cNvPr id="272" name="Google Shape;2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200">
                <a:solidFill>
                  <a:schemeClr val="dk2"/>
                </a:solidFill>
                <a:latin typeface="Arial"/>
                <a:ea typeface="Arial"/>
                <a:cs typeface="Arial"/>
                <a:sym typeface="Arial"/>
              </a:rPr>
              <a:t>CSC1202-2013 (c) Nouf AlJaffan</a:t>
            </a:r>
            <a:endParaRPr/>
          </a:p>
        </p:txBody>
      </p:sp>
      <p:pic>
        <p:nvPicPr>
          <p:cNvPr descr="Fig06-02" id="273" name="Google Shape;273;p11"/>
          <p:cNvPicPr preferRelativeResize="0"/>
          <p:nvPr>
            <p:ph idx="1" type="body"/>
          </p:nvPr>
        </p:nvPicPr>
        <p:blipFill rotWithShape="1">
          <a:blip r:embed="rId3">
            <a:alphaModFix/>
          </a:blip>
          <a:srcRect b="0" l="0" r="0" t="0"/>
          <a:stretch/>
        </p:blipFill>
        <p:spPr>
          <a:xfrm>
            <a:off x="1320800" y="1295400"/>
            <a:ext cx="9525000" cy="4572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Simple Physical Topologies</a:t>
            </a:r>
            <a:endParaRPr/>
          </a:p>
        </p:txBody>
      </p:sp>
      <p:sp>
        <p:nvSpPr>
          <p:cNvPr id="279" name="Google Shape;27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200">
                <a:solidFill>
                  <a:schemeClr val="dk2"/>
                </a:solidFill>
                <a:latin typeface="Arial"/>
                <a:ea typeface="Arial"/>
                <a:cs typeface="Arial"/>
                <a:sym typeface="Arial"/>
              </a:rPr>
              <a:t>CSC1202-2013 (c) Nouf AlJaffan</a:t>
            </a:r>
            <a:endParaRPr/>
          </a:p>
        </p:txBody>
      </p:sp>
      <p:sp>
        <p:nvSpPr>
          <p:cNvPr id="280" name="Google Shape;280;p12"/>
          <p:cNvSpPr txBox="1"/>
          <p:nvPr>
            <p:ph idx="1" type="body"/>
          </p:nvPr>
        </p:nvSpPr>
        <p:spPr>
          <a:xfrm>
            <a:off x="609600" y="1600201"/>
            <a:ext cx="10972800" cy="2112963"/>
          </a:xfrm>
          <a:prstGeom prst="rect">
            <a:avLst/>
          </a:prstGeom>
          <a:noFill/>
          <a:ln>
            <a:noFill/>
          </a:ln>
        </p:spPr>
        <p:txBody>
          <a:bodyPr anchorCtr="0" anchor="t" bIns="45700" lIns="91425" spcFirstLastPara="1" rIns="91425" wrap="square" tIns="45700">
            <a:normAutofit fontScale="92500" lnSpcReduction="20000"/>
          </a:bodyPr>
          <a:lstStyle/>
          <a:p>
            <a:pPr indent="-274320" lvl="0" marL="274320" rtl="0" algn="l">
              <a:lnSpc>
                <a:spcPct val="90000"/>
              </a:lnSpc>
              <a:spcBef>
                <a:spcPts val="0"/>
              </a:spcBef>
              <a:spcAft>
                <a:spcPts val="0"/>
              </a:spcAft>
              <a:buClr>
                <a:schemeClr val="dk1"/>
              </a:buClr>
              <a:buSzPct val="100000"/>
              <a:buFont typeface="Noto Sans Symbols"/>
              <a:buChar char="⚫"/>
            </a:pPr>
            <a:r>
              <a:rPr lang="en-US" sz="2400"/>
              <a:t>Ring topology</a:t>
            </a:r>
            <a:endParaRPr/>
          </a:p>
          <a:p>
            <a:pPr indent="-228600" lvl="1" marL="548640" rtl="0" algn="l">
              <a:lnSpc>
                <a:spcPct val="90000"/>
              </a:lnSpc>
              <a:spcBef>
                <a:spcPts val="370"/>
              </a:spcBef>
              <a:spcAft>
                <a:spcPts val="0"/>
              </a:spcAft>
              <a:buClr>
                <a:schemeClr val="dk1"/>
              </a:buClr>
              <a:buSzPct val="100000"/>
              <a:buFont typeface="Noto Sans Symbols"/>
              <a:buChar char="⚫"/>
            </a:pPr>
            <a:r>
              <a:rPr lang="en-US" sz="2000"/>
              <a:t>Each node is connected to the two nearest nodes so the entire network forms a circle</a:t>
            </a:r>
            <a:endParaRPr/>
          </a:p>
          <a:p>
            <a:pPr indent="-228600" lvl="1" marL="548640" rtl="0" algn="l">
              <a:lnSpc>
                <a:spcPct val="90000"/>
              </a:lnSpc>
              <a:spcBef>
                <a:spcPts val="370"/>
              </a:spcBef>
              <a:spcAft>
                <a:spcPts val="0"/>
              </a:spcAft>
              <a:buClr>
                <a:schemeClr val="dk1"/>
              </a:buClr>
              <a:buSzPct val="100000"/>
              <a:buFont typeface="Noto Sans Symbols"/>
              <a:buChar char="⚫"/>
            </a:pPr>
            <a:r>
              <a:rPr lang="en-US" sz="2000"/>
              <a:t>One method for passing data on ring networks is </a:t>
            </a:r>
            <a:r>
              <a:rPr b="1" lang="en-US" sz="2000"/>
              <a:t>token passing</a:t>
            </a:r>
            <a:endParaRPr/>
          </a:p>
          <a:p>
            <a:pPr indent="-228600" lvl="1" marL="548640" rtl="0" algn="l">
              <a:lnSpc>
                <a:spcPct val="90000"/>
              </a:lnSpc>
              <a:spcBef>
                <a:spcPts val="370"/>
              </a:spcBef>
              <a:spcAft>
                <a:spcPts val="0"/>
              </a:spcAft>
              <a:buClr>
                <a:schemeClr val="dk1"/>
              </a:buClr>
              <a:buSzPct val="100000"/>
              <a:buFont typeface="Noto Sans Symbols"/>
              <a:buChar char="⚫"/>
            </a:pPr>
            <a:r>
              <a:rPr lang="en-US" sz="2000">
                <a:solidFill>
                  <a:schemeClr val="dk1"/>
                </a:solidFill>
              </a:rPr>
              <a:t>Data travels around the network</a:t>
            </a:r>
            <a:endParaRPr/>
          </a:p>
          <a:p>
            <a:pPr indent="-228600" lvl="1" marL="548640" rtl="0" algn="l">
              <a:lnSpc>
                <a:spcPct val="90000"/>
              </a:lnSpc>
              <a:spcBef>
                <a:spcPts val="370"/>
              </a:spcBef>
              <a:spcAft>
                <a:spcPts val="0"/>
              </a:spcAft>
              <a:buClr>
                <a:schemeClr val="dk1"/>
              </a:buClr>
              <a:buSzPct val="100000"/>
              <a:buFont typeface="Noto Sans Symbols"/>
              <a:buChar char="⚫"/>
            </a:pPr>
            <a:r>
              <a:rPr lang="en-US" sz="2000">
                <a:solidFill>
                  <a:schemeClr val="dk1"/>
                </a:solidFill>
              </a:rPr>
              <a:t>Traffic flows in one direction</a:t>
            </a:r>
            <a:endParaRPr/>
          </a:p>
          <a:p>
            <a:pPr indent="-228600" lvl="1" marL="548640" rtl="0" algn="l">
              <a:lnSpc>
                <a:spcPct val="90000"/>
              </a:lnSpc>
              <a:spcBef>
                <a:spcPts val="370"/>
              </a:spcBef>
              <a:spcAft>
                <a:spcPts val="0"/>
              </a:spcAft>
              <a:buClr>
                <a:schemeClr val="dk1"/>
              </a:buClr>
              <a:buSzPct val="100000"/>
              <a:buFont typeface="Noto Sans Symbols"/>
              <a:buChar char="⚫"/>
            </a:pPr>
            <a:r>
              <a:rPr lang="en-US" sz="2000">
                <a:solidFill>
                  <a:schemeClr val="dk1"/>
                </a:solidFill>
              </a:rPr>
              <a:t>Slow performance</a:t>
            </a:r>
            <a:endParaRPr/>
          </a:p>
          <a:p>
            <a:pPr indent="-228600" lvl="1" marL="548640" rtl="0" algn="l">
              <a:lnSpc>
                <a:spcPct val="90000"/>
              </a:lnSpc>
              <a:spcBef>
                <a:spcPts val="370"/>
              </a:spcBef>
              <a:spcAft>
                <a:spcPts val="0"/>
              </a:spcAft>
              <a:buClr>
                <a:schemeClr val="dk1"/>
              </a:buClr>
              <a:buSzPct val="100000"/>
              <a:buFont typeface="Noto Sans Symbols"/>
              <a:buChar char="⚫"/>
            </a:pPr>
            <a:r>
              <a:rPr lang="en-US" sz="2000">
                <a:solidFill>
                  <a:schemeClr val="dk1"/>
                </a:solidFill>
              </a:rPr>
              <a:t>One workstation goes down; whole network goes down</a:t>
            </a:r>
            <a:endParaRPr/>
          </a:p>
          <a:p>
            <a:pPr indent="-228600" lvl="1" marL="548640" rtl="0" algn="l">
              <a:lnSpc>
                <a:spcPct val="90000"/>
              </a:lnSpc>
              <a:spcBef>
                <a:spcPts val="370"/>
              </a:spcBef>
              <a:spcAft>
                <a:spcPts val="0"/>
              </a:spcAft>
              <a:buClr>
                <a:schemeClr val="dk1"/>
              </a:buClr>
              <a:buSzPct val="100000"/>
              <a:buFont typeface="Noto Sans Symbols"/>
              <a:buChar char="⚫"/>
            </a:pPr>
            <a:r>
              <a:rPr lang="en-US" sz="2000">
                <a:solidFill>
                  <a:schemeClr val="dk1"/>
                </a:solidFill>
              </a:rPr>
              <a:t>Network is highly dependent </a:t>
            </a:r>
            <a:endParaRPr/>
          </a:p>
          <a:p>
            <a:pPr indent="-111125" lvl="1" marL="548640" rtl="0" algn="l">
              <a:lnSpc>
                <a:spcPct val="90000"/>
              </a:lnSpc>
              <a:spcBef>
                <a:spcPts val="370"/>
              </a:spcBef>
              <a:spcAft>
                <a:spcPts val="0"/>
              </a:spcAft>
              <a:buClr>
                <a:schemeClr val="dk1"/>
              </a:buClr>
              <a:buSzPct val="100000"/>
              <a:buFont typeface="Noto Sans Symbols"/>
              <a:buNone/>
            </a:pPr>
            <a:r>
              <a:t/>
            </a:r>
            <a:endParaRPr sz="2000"/>
          </a:p>
        </p:txBody>
      </p:sp>
      <p:pic>
        <p:nvPicPr>
          <p:cNvPr descr="Fig05-03" id="281" name="Google Shape;281;p12"/>
          <p:cNvPicPr preferRelativeResize="0"/>
          <p:nvPr/>
        </p:nvPicPr>
        <p:blipFill rotWithShape="1">
          <a:blip r:embed="rId3">
            <a:alphaModFix/>
          </a:blip>
          <a:srcRect b="0" l="0" r="0" t="0"/>
          <a:stretch/>
        </p:blipFill>
        <p:spPr>
          <a:xfrm>
            <a:off x="3860800" y="4733926"/>
            <a:ext cx="3860800" cy="1724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1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Ring</a:t>
            </a:r>
            <a:endParaRPr/>
          </a:p>
        </p:txBody>
      </p:sp>
      <p:sp>
        <p:nvSpPr>
          <p:cNvPr id="287" name="Google Shape;287;p1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Noto Sans Symbols"/>
              <a:buNone/>
            </a:pPr>
            <a:r>
              <a:rPr lang="en-US"/>
              <a:t>Advantages	</a:t>
            </a:r>
            <a:endParaRPr/>
          </a:p>
        </p:txBody>
      </p:sp>
      <p:sp>
        <p:nvSpPr>
          <p:cNvPr id="288" name="Google Shape;288;p1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Noto Sans Symbols"/>
              <a:buNone/>
            </a:pPr>
            <a:r>
              <a:rPr lang="en-US"/>
              <a:t>Disadvantage</a:t>
            </a:r>
            <a:endParaRPr/>
          </a:p>
        </p:txBody>
      </p:sp>
      <p:sp>
        <p:nvSpPr>
          <p:cNvPr id="289" name="Google Shape;289;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200">
                <a:solidFill>
                  <a:schemeClr val="dk2"/>
                </a:solidFill>
                <a:latin typeface="Arial"/>
                <a:ea typeface="Arial"/>
                <a:cs typeface="Arial"/>
                <a:sym typeface="Arial"/>
              </a:rPr>
              <a:t>CSC1202-2013 (c) Nouf AlJaffan</a:t>
            </a:r>
            <a:endParaRPr/>
          </a:p>
        </p:txBody>
      </p:sp>
      <p:sp>
        <p:nvSpPr>
          <p:cNvPr id="290" name="Google Shape;290;p1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Cable faults are easily located, making troubleshooting easier</a:t>
            </a:r>
            <a:endParaRPr/>
          </a:p>
          <a:p>
            <a:pPr indent="-228600" lvl="0" marL="228600" rtl="0" algn="l">
              <a:lnSpc>
                <a:spcPct val="90000"/>
              </a:lnSpc>
              <a:spcBef>
                <a:spcPts val="1000"/>
              </a:spcBef>
              <a:spcAft>
                <a:spcPts val="0"/>
              </a:spcAft>
              <a:buClr>
                <a:schemeClr val="dk1"/>
              </a:buClr>
              <a:buSzPts val="2800"/>
              <a:buChar char="•"/>
            </a:pPr>
            <a:r>
              <a:rPr lang="en-US"/>
              <a:t>Ring networks are moderately easy to install</a:t>
            </a:r>
            <a:endParaRPr/>
          </a:p>
        </p:txBody>
      </p:sp>
      <p:sp>
        <p:nvSpPr>
          <p:cNvPr id="291" name="Google Shape;291;p1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fontScale="92500"/>
          </a:bodyPr>
          <a:lstStyle/>
          <a:p>
            <a:pPr indent="-274320" lvl="0" marL="274320" rtl="0" algn="l">
              <a:lnSpc>
                <a:spcPct val="90000"/>
              </a:lnSpc>
              <a:spcBef>
                <a:spcPts val="0"/>
              </a:spcBef>
              <a:spcAft>
                <a:spcPts val="0"/>
              </a:spcAft>
              <a:buClr>
                <a:schemeClr val="dk1"/>
              </a:buClr>
              <a:buSzPct val="100000"/>
              <a:buFont typeface="Noto Sans Symbols"/>
              <a:buChar char="⚫"/>
            </a:pPr>
            <a:r>
              <a:rPr lang="en-US"/>
              <a:t>Expensive</a:t>
            </a:r>
            <a:endParaRPr/>
          </a:p>
          <a:p>
            <a:pPr indent="-274320" lvl="0" marL="274320" rtl="0" algn="l">
              <a:lnSpc>
                <a:spcPct val="90000"/>
              </a:lnSpc>
              <a:spcBef>
                <a:spcPts val="580"/>
              </a:spcBef>
              <a:spcAft>
                <a:spcPts val="0"/>
              </a:spcAft>
              <a:buClr>
                <a:schemeClr val="dk1"/>
              </a:buClr>
              <a:buSzPct val="100000"/>
              <a:buFont typeface="Noto Sans Symbols"/>
              <a:buChar char="⚫"/>
            </a:pPr>
            <a:r>
              <a:rPr lang="en-US"/>
              <a:t>Requires more cable and network equipment at the start</a:t>
            </a:r>
            <a:endParaRPr/>
          </a:p>
          <a:p>
            <a:pPr indent="-274320" lvl="0" marL="274320" rtl="0" algn="l">
              <a:lnSpc>
                <a:spcPct val="90000"/>
              </a:lnSpc>
              <a:spcBef>
                <a:spcPts val="580"/>
              </a:spcBef>
              <a:spcAft>
                <a:spcPts val="0"/>
              </a:spcAft>
              <a:buClr>
                <a:schemeClr val="dk1"/>
              </a:buClr>
              <a:buSzPct val="100000"/>
              <a:buFont typeface="Noto Sans Symbols"/>
              <a:buChar char="⚫"/>
            </a:pPr>
            <a:r>
              <a:rPr lang="en-US"/>
              <a:t>Expansion to the network can cause network disruption</a:t>
            </a:r>
            <a:endParaRPr/>
          </a:p>
          <a:p>
            <a:pPr indent="-274320" lvl="0" marL="274320" rtl="0" algn="l">
              <a:lnSpc>
                <a:spcPct val="90000"/>
              </a:lnSpc>
              <a:spcBef>
                <a:spcPts val="580"/>
              </a:spcBef>
              <a:spcAft>
                <a:spcPts val="0"/>
              </a:spcAft>
              <a:buClr>
                <a:schemeClr val="dk1"/>
              </a:buClr>
              <a:buSzPct val="100000"/>
              <a:buFont typeface="Noto Sans Symbols"/>
              <a:buChar char="⚫"/>
            </a:pPr>
            <a:r>
              <a:rPr lang="en-US"/>
              <a:t>A single break in the cable can disrupt the entire network</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Star</a:t>
            </a:r>
            <a:endParaRPr/>
          </a:p>
        </p:txBody>
      </p:sp>
      <p:sp>
        <p:nvSpPr>
          <p:cNvPr id="297" name="Google Shape;297;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200">
                <a:solidFill>
                  <a:schemeClr val="dk2"/>
                </a:solidFill>
                <a:latin typeface="Arial"/>
                <a:ea typeface="Arial"/>
                <a:cs typeface="Arial"/>
                <a:sym typeface="Arial"/>
              </a:rPr>
              <a:t>CSC1202-2013 (c) Nouf AlJaffan</a:t>
            </a:r>
            <a:endParaRPr/>
          </a:p>
        </p:txBody>
      </p:sp>
      <p:pic>
        <p:nvPicPr>
          <p:cNvPr descr="Fig06-03" id="298" name="Google Shape;298;p14"/>
          <p:cNvPicPr preferRelativeResize="0"/>
          <p:nvPr>
            <p:ph idx="1" type="body"/>
          </p:nvPr>
        </p:nvPicPr>
        <p:blipFill rotWithShape="1">
          <a:blip r:embed="rId3">
            <a:alphaModFix/>
          </a:blip>
          <a:srcRect b="0" l="0" r="0" t="0"/>
          <a:stretch/>
        </p:blipFill>
        <p:spPr>
          <a:xfrm>
            <a:off x="1219200" y="1295400"/>
            <a:ext cx="9838267" cy="4572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Simple Physical Topologies</a:t>
            </a:r>
            <a:endParaRPr/>
          </a:p>
        </p:txBody>
      </p:sp>
      <p:sp>
        <p:nvSpPr>
          <p:cNvPr id="304" name="Google Shape;304;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200">
                <a:solidFill>
                  <a:schemeClr val="dk2"/>
                </a:solidFill>
                <a:latin typeface="Arial"/>
                <a:ea typeface="Arial"/>
                <a:cs typeface="Arial"/>
                <a:sym typeface="Arial"/>
              </a:rPr>
              <a:t>CSC1202-2013 (c) Nouf AlJaffan</a:t>
            </a:r>
            <a:endParaRPr/>
          </a:p>
        </p:txBody>
      </p:sp>
      <p:sp>
        <p:nvSpPr>
          <p:cNvPr id="305" name="Google Shape;305;p15"/>
          <p:cNvSpPr txBox="1"/>
          <p:nvPr>
            <p:ph idx="1" type="body"/>
          </p:nvPr>
        </p:nvSpPr>
        <p:spPr>
          <a:xfrm>
            <a:off x="609600" y="1600201"/>
            <a:ext cx="10972800" cy="135731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000"/>
              <a:buFont typeface="Noto Sans Symbols"/>
              <a:buNone/>
            </a:pPr>
            <a:r>
              <a:rPr lang="en-US" sz="3000">
                <a:solidFill>
                  <a:srgbClr val="FF0000"/>
                </a:solidFill>
              </a:rPr>
              <a:t>Star topology</a:t>
            </a:r>
            <a:endParaRPr/>
          </a:p>
          <a:p>
            <a:pPr indent="-228600" lvl="1" marL="685800" rtl="0" algn="l">
              <a:lnSpc>
                <a:spcPct val="90000"/>
              </a:lnSpc>
              <a:spcBef>
                <a:spcPts val="500"/>
              </a:spcBef>
              <a:spcAft>
                <a:spcPts val="0"/>
              </a:spcAft>
              <a:buClr>
                <a:schemeClr val="dk1"/>
              </a:buClr>
              <a:buSzPts val="2600"/>
              <a:buChar char="•"/>
            </a:pPr>
            <a:r>
              <a:rPr lang="en-US" sz="2600"/>
              <a:t>Every node on the network is connected through a central device </a:t>
            </a:r>
            <a:r>
              <a:rPr lang="en-US"/>
              <a:t>called </a:t>
            </a:r>
            <a:r>
              <a:rPr b="1" lang="en-US"/>
              <a:t>hub or switch</a:t>
            </a:r>
            <a:r>
              <a:rPr lang="en-US"/>
              <a:t>. </a:t>
            </a:r>
            <a:endParaRPr sz="2600"/>
          </a:p>
        </p:txBody>
      </p:sp>
      <p:pic>
        <p:nvPicPr>
          <p:cNvPr descr="Fig05-04" id="306" name="Google Shape;306;p15"/>
          <p:cNvPicPr preferRelativeResize="0"/>
          <p:nvPr/>
        </p:nvPicPr>
        <p:blipFill rotWithShape="1">
          <a:blip r:embed="rId3">
            <a:alphaModFix/>
          </a:blip>
          <a:srcRect b="0" l="0" r="0" t="0"/>
          <a:stretch/>
        </p:blipFill>
        <p:spPr>
          <a:xfrm>
            <a:off x="1879600" y="3276600"/>
            <a:ext cx="6248400" cy="3048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Star (continued)</a:t>
            </a:r>
            <a:endParaRPr/>
          </a:p>
        </p:txBody>
      </p:sp>
      <p:sp>
        <p:nvSpPr>
          <p:cNvPr id="312" name="Google Shape;312;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200">
                <a:solidFill>
                  <a:schemeClr val="dk2"/>
                </a:solidFill>
                <a:latin typeface="Arial"/>
                <a:ea typeface="Arial"/>
                <a:cs typeface="Arial"/>
                <a:sym typeface="Arial"/>
              </a:rPr>
              <a:t>CSC1202-2013 (c) Nouf AlJaffan</a:t>
            </a:r>
            <a:endParaRPr/>
          </a:p>
        </p:txBody>
      </p:sp>
      <p:sp>
        <p:nvSpPr>
          <p:cNvPr id="313" name="Google Shape;313;p16"/>
          <p:cNvSpPr txBox="1"/>
          <p:nvPr>
            <p:ph idx="1" type="body"/>
          </p:nvPr>
        </p:nvSpPr>
        <p:spPr>
          <a:xfrm>
            <a:off x="609600" y="1371601"/>
            <a:ext cx="10972800" cy="452596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sz="2800"/>
              <a:t>Any single cable connects only two devices</a:t>
            </a:r>
            <a:endParaRPr/>
          </a:p>
          <a:p>
            <a:pPr indent="-228600" lvl="1" marL="685800" rtl="0" algn="l">
              <a:lnSpc>
                <a:spcPct val="90000"/>
              </a:lnSpc>
              <a:spcBef>
                <a:spcPts val="500"/>
              </a:spcBef>
              <a:spcAft>
                <a:spcPts val="0"/>
              </a:spcAft>
              <a:buClr>
                <a:schemeClr val="dk1"/>
              </a:buClr>
              <a:buSzPts val="2400"/>
              <a:buChar char="•"/>
            </a:pPr>
            <a:r>
              <a:rPr lang="en-US"/>
              <a:t>Cabling problems affect two nodes at most</a:t>
            </a:r>
            <a:endParaRPr/>
          </a:p>
          <a:p>
            <a:pPr indent="-228600" lvl="0" marL="228600" rtl="0" algn="l">
              <a:lnSpc>
                <a:spcPct val="90000"/>
              </a:lnSpc>
              <a:spcBef>
                <a:spcPts val="1000"/>
              </a:spcBef>
              <a:spcAft>
                <a:spcPts val="0"/>
              </a:spcAft>
              <a:buClr>
                <a:schemeClr val="dk1"/>
              </a:buClr>
              <a:buSzPts val="2800"/>
              <a:buChar char="•"/>
            </a:pPr>
            <a:r>
              <a:rPr lang="en-US" sz="2800"/>
              <a:t>Requires more cabling than ring or bus networks</a:t>
            </a:r>
            <a:endParaRPr/>
          </a:p>
          <a:p>
            <a:pPr indent="-228600" lvl="1" marL="685800" rtl="0" algn="l">
              <a:lnSpc>
                <a:spcPct val="90000"/>
              </a:lnSpc>
              <a:spcBef>
                <a:spcPts val="500"/>
              </a:spcBef>
              <a:spcAft>
                <a:spcPts val="0"/>
              </a:spcAft>
              <a:buClr>
                <a:schemeClr val="dk1"/>
              </a:buClr>
              <a:buSzPts val="2400"/>
              <a:buChar char="•"/>
            </a:pPr>
            <a:r>
              <a:rPr lang="en-US"/>
              <a:t>More fault-tolerant</a:t>
            </a:r>
            <a:endParaRPr/>
          </a:p>
          <a:p>
            <a:pPr indent="-228600" lvl="0" marL="228600" rtl="0" algn="l">
              <a:lnSpc>
                <a:spcPct val="90000"/>
              </a:lnSpc>
              <a:spcBef>
                <a:spcPts val="1000"/>
              </a:spcBef>
              <a:spcAft>
                <a:spcPts val="0"/>
              </a:spcAft>
              <a:buClr>
                <a:schemeClr val="dk1"/>
              </a:buClr>
              <a:buSzPts val="2800"/>
              <a:buChar char="•"/>
            </a:pPr>
            <a:r>
              <a:rPr lang="en-US" sz="2800"/>
              <a:t>Easily moved, isolated, or interconnected with other networks</a:t>
            </a:r>
            <a:endParaRPr/>
          </a:p>
          <a:p>
            <a:pPr indent="-228600" lvl="1" marL="685800" rtl="0" algn="l">
              <a:lnSpc>
                <a:spcPct val="90000"/>
              </a:lnSpc>
              <a:spcBef>
                <a:spcPts val="500"/>
              </a:spcBef>
              <a:spcAft>
                <a:spcPts val="0"/>
              </a:spcAft>
              <a:buClr>
                <a:schemeClr val="dk1"/>
              </a:buClr>
              <a:buSzPts val="2400"/>
              <a:buChar char="•"/>
            </a:pPr>
            <a:r>
              <a:rPr lang="en-US"/>
              <a:t>Scalable</a:t>
            </a:r>
            <a:endParaRPr/>
          </a:p>
          <a:p>
            <a:pPr indent="-228600" lvl="0" marL="228600" rtl="0" algn="l">
              <a:lnSpc>
                <a:spcPct val="90000"/>
              </a:lnSpc>
              <a:spcBef>
                <a:spcPts val="1000"/>
              </a:spcBef>
              <a:spcAft>
                <a:spcPts val="0"/>
              </a:spcAft>
              <a:buClr>
                <a:schemeClr val="dk1"/>
              </a:buClr>
              <a:buSzPts val="2800"/>
              <a:buChar char="•"/>
            </a:pPr>
            <a:r>
              <a:rPr lang="en-US" sz="2800"/>
              <a:t>Supports max of 1024 addressable nodes on logical network</a:t>
            </a:r>
            <a:endParaRPr/>
          </a:p>
          <a:p>
            <a:pPr indent="-50800" lvl="0" marL="228600" rtl="0" algn="l">
              <a:lnSpc>
                <a:spcPct val="90000"/>
              </a:lnSpc>
              <a:spcBef>
                <a:spcPts val="1000"/>
              </a:spcBef>
              <a:spcAft>
                <a:spcPts val="0"/>
              </a:spcAft>
              <a:buClr>
                <a:schemeClr val="dk1"/>
              </a:buClr>
              <a:buSzPts val="2800"/>
              <a:buNone/>
            </a:pPr>
            <a:r>
              <a:t/>
            </a:r>
            <a:endParaRPr sz="2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Star</a:t>
            </a:r>
            <a:endParaRPr/>
          </a:p>
        </p:txBody>
      </p:sp>
      <p:sp>
        <p:nvSpPr>
          <p:cNvPr id="319" name="Google Shape;319;p1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Noto Sans Symbols"/>
              <a:buNone/>
            </a:pPr>
            <a:r>
              <a:rPr lang="en-US"/>
              <a:t>Advantages	</a:t>
            </a:r>
            <a:endParaRPr/>
          </a:p>
        </p:txBody>
      </p:sp>
      <p:sp>
        <p:nvSpPr>
          <p:cNvPr id="320" name="Google Shape;320;p1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Noto Sans Symbols"/>
              <a:buNone/>
            </a:pPr>
            <a:r>
              <a:rPr lang="en-US"/>
              <a:t>Disadvantage</a:t>
            </a:r>
            <a:endParaRPr/>
          </a:p>
        </p:txBody>
      </p:sp>
      <p:sp>
        <p:nvSpPr>
          <p:cNvPr id="321" name="Google Shape;321;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200">
                <a:solidFill>
                  <a:schemeClr val="dk2"/>
                </a:solidFill>
                <a:latin typeface="Arial"/>
                <a:ea typeface="Arial"/>
                <a:cs typeface="Arial"/>
                <a:sym typeface="Arial"/>
              </a:rPr>
              <a:t>CSC1202-2013 (c) Nouf AlJaffan</a:t>
            </a:r>
            <a:endParaRPr/>
          </a:p>
        </p:txBody>
      </p:sp>
      <p:sp>
        <p:nvSpPr>
          <p:cNvPr id="322" name="Google Shape;322;p1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lnSpcReduction="10000"/>
          </a:bodyPr>
          <a:lstStyle/>
          <a:p>
            <a:pPr indent="-274320" lvl="0" marL="274320" rtl="0" algn="l">
              <a:lnSpc>
                <a:spcPct val="90000"/>
              </a:lnSpc>
              <a:spcBef>
                <a:spcPts val="0"/>
              </a:spcBef>
              <a:spcAft>
                <a:spcPts val="0"/>
              </a:spcAft>
              <a:buClr>
                <a:schemeClr val="dk1"/>
              </a:buClr>
              <a:buSzPts val="2800"/>
              <a:buFont typeface="Noto Sans Symbols"/>
              <a:buChar char="⚫"/>
            </a:pPr>
            <a:r>
              <a:rPr lang="en-US"/>
              <a:t>Good option for modern networks</a:t>
            </a:r>
            <a:endParaRPr/>
          </a:p>
          <a:p>
            <a:pPr indent="-274320" lvl="0" marL="274320" rtl="0" algn="l">
              <a:lnSpc>
                <a:spcPct val="90000"/>
              </a:lnSpc>
              <a:spcBef>
                <a:spcPts val="580"/>
              </a:spcBef>
              <a:spcAft>
                <a:spcPts val="0"/>
              </a:spcAft>
              <a:buClr>
                <a:schemeClr val="dk1"/>
              </a:buClr>
              <a:buSzPts val="2800"/>
              <a:buFont typeface="Noto Sans Symbols"/>
              <a:buChar char="⚫"/>
            </a:pPr>
            <a:r>
              <a:rPr lang="en-US"/>
              <a:t>Low startup costs</a:t>
            </a:r>
            <a:endParaRPr/>
          </a:p>
          <a:p>
            <a:pPr indent="-274320" lvl="0" marL="274320" rtl="0" algn="l">
              <a:lnSpc>
                <a:spcPct val="90000"/>
              </a:lnSpc>
              <a:spcBef>
                <a:spcPts val="580"/>
              </a:spcBef>
              <a:spcAft>
                <a:spcPts val="0"/>
              </a:spcAft>
              <a:buClr>
                <a:schemeClr val="dk1"/>
              </a:buClr>
              <a:buSzPts val="2800"/>
              <a:buFont typeface="Noto Sans Symbols"/>
              <a:buChar char="⚫"/>
            </a:pPr>
            <a:r>
              <a:rPr lang="en-US"/>
              <a:t>Easy to manage</a:t>
            </a:r>
            <a:endParaRPr/>
          </a:p>
          <a:p>
            <a:pPr indent="-274320" lvl="0" marL="274320" rtl="0" algn="l">
              <a:lnSpc>
                <a:spcPct val="90000"/>
              </a:lnSpc>
              <a:spcBef>
                <a:spcPts val="580"/>
              </a:spcBef>
              <a:spcAft>
                <a:spcPts val="0"/>
              </a:spcAft>
              <a:buClr>
                <a:schemeClr val="dk1"/>
              </a:buClr>
              <a:buSzPts val="2800"/>
              <a:buFont typeface="Noto Sans Symbols"/>
              <a:buChar char="⚫"/>
            </a:pPr>
            <a:r>
              <a:rPr lang="en-US"/>
              <a:t>Offers opportunities for expansion</a:t>
            </a:r>
            <a:endParaRPr/>
          </a:p>
          <a:p>
            <a:pPr indent="-274320" lvl="0" marL="274320" rtl="0" algn="l">
              <a:lnSpc>
                <a:spcPct val="90000"/>
              </a:lnSpc>
              <a:spcBef>
                <a:spcPts val="580"/>
              </a:spcBef>
              <a:spcAft>
                <a:spcPts val="0"/>
              </a:spcAft>
              <a:buClr>
                <a:schemeClr val="dk1"/>
              </a:buClr>
              <a:buSzPts val="2800"/>
              <a:buFont typeface="Noto Sans Symbols"/>
              <a:buChar char="⚫"/>
            </a:pPr>
            <a:r>
              <a:rPr lang="en-US"/>
              <a:t>Most popular topology in use; wide variety of equipment available</a:t>
            </a:r>
            <a:endParaRPr/>
          </a:p>
        </p:txBody>
      </p:sp>
      <p:sp>
        <p:nvSpPr>
          <p:cNvPr id="323" name="Google Shape;323;p1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Hub is a single point of failure</a:t>
            </a:r>
            <a:endParaRPr/>
          </a:p>
          <a:p>
            <a:pPr indent="-228600" lvl="0" marL="228600" rtl="0" algn="l">
              <a:lnSpc>
                <a:spcPct val="90000"/>
              </a:lnSpc>
              <a:spcBef>
                <a:spcPts val="1000"/>
              </a:spcBef>
              <a:spcAft>
                <a:spcPts val="0"/>
              </a:spcAft>
              <a:buClr>
                <a:schemeClr val="dk1"/>
              </a:buClr>
              <a:buSzPts val="2800"/>
              <a:buChar char="•"/>
            </a:pPr>
            <a:r>
              <a:rPr lang="en-US"/>
              <a:t>Requires more cable than the bus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Mesh</a:t>
            </a:r>
            <a:endParaRPr/>
          </a:p>
        </p:txBody>
      </p:sp>
      <p:sp>
        <p:nvSpPr>
          <p:cNvPr id="329" name="Google Shape;32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200">
                <a:solidFill>
                  <a:schemeClr val="dk2"/>
                </a:solidFill>
                <a:latin typeface="Arial"/>
                <a:ea typeface="Arial"/>
                <a:cs typeface="Arial"/>
                <a:sym typeface="Arial"/>
              </a:rPr>
              <a:t>CSC1202-2013 (c) Nouf AlJaffan</a:t>
            </a:r>
            <a:endParaRPr/>
          </a:p>
        </p:txBody>
      </p:sp>
      <p:sp>
        <p:nvSpPr>
          <p:cNvPr id="330" name="Google Shape;330;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331" name="Google Shape;331;p18"/>
          <p:cNvPicPr preferRelativeResize="0"/>
          <p:nvPr/>
        </p:nvPicPr>
        <p:blipFill rotWithShape="1">
          <a:blip r:embed="rId3">
            <a:alphaModFix/>
          </a:blip>
          <a:srcRect b="0" l="0" r="0" t="0"/>
          <a:stretch/>
        </p:blipFill>
        <p:spPr>
          <a:xfrm>
            <a:off x="3225800" y="1600201"/>
            <a:ext cx="5613400" cy="46640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Simple Physical Topologies</a:t>
            </a:r>
            <a:endParaRPr/>
          </a:p>
        </p:txBody>
      </p:sp>
      <p:sp>
        <p:nvSpPr>
          <p:cNvPr id="337" name="Google Shape;337;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200">
                <a:solidFill>
                  <a:schemeClr val="dk2"/>
                </a:solidFill>
                <a:latin typeface="Arial"/>
                <a:ea typeface="Arial"/>
                <a:cs typeface="Arial"/>
                <a:sym typeface="Arial"/>
              </a:rPr>
              <a:t>CSC1202-2013 (c) Nouf AlJaffan</a:t>
            </a:r>
            <a:endParaRPr/>
          </a:p>
        </p:txBody>
      </p:sp>
      <p:sp>
        <p:nvSpPr>
          <p:cNvPr id="338" name="Google Shape;338;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Mesh Topology: Each computer connects to every other. </a:t>
            </a:r>
            <a:endParaRPr/>
          </a:p>
          <a:p>
            <a:pPr indent="-228600" lvl="0" marL="228600" rtl="0" algn="l">
              <a:lnSpc>
                <a:spcPct val="90000"/>
              </a:lnSpc>
              <a:spcBef>
                <a:spcPts val="1000"/>
              </a:spcBef>
              <a:spcAft>
                <a:spcPts val="0"/>
              </a:spcAft>
              <a:buClr>
                <a:schemeClr val="dk1"/>
              </a:buClr>
              <a:buSzPts val="2800"/>
              <a:buChar char="•"/>
            </a:pPr>
            <a:r>
              <a:rPr lang="en-US"/>
              <a:t>High level of redundancy.</a:t>
            </a:r>
            <a:endParaRPr/>
          </a:p>
          <a:p>
            <a:pPr indent="-228600" lvl="0" marL="228600" rtl="0" algn="l">
              <a:lnSpc>
                <a:spcPct val="90000"/>
              </a:lnSpc>
              <a:spcBef>
                <a:spcPts val="1000"/>
              </a:spcBef>
              <a:spcAft>
                <a:spcPts val="0"/>
              </a:spcAft>
              <a:buClr>
                <a:schemeClr val="dk1"/>
              </a:buClr>
              <a:buSzPts val="2800"/>
              <a:buChar char="•"/>
            </a:pPr>
            <a:r>
              <a:rPr lang="en-US"/>
              <a:t>Rarely used.</a:t>
            </a:r>
            <a:endParaRPr/>
          </a:p>
          <a:p>
            <a:pPr indent="-228600" lvl="1" marL="685800" rtl="0" algn="l">
              <a:lnSpc>
                <a:spcPct val="90000"/>
              </a:lnSpc>
              <a:spcBef>
                <a:spcPts val="500"/>
              </a:spcBef>
              <a:spcAft>
                <a:spcPts val="0"/>
              </a:spcAft>
              <a:buClr>
                <a:schemeClr val="dk1"/>
              </a:buClr>
              <a:buSzPts val="2400"/>
              <a:buChar char="•"/>
            </a:pPr>
            <a:r>
              <a:rPr lang="en-US"/>
              <a:t> Wiring is very complicated</a:t>
            </a:r>
            <a:endParaRPr/>
          </a:p>
          <a:p>
            <a:pPr indent="-228600" lvl="1" marL="685800" rtl="0" algn="l">
              <a:lnSpc>
                <a:spcPct val="90000"/>
              </a:lnSpc>
              <a:spcBef>
                <a:spcPts val="500"/>
              </a:spcBef>
              <a:spcAft>
                <a:spcPts val="0"/>
              </a:spcAft>
              <a:buClr>
                <a:schemeClr val="dk1"/>
              </a:buClr>
              <a:buSzPts val="2400"/>
              <a:buChar char="•"/>
            </a:pPr>
            <a:r>
              <a:rPr lang="en-US"/>
              <a:t> Cabling cost is high</a:t>
            </a:r>
            <a:endParaRPr/>
          </a:p>
          <a:p>
            <a:pPr indent="-228600" lvl="1" marL="685800" rtl="0" algn="l">
              <a:lnSpc>
                <a:spcPct val="90000"/>
              </a:lnSpc>
              <a:spcBef>
                <a:spcPts val="500"/>
              </a:spcBef>
              <a:spcAft>
                <a:spcPts val="0"/>
              </a:spcAft>
              <a:buClr>
                <a:schemeClr val="dk1"/>
              </a:buClr>
              <a:buSzPts val="2400"/>
              <a:buChar char="•"/>
            </a:pPr>
            <a:r>
              <a:rPr lang="en-US"/>
              <a:t> Troubleshooting a failed cable is tricky</a:t>
            </a:r>
            <a:endParaRPr/>
          </a:p>
          <a:p>
            <a:pPr indent="-228600" lvl="1" marL="685800" rtl="0" algn="l">
              <a:lnSpc>
                <a:spcPct val="90000"/>
              </a:lnSpc>
              <a:spcBef>
                <a:spcPts val="500"/>
              </a:spcBef>
              <a:spcAft>
                <a:spcPts val="0"/>
              </a:spcAft>
              <a:buClr>
                <a:schemeClr val="dk1"/>
              </a:buClr>
              <a:buSzPts val="2400"/>
              <a:buChar char="•"/>
            </a:pPr>
            <a:r>
              <a:rPr lang="en-US"/>
              <a:t> A variation hybrid mesh – create point to point </a:t>
            </a:r>
            <a:endParaRPr/>
          </a:p>
          <a:p>
            <a:pPr indent="-228600" lvl="0" marL="228600" rtl="0" algn="l">
              <a:lnSpc>
                <a:spcPct val="90000"/>
              </a:lnSpc>
              <a:spcBef>
                <a:spcPts val="1000"/>
              </a:spcBef>
              <a:spcAft>
                <a:spcPts val="0"/>
              </a:spcAft>
              <a:buClr>
                <a:schemeClr val="dk1"/>
              </a:buClr>
              <a:buSzPts val="2800"/>
              <a:buChar char="•"/>
            </a:pPr>
            <a:r>
              <a:rPr lang="en-US"/>
              <a:t>connection between specific network devices, often </a:t>
            </a:r>
            <a:endParaRPr/>
          </a:p>
          <a:p>
            <a:pPr indent="-228600" lvl="0" marL="228600" rtl="0" algn="l">
              <a:lnSpc>
                <a:spcPct val="90000"/>
              </a:lnSpc>
              <a:spcBef>
                <a:spcPts val="1000"/>
              </a:spcBef>
              <a:spcAft>
                <a:spcPts val="0"/>
              </a:spcAft>
              <a:buClr>
                <a:schemeClr val="dk1"/>
              </a:buClr>
              <a:buSzPts val="2800"/>
              <a:buChar char="•"/>
            </a:pPr>
            <a:r>
              <a:rPr lang="en-US"/>
              <a:t>seen in WAN implementation.</a:t>
            </a:r>
            <a:endParaRPr/>
          </a:p>
          <a:p>
            <a:pPr indent="-50800" lvl="0" marL="228600" rtl="0" algn="l">
              <a:lnSpc>
                <a:spcPct val="90000"/>
              </a:lnSpc>
              <a:spcBef>
                <a:spcPts val="1000"/>
              </a:spcBef>
              <a:spcAft>
                <a:spcPts val="0"/>
              </a:spcAft>
              <a:buClr>
                <a:schemeClr val="dk1"/>
              </a:buClr>
              <a:buSzPts val="2800"/>
              <a:buNone/>
            </a:pPr>
            <a:r>
              <a:t/>
            </a:r>
            <a:endParaRPr/>
          </a:p>
        </p:txBody>
      </p:sp>
      <p:sp>
        <p:nvSpPr>
          <p:cNvPr id="339" name="Google Shape;339;p19"/>
          <p:cNvSpPr/>
          <p:nvPr/>
        </p:nvSpPr>
        <p:spPr>
          <a:xfrm>
            <a:off x="8534400" y="5176838"/>
            <a:ext cx="3251200" cy="1357312"/>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
          <p:cNvSpPr txBox="1"/>
          <p:nvPr>
            <p:ph idx="2" type="body"/>
          </p:nvPr>
        </p:nvSpPr>
        <p:spPr>
          <a:xfrm>
            <a:off x="449263" y="1840230"/>
            <a:ext cx="4322762" cy="451612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600"/>
              <a:buNone/>
            </a:pPr>
            <a:r>
              <a:t/>
            </a:r>
            <a:endParaRPr>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In this lecture, we will discuss:</a:t>
            </a:r>
            <a:endParaRPr/>
          </a:p>
          <a:p>
            <a:pPr indent="-152400" lvl="0" marL="0" rtl="0" algn="l">
              <a:lnSpc>
                <a:spcPct val="100000"/>
              </a:lnSpc>
              <a:spcBef>
                <a:spcPts val="0"/>
              </a:spcBef>
              <a:spcAft>
                <a:spcPts val="0"/>
              </a:spcAft>
              <a:buClr>
                <a:srgbClr val="000000"/>
              </a:buClr>
              <a:buSzPts val="2400"/>
              <a:buFont typeface="Arial"/>
              <a:buChar char="•"/>
            </a:pPr>
            <a:r>
              <a:rPr lang="en-US" sz="2400">
                <a:solidFill>
                  <a:srgbClr val="000000"/>
                </a:solidFill>
              </a:rPr>
              <a:t>Introduction to </a:t>
            </a:r>
            <a:r>
              <a:rPr lang="en-US" sz="2400"/>
              <a:t>Network topologies and DMZ</a:t>
            </a:r>
            <a:endParaRPr>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600"/>
              <a:buNone/>
            </a:pPr>
            <a:r>
              <a:t/>
            </a:r>
            <a:endParaRPr>
              <a:latin typeface="Times New Roman"/>
              <a:ea typeface="Times New Roman"/>
              <a:cs typeface="Times New Roman"/>
              <a:sym typeface="Times New Roman"/>
            </a:endParaRPr>
          </a:p>
        </p:txBody>
      </p:sp>
      <p:sp>
        <p:nvSpPr>
          <p:cNvPr id="198" name="Google Shape;198;p2"/>
          <p:cNvSpPr txBox="1"/>
          <p:nvPr>
            <p:ph idx="12" type="sldNum"/>
          </p:nvPr>
        </p:nvSpPr>
        <p:spPr>
          <a:xfrm>
            <a:off x="8839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9" name="Google Shape;199;p2"/>
          <p:cNvSpPr txBox="1"/>
          <p:nvPr>
            <p:ph type="title"/>
          </p:nvPr>
        </p:nvSpPr>
        <p:spPr>
          <a:xfrm>
            <a:off x="700722" y="501650"/>
            <a:ext cx="4456567" cy="923330"/>
          </a:xfrm>
          <a:prstGeom prst="rect">
            <a:avLst/>
          </a:prstGeom>
          <a:noFill/>
          <a:ln>
            <a:noFill/>
          </a:ln>
        </p:spPr>
        <p:txBody>
          <a:bodyPr anchorCtr="0" anchor="b" bIns="45700" lIns="91425" spcFirstLastPara="1" rIns="91425" wrap="square" tIns="45700">
            <a:spAutoFit/>
          </a:bodyPr>
          <a:lstStyle/>
          <a:p>
            <a:pPr indent="0" lvl="0" marL="0" marR="0" rtl="0" algn="ctr">
              <a:lnSpc>
                <a:spcPct val="90000"/>
              </a:lnSpc>
              <a:spcBef>
                <a:spcPts val="0"/>
              </a:spcBef>
              <a:spcAft>
                <a:spcPts val="0"/>
              </a:spcAft>
              <a:buClr>
                <a:schemeClr val="dk1"/>
              </a:buClr>
              <a:buSzPts val="4400"/>
              <a:buFont typeface="Times New Roman"/>
              <a:buNone/>
            </a:pPr>
            <a:r>
              <a:rPr b="0" i="0" lang="en-US" sz="4400" u="none" cap="none" strike="noStrike">
                <a:solidFill>
                  <a:schemeClr val="dk1"/>
                </a:solidFill>
                <a:latin typeface="Times New Roman"/>
                <a:ea typeface="Times New Roman"/>
                <a:cs typeface="Times New Roman"/>
                <a:sym typeface="Times New Roman"/>
              </a:rPr>
              <a:t>Lecture Objectives</a:t>
            </a:r>
            <a:br>
              <a:rPr b="1" i="0" lang="en-US" sz="2000" u="none" cap="none" strike="noStrike">
                <a:solidFill>
                  <a:schemeClr val="dk1"/>
                </a:solidFill>
                <a:latin typeface="Times New Roman"/>
                <a:ea typeface="Times New Roman"/>
                <a:cs typeface="Times New Roman"/>
                <a:sym typeface="Times New Roman"/>
              </a:rPr>
            </a:br>
            <a:endParaRPr b="0" i="0" sz="1600" u="none" cap="none" strike="noStrike">
              <a:solidFill>
                <a:schemeClr val="dk1"/>
              </a:solidFill>
              <a:latin typeface="Times New Roman"/>
              <a:ea typeface="Times New Roman"/>
              <a:cs typeface="Times New Roman"/>
              <a:sym typeface="Times New Roman"/>
            </a:endParaRPr>
          </a:p>
        </p:txBody>
      </p:sp>
      <p:sp>
        <p:nvSpPr>
          <p:cNvPr id="200" name="Google Shape;200;p2"/>
          <p:cNvSpPr/>
          <p:nvPr/>
        </p:nvSpPr>
        <p:spPr>
          <a:xfrm>
            <a:off x="5295900" y="838200"/>
            <a:ext cx="5867400" cy="551815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1" name="Google Shape;201;p2"/>
          <p:cNvSpPr/>
          <p:nvPr/>
        </p:nvSpPr>
        <p:spPr>
          <a:xfrm>
            <a:off x="449262" y="1611630"/>
            <a:ext cx="4322762" cy="474472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2" name="Google Shape;202;p2"/>
          <p:cNvSpPr/>
          <p:nvPr/>
        </p:nvSpPr>
        <p:spPr>
          <a:xfrm>
            <a:off x="11217276" y="6324600"/>
            <a:ext cx="444500" cy="422275"/>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descr="Introduction to Web Development with HTML, CSS, JavaScript | Coursera" id="203" name="Google Shape;203;p2"/>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Application architecture of CryoWEB. The complete linux server can be... |  Download Scientific Diagram" id="204" name="Google Shape;204;p2"/>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Hosting Controller - Linux Hosting Control Panel - Windows Linux Hosting  Automation | Linux Hosting Panel | Windows &amp; Linux Hosting Control Panel | Windows  Linux Cluster Management, Apache and IIS, Cross Platform Support" id="205" name="Google Shape;205;p2"/>
          <p:cNvSpPr/>
          <p:nvPr/>
        </p:nvSpPr>
        <p:spPr>
          <a:xfrm>
            <a:off x="460375" y="1603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LAMP (software bundle) - Wikipedia" id="206" name="Google Shape;206;p2"/>
          <p:cNvSpPr/>
          <p:nvPr/>
        </p:nvSpPr>
        <p:spPr>
          <a:xfrm>
            <a:off x="612775" y="3127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Network Topologies. - ppt download" id="207" name="Google Shape;207;p2"/>
          <p:cNvPicPr preferRelativeResize="0"/>
          <p:nvPr/>
        </p:nvPicPr>
        <p:blipFill rotWithShape="1">
          <a:blip r:embed="rId3">
            <a:alphaModFix/>
          </a:blip>
          <a:srcRect b="0" l="0" r="0" t="0"/>
          <a:stretch/>
        </p:blipFill>
        <p:spPr>
          <a:xfrm>
            <a:off x="5754414" y="1056290"/>
            <a:ext cx="5123793" cy="506073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Mesh</a:t>
            </a:r>
            <a:endParaRPr/>
          </a:p>
        </p:txBody>
      </p:sp>
      <p:sp>
        <p:nvSpPr>
          <p:cNvPr id="345" name="Google Shape;345;p2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Noto Sans Symbols"/>
              <a:buNone/>
            </a:pPr>
            <a:r>
              <a:rPr lang="en-US"/>
              <a:t>Advantages	</a:t>
            </a:r>
            <a:endParaRPr/>
          </a:p>
        </p:txBody>
      </p:sp>
      <p:sp>
        <p:nvSpPr>
          <p:cNvPr id="346" name="Google Shape;346;p2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Noto Sans Symbols"/>
              <a:buNone/>
            </a:pPr>
            <a:r>
              <a:rPr lang="en-US"/>
              <a:t>Disadvantage</a:t>
            </a:r>
            <a:endParaRPr/>
          </a:p>
        </p:txBody>
      </p:sp>
      <p:sp>
        <p:nvSpPr>
          <p:cNvPr id="347" name="Google Shape;347;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200">
                <a:solidFill>
                  <a:schemeClr val="dk2"/>
                </a:solidFill>
                <a:latin typeface="Arial"/>
                <a:ea typeface="Arial"/>
                <a:cs typeface="Arial"/>
                <a:sym typeface="Arial"/>
              </a:rPr>
              <a:t>CSC1202-2013 (c) Nouf AlJaffan</a:t>
            </a:r>
            <a:endParaRPr/>
          </a:p>
        </p:txBody>
      </p:sp>
      <p:sp>
        <p:nvSpPr>
          <p:cNvPr id="348" name="Google Shape;348;p2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Robust </a:t>
            </a:r>
            <a:endParaRPr/>
          </a:p>
          <a:p>
            <a:pPr indent="-228600" lvl="0" marL="228600" rtl="0" algn="l">
              <a:lnSpc>
                <a:spcPct val="90000"/>
              </a:lnSpc>
              <a:spcBef>
                <a:spcPts val="1000"/>
              </a:spcBef>
              <a:spcAft>
                <a:spcPts val="0"/>
              </a:spcAft>
              <a:buClr>
                <a:schemeClr val="dk1"/>
              </a:buClr>
              <a:buSzPts val="2800"/>
              <a:buChar char="•"/>
            </a:pPr>
            <a:r>
              <a:rPr lang="en-US"/>
              <a:t>There is the advantage of privacy or security</a:t>
            </a:r>
            <a:endParaRPr/>
          </a:p>
          <a:p>
            <a:pPr indent="-228600" lvl="0" marL="228600" rtl="0" algn="l">
              <a:lnSpc>
                <a:spcPct val="90000"/>
              </a:lnSpc>
              <a:spcBef>
                <a:spcPts val="1000"/>
              </a:spcBef>
              <a:spcAft>
                <a:spcPts val="0"/>
              </a:spcAft>
              <a:buClr>
                <a:schemeClr val="dk1"/>
              </a:buClr>
              <a:buSzPts val="2800"/>
              <a:buChar char="•"/>
            </a:pPr>
            <a:r>
              <a:rPr lang="en-US"/>
              <a:t>The network can be expanded  without disruption to current uses</a:t>
            </a:r>
            <a:endParaRPr/>
          </a:p>
          <a:p>
            <a:pPr indent="-228600" lvl="0" marL="228600" rtl="0" algn="l">
              <a:lnSpc>
                <a:spcPct val="90000"/>
              </a:lnSpc>
              <a:spcBef>
                <a:spcPts val="1000"/>
              </a:spcBef>
              <a:spcAft>
                <a:spcPts val="0"/>
              </a:spcAft>
              <a:buClr>
                <a:schemeClr val="dk1"/>
              </a:buClr>
              <a:buSzPts val="2800"/>
              <a:buChar char="•"/>
            </a:pPr>
            <a:r>
              <a:rPr lang="en-US"/>
              <a:t>Point to point links make fault identification and fault isolation easy</a:t>
            </a:r>
            <a:endParaRPr/>
          </a:p>
          <a:p>
            <a:pPr indent="-50800" lvl="0" marL="228600" rtl="0" algn="l">
              <a:lnSpc>
                <a:spcPct val="90000"/>
              </a:lnSpc>
              <a:spcBef>
                <a:spcPts val="1000"/>
              </a:spcBef>
              <a:spcAft>
                <a:spcPts val="0"/>
              </a:spcAft>
              <a:buClr>
                <a:schemeClr val="dk1"/>
              </a:buClr>
              <a:buSzPts val="2800"/>
              <a:buNone/>
            </a:pPr>
            <a:r>
              <a:t/>
            </a:r>
            <a:endParaRPr/>
          </a:p>
        </p:txBody>
      </p:sp>
      <p:sp>
        <p:nvSpPr>
          <p:cNvPr id="349" name="Google Shape;349;p2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fontScale="92500"/>
          </a:bodyPr>
          <a:lstStyle/>
          <a:p>
            <a:pPr indent="-274320" lvl="0" marL="274320" rtl="0" algn="l">
              <a:lnSpc>
                <a:spcPct val="90000"/>
              </a:lnSpc>
              <a:spcBef>
                <a:spcPts val="0"/>
              </a:spcBef>
              <a:spcAft>
                <a:spcPts val="0"/>
              </a:spcAft>
              <a:buClr>
                <a:schemeClr val="dk1"/>
              </a:buClr>
              <a:buSzPct val="100000"/>
              <a:buFont typeface="Noto Sans Symbols"/>
              <a:buChar char="⚫"/>
            </a:pPr>
            <a:r>
              <a:rPr lang="en-US"/>
              <a:t>Requires more cable than the other LAN topologies</a:t>
            </a:r>
            <a:endParaRPr/>
          </a:p>
          <a:p>
            <a:pPr indent="-274320" lvl="0" marL="274320" rtl="0" algn="l">
              <a:lnSpc>
                <a:spcPct val="90000"/>
              </a:lnSpc>
              <a:spcBef>
                <a:spcPts val="580"/>
              </a:spcBef>
              <a:spcAft>
                <a:spcPts val="0"/>
              </a:spcAft>
              <a:buClr>
                <a:schemeClr val="dk1"/>
              </a:buClr>
              <a:buSzPct val="100000"/>
              <a:buFont typeface="Noto Sans Symbols"/>
              <a:buChar char="⚫"/>
            </a:pPr>
            <a:r>
              <a:rPr lang="en-US"/>
              <a:t>Complicated implementation</a:t>
            </a:r>
            <a:endParaRPr/>
          </a:p>
          <a:p>
            <a:pPr indent="-228599" lvl="1" marL="548640" rtl="0" algn="l">
              <a:lnSpc>
                <a:spcPct val="90000"/>
              </a:lnSpc>
              <a:spcBef>
                <a:spcPts val="370"/>
              </a:spcBef>
              <a:spcAft>
                <a:spcPts val="0"/>
              </a:spcAft>
              <a:buClr>
                <a:schemeClr val="dk1"/>
              </a:buClr>
              <a:buSzPct val="100000"/>
              <a:buFont typeface="Noto Sans Symbols"/>
              <a:buChar char="⚫"/>
            </a:pPr>
            <a:r>
              <a:rPr lang="en-US"/>
              <a:t>Installation and reconnection are difficult.</a:t>
            </a:r>
            <a:endParaRPr/>
          </a:p>
          <a:p>
            <a:pPr indent="-228599" lvl="1" marL="548640" rtl="0" algn="l">
              <a:lnSpc>
                <a:spcPct val="90000"/>
              </a:lnSpc>
              <a:spcBef>
                <a:spcPts val="370"/>
              </a:spcBef>
              <a:spcAft>
                <a:spcPts val="0"/>
              </a:spcAft>
              <a:buClr>
                <a:schemeClr val="dk1"/>
              </a:buClr>
              <a:buSzPct val="100000"/>
              <a:buFont typeface="Noto Sans Symbols"/>
              <a:buChar char="⚫"/>
            </a:pPr>
            <a:r>
              <a:rPr lang="en-US"/>
              <a:t>Sheer bulk of wiring can be greater than the available space can accommodate</a:t>
            </a:r>
            <a:endParaRPr/>
          </a:p>
          <a:p>
            <a:pPr indent="-228599" lvl="1" marL="548640" rtl="0" algn="l">
              <a:lnSpc>
                <a:spcPct val="90000"/>
              </a:lnSpc>
              <a:spcBef>
                <a:spcPts val="370"/>
              </a:spcBef>
              <a:spcAft>
                <a:spcPts val="0"/>
              </a:spcAft>
              <a:buClr>
                <a:schemeClr val="dk1"/>
              </a:buClr>
              <a:buSzPct val="100000"/>
              <a:buFont typeface="Noto Sans Symbols"/>
              <a:buChar char="⚫"/>
            </a:pPr>
            <a:r>
              <a:rPr lang="en-US"/>
              <a:t>Expensive</a:t>
            </a:r>
            <a:endParaRPr/>
          </a:p>
          <a:p>
            <a:pPr indent="-87629" lvl="1" marL="548640" rtl="0" algn="l">
              <a:lnSpc>
                <a:spcPct val="90000"/>
              </a:lnSpc>
              <a:spcBef>
                <a:spcPts val="370"/>
              </a:spcBef>
              <a:spcAft>
                <a:spcPts val="0"/>
              </a:spcAft>
              <a:buClr>
                <a:schemeClr val="dk1"/>
              </a:buClr>
              <a:buSzPct val="100000"/>
              <a:buFont typeface="Noto Sans Symbols"/>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696464"/>
              </a:buClr>
              <a:buSzPts val="1100"/>
              <a:buFont typeface="Calibri"/>
              <a:buNone/>
            </a:pPr>
            <a:r>
              <a:rPr lang="en-US"/>
              <a:t>Hybrid Physical Topologies</a:t>
            </a:r>
            <a:endParaRPr b="1" sz="4100">
              <a:solidFill>
                <a:srgbClr val="696464"/>
              </a:solidFill>
              <a:latin typeface="Arial"/>
              <a:ea typeface="Arial"/>
              <a:cs typeface="Arial"/>
              <a:sym typeface="Arial"/>
            </a:endParaRPr>
          </a:p>
        </p:txBody>
      </p:sp>
      <p:sp>
        <p:nvSpPr>
          <p:cNvPr id="355" name="Google Shape;355;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200">
                <a:solidFill>
                  <a:schemeClr val="dk2"/>
                </a:solidFill>
                <a:latin typeface="Arial"/>
                <a:ea typeface="Arial"/>
                <a:cs typeface="Arial"/>
                <a:sym typeface="Arial"/>
              </a:rPr>
              <a:t>CSC1202-2013 (c) Nouf AlJaffan</a:t>
            </a:r>
            <a:endParaRPr/>
          </a:p>
        </p:txBody>
      </p:sp>
      <p:sp>
        <p:nvSpPr>
          <p:cNvPr id="356" name="Google Shape;356;p21"/>
          <p:cNvSpPr txBox="1"/>
          <p:nvPr>
            <p:ph idx="1" type="body"/>
          </p:nvPr>
        </p:nvSpPr>
        <p:spPr>
          <a:xfrm>
            <a:off x="609600" y="1481138"/>
            <a:ext cx="10972800" cy="4525962"/>
          </a:xfrm>
          <a:prstGeom prst="rect">
            <a:avLst/>
          </a:prstGeom>
          <a:noFill/>
          <a:ln>
            <a:noFill/>
          </a:ln>
        </p:spPr>
        <p:txBody>
          <a:bodyPr anchorCtr="0" anchor="t" bIns="45700" lIns="91425" spcFirstLastPara="1" rIns="91425" wrap="square" tIns="45700">
            <a:normAutofit/>
          </a:bodyPr>
          <a:lstStyle/>
          <a:p>
            <a:pPr indent="-263525" lvl="0" marL="365125" rtl="0" algn="l">
              <a:lnSpc>
                <a:spcPct val="90000"/>
              </a:lnSpc>
              <a:spcBef>
                <a:spcPts val="0"/>
              </a:spcBef>
              <a:spcAft>
                <a:spcPts val="0"/>
              </a:spcAft>
              <a:buClr>
                <a:srgbClr val="000000"/>
              </a:buClr>
              <a:buSzPts val="1340"/>
              <a:buFont typeface="Arial"/>
              <a:buChar char="•"/>
            </a:pPr>
            <a:r>
              <a:rPr lang="en-US" sz="2000">
                <a:solidFill>
                  <a:srgbClr val="000000"/>
                </a:solidFill>
                <a:latin typeface="Arial"/>
                <a:ea typeface="Arial"/>
                <a:cs typeface="Arial"/>
                <a:sym typeface="Arial"/>
              </a:rPr>
              <a:t>One example of </a:t>
            </a:r>
            <a:r>
              <a:rPr b="1" lang="en-US" sz="2000"/>
              <a:t>Hybrid</a:t>
            </a:r>
            <a:r>
              <a:rPr lang="en-US" sz="2000"/>
              <a:t> </a:t>
            </a:r>
            <a:r>
              <a:rPr b="1" lang="en-US" sz="2000">
                <a:solidFill>
                  <a:srgbClr val="696464"/>
                </a:solidFill>
              </a:rPr>
              <a:t>Topology is  </a:t>
            </a:r>
            <a:r>
              <a:rPr b="1" lang="en-US" sz="2000">
                <a:solidFill>
                  <a:srgbClr val="000000"/>
                </a:solidFill>
                <a:latin typeface="Arial"/>
                <a:ea typeface="Arial"/>
                <a:cs typeface="Arial"/>
                <a:sym typeface="Arial"/>
              </a:rPr>
              <a:t>Tree</a:t>
            </a:r>
            <a:r>
              <a:rPr lang="en-US" sz="2000">
                <a:solidFill>
                  <a:srgbClr val="000000"/>
                </a:solidFill>
                <a:latin typeface="Arial"/>
                <a:ea typeface="Arial"/>
                <a:cs typeface="Arial"/>
                <a:sym typeface="Arial"/>
              </a:rPr>
              <a:t> </a:t>
            </a:r>
            <a:r>
              <a:rPr b="1" lang="en-US" sz="2000">
                <a:solidFill>
                  <a:srgbClr val="000000"/>
                </a:solidFill>
                <a:latin typeface="Arial"/>
                <a:ea typeface="Arial"/>
                <a:cs typeface="Arial"/>
                <a:sym typeface="Arial"/>
              </a:rPr>
              <a:t>topology</a:t>
            </a:r>
            <a:endParaRPr/>
          </a:p>
          <a:p>
            <a:pPr indent="-263525" lvl="0" marL="365125" rtl="0" algn="l">
              <a:lnSpc>
                <a:spcPct val="90000"/>
              </a:lnSpc>
              <a:spcBef>
                <a:spcPts val="400"/>
              </a:spcBef>
              <a:spcAft>
                <a:spcPts val="0"/>
              </a:spcAft>
              <a:buClr>
                <a:srgbClr val="000000"/>
              </a:buClr>
              <a:buSzPts val="1340"/>
              <a:buFont typeface="Arial"/>
              <a:buChar char="•"/>
            </a:pPr>
            <a:r>
              <a:rPr b="1" lang="en-US" sz="2000">
                <a:solidFill>
                  <a:srgbClr val="000000"/>
                </a:solidFill>
              </a:rPr>
              <a:t>Tree</a:t>
            </a:r>
            <a:r>
              <a:rPr lang="en-US" sz="2000">
                <a:solidFill>
                  <a:srgbClr val="000000"/>
                </a:solidFill>
              </a:rPr>
              <a:t> </a:t>
            </a:r>
            <a:r>
              <a:rPr b="1" lang="en-US" sz="2000">
                <a:solidFill>
                  <a:srgbClr val="000000"/>
                </a:solidFill>
              </a:rPr>
              <a:t>topology</a:t>
            </a:r>
            <a:r>
              <a:rPr lang="en-US" sz="2000">
                <a:solidFill>
                  <a:srgbClr val="000000"/>
                </a:solidFill>
                <a:latin typeface="Arial"/>
                <a:ea typeface="Arial"/>
                <a:cs typeface="Arial"/>
                <a:sym typeface="Arial"/>
              </a:rPr>
              <a:t> is a combination of Bus and Star topology.</a:t>
            </a:r>
            <a:endParaRPr/>
          </a:p>
          <a:p>
            <a:pPr indent="-263525" lvl="0" marL="365125" rtl="0" algn="l">
              <a:lnSpc>
                <a:spcPct val="90000"/>
              </a:lnSpc>
              <a:spcBef>
                <a:spcPts val="400"/>
              </a:spcBef>
              <a:spcAft>
                <a:spcPts val="0"/>
              </a:spcAft>
              <a:buClr>
                <a:srgbClr val="000000"/>
              </a:buClr>
              <a:buSzPts val="1340"/>
              <a:buFont typeface="Arial"/>
              <a:buChar char="•"/>
            </a:pPr>
            <a:r>
              <a:rPr lang="en-US" sz="2000">
                <a:solidFill>
                  <a:srgbClr val="000000"/>
                </a:solidFill>
                <a:latin typeface="Arial"/>
                <a:ea typeface="Arial"/>
                <a:cs typeface="Arial"/>
                <a:sym typeface="Arial"/>
              </a:rPr>
              <a:t>It consists of groups of star-configured workstations connected to a linear bus backbone cable.</a:t>
            </a:r>
            <a:endParaRPr/>
          </a:p>
          <a:p>
            <a:pPr indent="-263525" lvl="0" marL="365125" rtl="0" algn="l">
              <a:lnSpc>
                <a:spcPct val="90000"/>
              </a:lnSpc>
              <a:spcBef>
                <a:spcPts val="400"/>
              </a:spcBef>
              <a:spcAft>
                <a:spcPts val="0"/>
              </a:spcAft>
              <a:buClr>
                <a:srgbClr val="000000"/>
              </a:buClr>
              <a:buSzPts val="1340"/>
              <a:buFont typeface="Arial"/>
              <a:buChar char="•"/>
            </a:pPr>
            <a:r>
              <a:rPr lang="en-US" sz="2000">
                <a:solidFill>
                  <a:srgbClr val="000000"/>
                </a:solidFill>
                <a:latin typeface="Arial"/>
                <a:ea typeface="Arial"/>
                <a:cs typeface="Arial"/>
                <a:sym typeface="Arial"/>
              </a:rPr>
              <a:t>If the backbone line breaks, the entire segment goes down</a:t>
            </a:r>
            <a:endParaRPr/>
          </a:p>
          <a:p>
            <a:pPr indent="-263525" lvl="0" marL="365125" rtl="0" algn="l">
              <a:lnSpc>
                <a:spcPct val="90000"/>
              </a:lnSpc>
              <a:spcBef>
                <a:spcPts val="400"/>
              </a:spcBef>
              <a:spcAft>
                <a:spcPts val="0"/>
              </a:spcAft>
              <a:buClr>
                <a:srgbClr val="000000"/>
              </a:buClr>
              <a:buSzPts val="1340"/>
              <a:buFont typeface="Arial"/>
              <a:buChar char="•"/>
            </a:pPr>
            <a:r>
              <a:rPr lang="en-US" sz="2000">
                <a:solidFill>
                  <a:srgbClr val="000000"/>
                </a:solidFill>
                <a:latin typeface="Arial"/>
                <a:ea typeface="Arial"/>
                <a:cs typeface="Arial"/>
                <a:sym typeface="Arial"/>
              </a:rPr>
              <a:t>An example of this network could be cable TV technology</a:t>
            </a:r>
            <a:endParaRPr/>
          </a:p>
        </p:txBody>
      </p:sp>
      <p:sp>
        <p:nvSpPr>
          <p:cNvPr id="357" name="Google Shape;357;p21"/>
          <p:cNvSpPr/>
          <p:nvPr/>
        </p:nvSpPr>
        <p:spPr>
          <a:xfrm>
            <a:off x="7721600" y="3267076"/>
            <a:ext cx="4013200" cy="3590925"/>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2"/>
          <p:cNvSpPr txBox="1"/>
          <p:nvPr>
            <p:ph type="title"/>
          </p:nvPr>
        </p:nvSpPr>
        <p:spPr>
          <a:xfrm>
            <a:off x="1016000" y="228600"/>
            <a:ext cx="10363200" cy="838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Choosing a Topology</a:t>
            </a:r>
            <a:endParaRPr/>
          </a:p>
        </p:txBody>
      </p:sp>
      <p:sp>
        <p:nvSpPr>
          <p:cNvPr id="363" name="Google Shape;363;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200">
                <a:solidFill>
                  <a:schemeClr val="dk2"/>
                </a:solidFill>
                <a:latin typeface="Arial"/>
                <a:ea typeface="Arial"/>
                <a:cs typeface="Arial"/>
                <a:sym typeface="Arial"/>
              </a:rPr>
              <a:t>CSC1202-2013 (c) Nouf AlJaffan</a:t>
            </a:r>
            <a:endParaRPr/>
          </a:p>
        </p:txBody>
      </p:sp>
      <p:sp>
        <p:nvSpPr>
          <p:cNvPr id="364" name="Google Shape;364;p22"/>
          <p:cNvSpPr txBox="1"/>
          <p:nvPr>
            <p:ph idx="1" type="body"/>
          </p:nvPr>
        </p:nvSpPr>
        <p:spPr>
          <a:xfrm>
            <a:off x="1016000" y="1295400"/>
            <a:ext cx="10363200" cy="4800600"/>
          </a:xfrm>
          <a:prstGeom prst="rect">
            <a:avLst/>
          </a:prstGeom>
          <a:noFill/>
          <a:ln>
            <a:noFill/>
          </a:ln>
        </p:spPr>
        <p:txBody>
          <a:bodyPr anchorCtr="0" anchor="t" bIns="45700" lIns="91425" spcFirstLastPara="1" rIns="91425" wrap="square" tIns="45700">
            <a:normAutofit/>
          </a:bodyPr>
          <a:lstStyle/>
          <a:p>
            <a:pPr indent="-228600" lvl="1" marL="685800" rtl="0" algn="l">
              <a:lnSpc>
                <a:spcPct val="90000"/>
              </a:lnSpc>
              <a:spcBef>
                <a:spcPts val="0"/>
              </a:spcBef>
              <a:spcAft>
                <a:spcPts val="0"/>
              </a:spcAft>
              <a:buClr>
                <a:schemeClr val="dk1"/>
              </a:buClr>
              <a:buSzPts val="2000"/>
              <a:buChar char="•"/>
            </a:pPr>
            <a:r>
              <a:rPr b="1" lang="en-US" sz="2000"/>
              <a:t>BUS</a:t>
            </a:r>
            <a:endParaRPr/>
          </a:p>
          <a:p>
            <a:pPr indent="-228600" lvl="2" marL="1143000" rtl="0" algn="l">
              <a:lnSpc>
                <a:spcPct val="90000"/>
              </a:lnSpc>
              <a:spcBef>
                <a:spcPts val="500"/>
              </a:spcBef>
              <a:spcAft>
                <a:spcPts val="0"/>
              </a:spcAft>
              <a:buClr>
                <a:schemeClr val="dk1"/>
              </a:buClr>
              <a:buSzPts val="2000"/>
              <a:buChar char="•"/>
            </a:pPr>
            <a:r>
              <a:rPr lang="en-US"/>
              <a:t>network is small</a:t>
            </a:r>
            <a:endParaRPr/>
          </a:p>
          <a:p>
            <a:pPr indent="-228600" lvl="2" marL="1143000" rtl="0" algn="l">
              <a:lnSpc>
                <a:spcPct val="90000"/>
              </a:lnSpc>
              <a:spcBef>
                <a:spcPts val="500"/>
              </a:spcBef>
              <a:spcAft>
                <a:spcPts val="0"/>
              </a:spcAft>
              <a:buClr>
                <a:schemeClr val="dk1"/>
              </a:buClr>
              <a:buSzPts val="2000"/>
              <a:buChar char="•"/>
            </a:pPr>
            <a:r>
              <a:rPr lang="en-US"/>
              <a:t>network will not be frequently reconfigured</a:t>
            </a:r>
            <a:endParaRPr/>
          </a:p>
          <a:p>
            <a:pPr indent="-228600" lvl="2" marL="1143000" rtl="0" algn="l">
              <a:lnSpc>
                <a:spcPct val="90000"/>
              </a:lnSpc>
              <a:spcBef>
                <a:spcPts val="500"/>
              </a:spcBef>
              <a:spcAft>
                <a:spcPts val="0"/>
              </a:spcAft>
              <a:buClr>
                <a:schemeClr val="dk1"/>
              </a:buClr>
              <a:buSzPts val="2000"/>
              <a:buChar char="•"/>
            </a:pPr>
            <a:r>
              <a:rPr lang="en-US"/>
              <a:t>least expensive solution is required</a:t>
            </a:r>
            <a:endParaRPr/>
          </a:p>
          <a:p>
            <a:pPr indent="-228600" lvl="2" marL="1143000" rtl="0" algn="l">
              <a:lnSpc>
                <a:spcPct val="90000"/>
              </a:lnSpc>
              <a:spcBef>
                <a:spcPts val="500"/>
              </a:spcBef>
              <a:spcAft>
                <a:spcPts val="0"/>
              </a:spcAft>
              <a:buClr>
                <a:schemeClr val="dk1"/>
              </a:buClr>
              <a:buSzPts val="2000"/>
              <a:buChar char="•"/>
            </a:pPr>
            <a:r>
              <a:rPr lang="en-US"/>
              <a:t>network is not expected to grow much</a:t>
            </a:r>
            <a:endParaRPr/>
          </a:p>
          <a:p>
            <a:pPr indent="-228600" lvl="1" marL="685800" rtl="0" algn="l">
              <a:lnSpc>
                <a:spcPct val="90000"/>
              </a:lnSpc>
              <a:spcBef>
                <a:spcPts val="500"/>
              </a:spcBef>
              <a:spcAft>
                <a:spcPts val="0"/>
              </a:spcAft>
              <a:buClr>
                <a:schemeClr val="dk1"/>
              </a:buClr>
              <a:buSzPts val="2000"/>
              <a:buChar char="•"/>
            </a:pPr>
            <a:r>
              <a:rPr b="1" lang="en-US" sz="2000"/>
              <a:t>STAR</a:t>
            </a:r>
            <a:endParaRPr sz="2000"/>
          </a:p>
          <a:p>
            <a:pPr indent="-228600" lvl="2" marL="1143000" rtl="0" algn="l">
              <a:lnSpc>
                <a:spcPct val="90000"/>
              </a:lnSpc>
              <a:spcBef>
                <a:spcPts val="500"/>
              </a:spcBef>
              <a:spcAft>
                <a:spcPts val="0"/>
              </a:spcAft>
              <a:buClr>
                <a:schemeClr val="dk1"/>
              </a:buClr>
              <a:buSzPts val="2000"/>
              <a:buChar char="•"/>
            </a:pPr>
            <a:r>
              <a:rPr lang="en-US"/>
              <a:t>it must be easy to add/remove PCs</a:t>
            </a:r>
            <a:endParaRPr/>
          </a:p>
          <a:p>
            <a:pPr indent="-228600" lvl="2" marL="1143000" rtl="0" algn="l">
              <a:lnSpc>
                <a:spcPct val="90000"/>
              </a:lnSpc>
              <a:spcBef>
                <a:spcPts val="500"/>
              </a:spcBef>
              <a:spcAft>
                <a:spcPts val="0"/>
              </a:spcAft>
              <a:buClr>
                <a:schemeClr val="dk1"/>
              </a:buClr>
              <a:buSzPts val="2000"/>
              <a:buChar char="•"/>
            </a:pPr>
            <a:r>
              <a:rPr lang="en-US"/>
              <a:t>it must be easy to troubleshoot</a:t>
            </a:r>
            <a:endParaRPr/>
          </a:p>
          <a:p>
            <a:pPr indent="-228600" lvl="2" marL="1143000" rtl="0" algn="l">
              <a:lnSpc>
                <a:spcPct val="90000"/>
              </a:lnSpc>
              <a:spcBef>
                <a:spcPts val="500"/>
              </a:spcBef>
              <a:spcAft>
                <a:spcPts val="0"/>
              </a:spcAft>
              <a:buClr>
                <a:schemeClr val="dk1"/>
              </a:buClr>
              <a:buSzPts val="2000"/>
              <a:buChar char="•"/>
            </a:pPr>
            <a:r>
              <a:rPr lang="en-US"/>
              <a:t>network is large</a:t>
            </a:r>
            <a:endParaRPr/>
          </a:p>
          <a:p>
            <a:pPr indent="-228600" lvl="2" marL="1143000" rtl="0" algn="l">
              <a:lnSpc>
                <a:spcPct val="90000"/>
              </a:lnSpc>
              <a:spcBef>
                <a:spcPts val="500"/>
              </a:spcBef>
              <a:spcAft>
                <a:spcPts val="0"/>
              </a:spcAft>
              <a:buClr>
                <a:schemeClr val="dk1"/>
              </a:buClr>
              <a:buSzPts val="2000"/>
              <a:buChar char="•"/>
            </a:pPr>
            <a:r>
              <a:rPr lang="en-US"/>
              <a:t>network is expected to grow in the future</a:t>
            </a:r>
            <a:endParaRPr/>
          </a:p>
          <a:p>
            <a:pPr indent="-228600" lvl="1" marL="685800" rtl="0" algn="l">
              <a:lnSpc>
                <a:spcPct val="90000"/>
              </a:lnSpc>
              <a:spcBef>
                <a:spcPts val="500"/>
              </a:spcBef>
              <a:spcAft>
                <a:spcPts val="0"/>
              </a:spcAft>
              <a:buClr>
                <a:schemeClr val="dk1"/>
              </a:buClr>
              <a:buSzPts val="2000"/>
              <a:buChar char="•"/>
            </a:pPr>
            <a:r>
              <a:rPr b="1" lang="en-US" sz="2000"/>
              <a:t>RING</a:t>
            </a:r>
            <a:endParaRPr/>
          </a:p>
          <a:p>
            <a:pPr indent="-228600" lvl="2" marL="1143000" rtl="0" algn="l">
              <a:lnSpc>
                <a:spcPct val="90000"/>
              </a:lnSpc>
              <a:spcBef>
                <a:spcPts val="500"/>
              </a:spcBef>
              <a:spcAft>
                <a:spcPts val="0"/>
              </a:spcAft>
              <a:buClr>
                <a:schemeClr val="dk1"/>
              </a:buClr>
              <a:buSzPts val="2000"/>
              <a:buChar char="•"/>
            </a:pPr>
            <a:r>
              <a:rPr lang="en-US"/>
              <a:t>network must operate reasonably under heavy load</a:t>
            </a:r>
            <a:endParaRPr/>
          </a:p>
          <a:p>
            <a:pPr indent="-228600" lvl="2" marL="1143000" rtl="0" algn="l">
              <a:lnSpc>
                <a:spcPct val="90000"/>
              </a:lnSpc>
              <a:spcBef>
                <a:spcPts val="500"/>
              </a:spcBef>
              <a:spcAft>
                <a:spcPts val="0"/>
              </a:spcAft>
              <a:buClr>
                <a:schemeClr val="dk1"/>
              </a:buClr>
              <a:buSzPts val="2000"/>
              <a:buChar char="•"/>
            </a:pPr>
            <a:r>
              <a:rPr lang="en-US"/>
              <a:t>higher speed network is required</a:t>
            </a:r>
            <a:endParaRPr/>
          </a:p>
          <a:p>
            <a:pPr indent="-228600" lvl="2" marL="1143000" rtl="0" algn="l">
              <a:lnSpc>
                <a:spcPct val="90000"/>
              </a:lnSpc>
              <a:spcBef>
                <a:spcPts val="500"/>
              </a:spcBef>
              <a:spcAft>
                <a:spcPts val="0"/>
              </a:spcAft>
              <a:buClr>
                <a:schemeClr val="dk1"/>
              </a:buClr>
              <a:buSzPts val="2000"/>
              <a:buChar char="•"/>
            </a:pPr>
            <a:r>
              <a:rPr lang="en-US"/>
              <a:t>network will not be frequently reconfigured</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DMZ? -  Demilitarized Zone</a:t>
            </a:r>
            <a:endParaRPr/>
          </a:p>
        </p:txBody>
      </p:sp>
      <p:sp>
        <p:nvSpPr>
          <p:cNvPr id="370" name="Google Shape;370;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 August 2022</a:t>
            </a:r>
            <a:endParaRPr/>
          </a:p>
        </p:txBody>
      </p:sp>
      <p:sp>
        <p:nvSpPr>
          <p:cNvPr id="371" name="Google Shape;371;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Tier-1 Status</a:t>
            </a:r>
            <a:endParaRPr/>
          </a:p>
        </p:txBody>
      </p:sp>
      <p:pic>
        <p:nvPicPr>
          <p:cNvPr id="372" name="Google Shape;372;p23"/>
          <p:cNvPicPr preferRelativeResize="0"/>
          <p:nvPr/>
        </p:nvPicPr>
        <p:blipFill rotWithShape="1">
          <a:blip r:embed="rId3">
            <a:alphaModFix/>
          </a:blip>
          <a:srcRect b="0" l="0" r="0" t="0"/>
          <a:stretch/>
        </p:blipFill>
        <p:spPr>
          <a:xfrm>
            <a:off x="4885450" y="2742525"/>
            <a:ext cx="6304655" cy="3580143"/>
          </a:xfrm>
          <a:prstGeom prst="rect">
            <a:avLst/>
          </a:prstGeom>
          <a:noFill/>
          <a:ln>
            <a:noFill/>
          </a:ln>
        </p:spPr>
      </p:pic>
      <p:sp>
        <p:nvSpPr>
          <p:cNvPr id="373" name="Google Shape;373;p23"/>
          <p:cNvSpPr/>
          <p:nvPr/>
        </p:nvSpPr>
        <p:spPr>
          <a:xfrm>
            <a:off x="288263" y="1599552"/>
            <a:ext cx="11313744"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“An area in which it is forbidden to station military forces or maintain military installations. </a:t>
            </a:r>
            <a:endParaRPr/>
          </a:p>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Any area, place, or circumstance in which conflicts or hostilities are held in abeyance.” Dictionary.com</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Network - DMZ</a:t>
            </a:r>
            <a:endParaRPr/>
          </a:p>
        </p:txBody>
      </p:sp>
      <p:sp>
        <p:nvSpPr>
          <p:cNvPr id="379" name="Google Shape;379;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 August 2022</a:t>
            </a:r>
            <a:endParaRPr/>
          </a:p>
        </p:txBody>
      </p:sp>
      <p:sp>
        <p:nvSpPr>
          <p:cNvPr id="380" name="Google Shape;380;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Tier-1 Status</a:t>
            </a:r>
            <a:endParaRPr/>
          </a:p>
        </p:txBody>
      </p:sp>
      <p:pic>
        <p:nvPicPr>
          <p:cNvPr id="381" name="Google Shape;381;p24"/>
          <p:cNvPicPr preferRelativeResize="0"/>
          <p:nvPr/>
        </p:nvPicPr>
        <p:blipFill rotWithShape="1">
          <a:blip r:embed="rId3">
            <a:alphaModFix/>
          </a:blip>
          <a:srcRect b="0" l="0" r="0" t="0"/>
          <a:stretch/>
        </p:blipFill>
        <p:spPr>
          <a:xfrm>
            <a:off x="221426" y="1492203"/>
            <a:ext cx="7456382" cy="2403702"/>
          </a:xfrm>
          <a:prstGeom prst="rect">
            <a:avLst/>
          </a:prstGeom>
          <a:noFill/>
          <a:ln>
            <a:noFill/>
          </a:ln>
        </p:spPr>
      </p:pic>
      <p:pic>
        <p:nvPicPr>
          <p:cNvPr id="382" name="Google Shape;382;p24"/>
          <p:cNvPicPr preferRelativeResize="0"/>
          <p:nvPr/>
        </p:nvPicPr>
        <p:blipFill rotWithShape="1">
          <a:blip r:embed="rId4">
            <a:alphaModFix/>
          </a:blip>
          <a:srcRect b="0" l="0" r="0" t="0"/>
          <a:stretch/>
        </p:blipFill>
        <p:spPr>
          <a:xfrm>
            <a:off x="6197337" y="3486002"/>
            <a:ext cx="5994663" cy="337199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What are the benefits of using a DMZ?" id="388" name="Google Shape;388;p25"/>
          <p:cNvPicPr preferRelativeResize="0"/>
          <p:nvPr>
            <p:ph idx="1" type="body"/>
          </p:nvPr>
        </p:nvPicPr>
        <p:blipFill rotWithShape="1">
          <a:blip r:embed="rId3">
            <a:alphaModFix/>
          </a:blip>
          <a:srcRect b="0" l="0" r="0" t="0"/>
          <a:stretch/>
        </p:blipFill>
        <p:spPr>
          <a:xfrm>
            <a:off x="2061914" y="520700"/>
            <a:ext cx="8161834" cy="53403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26"/>
          <p:cNvSpPr txBox="1"/>
          <p:nvPr>
            <p:ph idx="1" type="body"/>
          </p:nvPr>
        </p:nvSpPr>
        <p:spPr>
          <a:xfrm>
            <a:off x="1119352" y="662153"/>
            <a:ext cx="10236036" cy="5198898"/>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90000"/>
              </a:lnSpc>
              <a:spcBef>
                <a:spcPts val="0"/>
              </a:spcBef>
              <a:spcAft>
                <a:spcPts val="0"/>
              </a:spcAft>
              <a:buClr>
                <a:schemeClr val="dk1"/>
              </a:buClr>
              <a:buSzPct val="100000"/>
              <a:buChar char="•"/>
            </a:pPr>
            <a:r>
              <a:rPr b="1" lang="en-US"/>
              <a:t>DMZ Design and Architecture</a:t>
            </a:r>
            <a:endParaRPr/>
          </a:p>
          <a:p>
            <a:pPr indent="-228600" lvl="0" marL="228600" rtl="0" algn="l">
              <a:lnSpc>
                <a:spcPct val="90000"/>
              </a:lnSpc>
              <a:spcBef>
                <a:spcPts val="1000"/>
              </a:spcBef>
              <a:spcAft>
                <a:spcPts val="0"/>
              </a:spcAft>
              <a:buClr>
                <a:schemeClr val="dk1"/>
              </a:buClr>
              <a:buSzPct val="100000"/>
              <a:buChar char="•"/>
            </a:pPr>
            <a:r>
              <a:rPr lang="en-US"/>
              <a:t>A DMZ is a “wide-open network," but there are several design and architecture approaches that protect it. A DMZ can be designed in several ways, from a single-firewall approach to having dual and multiple firewalls. The majority of modern DMZ architectures use dual firewalls that can be expanded to develop more complex systems.</a:t>
            </a:r>
            <a:endParaRPr/>
          </a:p>
          <a:p>
            <a:pPr indent="-228600" lvl="0" marL="228600" rtl="0" algn="l">
              <a:lnSpc>
                <a:spcPct val="90000"/>
              </a:lnSpc>
              <a:spcBef>
                <a:spcPts val="1000"/>
              </a:spcBef>
              <a:spcAft>
                <a:spcPts val="0"/>
              </a:spcAft>
              <a:buClr>
                <a:schemeClr val="dk1"/>
              </a:buClr>
              <a:buSzPct val="100000"/>
              <a:buChar char="•"/>
            </a:pPr>
            <a:r>
              <a:rPr lang="en-US"/>
              <a:t>Single firewall: A DMZ with a single-firewall design requires three or more network interfaces. The first is the external network, which connects the public internet connection to the firewall. The second forms the internal network, while the third is connected to the DMZ. Various rules monitor and control traffic that is allowed to access the DMZ and limit connectivity to the internal network.</a:t>
            </a:r>
            <a:endParaRPr/>
          </a:p>
          <a:p>
            <a:pPr indent="-228600" lvl="0" marL="228600" rtl="0" algn="l">
              <a:lnSpc>
                <a:spcPct val="90000"/>
              </a:lnSpc>
              <a:spcBef>
                <a:spcPts val="1000"/>
              </a:spcBef>
              <a:spcAft>
                <a:spcPts val="0"/>
              </a:spcAft>
              <a:buClr>
                <a:schemeClr val="dk1"/>
              </a:buClr>
              <a:buSzPct val="100000"/>
              <a:buChar char="•"/>
            </a:pPr>
            <a:r>
              <a:rPr lang="en-US"/>
              <a:t>Dual firewall: Deploying two firewalls with a DMZ between them is generally a more secure option. The first firewall only allows external traffic to the DMZ, and the second only allows traffic that goes from the DMZ into the internal network. An attacker would have to compromise both firewalls to gain access to an organization’s LAN.</a:t>
            </a:r>
            <a:endParaRPr/>
          </a:p>
          <a:p>
            <a:pPr indent="-71120" lvl="0" marL="228600" rtl="0" algn="l">
              <a:lnSpc>
                <a:spcPct val="90000"/>
              </a:lnSpc>
              <a:spcBef>
                <a:spcPts val="1000"/>
              </a:spcBef>
              <a:spcAft>
                <a:spcPts val="0"/>
              </a:spcAft>
              <a:buClr>
                <a:schemeClr val="dk1"/>
              </a:buClr>
              <a:buSzPct val="100000"/>
              <a:buNone/>
            </a:pPr>
            <a:r>
              <a:t/>
            </a:r>
            <a:endParaRPr/>
          </a:p>
        </p:txBody>
      </p:sp>
      <p:sp>
        <p:nvSpPr>
          <p:cNvPr id="394" name="Google Shape;394;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How Star, Bus, Ring &amp; Mesh Topology Connect Computer Networks in  Organizations | Topology, What is computer, Computer network" id="400" name="Google Shape;400;p27"/>
          <p:cNvPicPr preferRelativeResize="0"/>
          <p:nvPr>
            <p:ph idx="1" type="body"/>
          </p:nvPr>
        </p:nvPicPr>
        <p:blipFill rotWithShape="1">
          <a:blip r:embed="rId3">
            <a:alphaModFix/>
          </a:blip>
          <a:srcRect b="0" l="0" r="0" t="0"/>
          <a:stretch/>
        </p:blipFill>
        <p:spPr>
          <a:xfrm>
            <a:off x="386693" y="1387366"/>
            <a:ext cx="11374147" cy="51080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28"/>
          <p:cNvSpPr txBox="1"/>
          <p:nvPr>
            <p:ph type="title"/>
          </p:nvPr>
        </p:nvSpPr>
        <p:spPr>
          <a:xfrm>
            <a:off x="1116330" y="524398"/>
            <a:ext cx="10515600" cy="776009"/>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References: </a:t>
            </a:r>
            <a:endParaRPr sz="2000">
              <a:latin typeface="Times New Roman"/>
              <a:ea typeface="Times New Roman"/>
              <a:cs typeface="Times New Roman"/>
              <a:sym typeface="Times New Roman"/>
            </a:endParaRPr>
          </a:p>
        </p:txBody>
      </p:sp>
      <p:sp>
        <p:nvSpPr>
          <p:cNvPr id="407" name="Google Shape;407;p28"/>
          <p:cNvSpPr txBox="1"/>
          <p:nvPr/>
        </p:nvSpPr>
        <p:spPr>
          <a:xfrm>
            <a:off x="813299" y="1453998"/>
            <a:ext cx="7575551" cy="42473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Books: </a:t>
            </a:r>
            <a:endParaRPr b="1" sz="1800">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1800"/>
              <a:buFont typeface="Times New Roman"/>
              <a:buAutoNum type="arabicPeriod"/>
            </a:pPr>
            <a:r>
              <a:rPr lang="en-US" sz="1800">
                <a:solidFill>
                  <a:schemeClr val="dk1"/>
                </a:solidFill>
                <a:latin typeface="Times New Roman"/>
                <a:ea typeface="Times New Roman"/>
                <a:cs typeface="Times New Roman"/>
                <a:sym typeface="Times New Roman"/>
              </a:rPr>
              <a:t>Web Design With HTML, CSS, JavaScript and jQuery Set, 1st Edition, by Jon Duckett.</a:t>
            </a:r>
            <a:endParaRPr/>
          </a:p>
          <a:p>
            <a:pPr indent="-342900" lvl="0" marL="342900" marR="0" rtl="0" algn="l">
              <a:spcBef>
                <a:spcPts val="0"/>
              </a:spcBef>
              <a:spcAft>
                <a:spcPts val="0"/>
              </a:spcAft>
              <a:buClr>
                <a:schemeClr val="dk1"/>
              </a:buClr>
              <a:buSzPts val="1800"/>
              <a:buFont typeface="Times New Roman"/>
              <a:buAutoNum type="arabicPeriod"/>
            </a:pPr>
            <a:r>
              <a:rPr lang="en-US" sz="1800">
                <a:solidFill>
                  <a:schemeClr val="dk1"/>
                </a:solidFill>
                <a:latin typeface="Times New Roman"/>
                <a:ea typeface="Times New Roman"/>
                <a:cs typeface="Times New Roman"/>
                <a:sym typeface="Times New Roman"/>
              </a:rPr>
              <a:t>Hacking Exposed Web Applications, 3rd edition, Joel Scambray, Vincent Liu, Caleb Sima, Released October 2010, Publisher(s): McGraw-Hill</a:t>
            </a:r>
            <a:endParaRPr/>
          </a:p>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Video Lectures : </a:t>
            </a:r>
            <a:endParaRPr b="1" sz="1800">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1800"/>
              <a:buFont typeface="Times New Roman"/>
              <a:buAutoNum type="arabicPeriod"/>
            </a:pPr>
            <a:r>
              <a:rPr lang="en-US" sz="1800">
                <a:solidFill>
                  <a:schemeClr val="dk1"/>
                </a:solidFill>
                <a:latin typeface="Times New Roman"/>
                <a:ea typeface="Times New Roman"/>
                <a:cs typeface="Times New Roman"/>
                <a:sym typeface="Times New Roman"/>
              </a:rPr>
              <a:t>https://www.techtarget.com/searchsecurity/definition/DMZ</a:t>
            </a:r>
            <a:endParaRPr/>
          </a:p>
          <a:p>
            <a:pPr indent="-342900" lvl="0" marL="342900" marR="0" rtl="0" algn="l">
              <a:spcBef>
                <a:spcPts val="0"/>
              </a:spcBef>
              <a:spcAft>
                <a:spcPts val="0"/>
              </a:spcAft>
              <a:buClr>
                <a:schemeClr val="dk1"/>
              </a:buClr>
              <a:buSzPts val="1800"/>
              <a:buFont typeface="Times New Roman"/>
              <a:buAutoNum type="arabicPeriod"/>
            </a:pPr>
            <a:r>
              <a:rPr lang="en-US" sz="1800" u="sng">
                <a:solidFill>
                  <a:schemeClr val="dk1"/>
                </a:solidFill>
                <a:latin typeface="Times New Roman"/>
                <a:ea typeface="Times New Roman"/>
                <a:cs typeface="Times New Roman"/>
                <a:sym typeface="Times New Roman"/>
                <a:hlinkClick r:id="rId3">
                  <a:extLst>
                    <a:ext uri="{A12FA001-AC4F-418D-AE19-62706E023703}">
                      <ahyp:hlinkClr val="tx"/>
                    </a:ext>
                  </a:extLst>
                </a:hlinkClick>
              </a:rPr>
              <a:t>https://www.youtube.com/watch?v=uSKdjjw5zow</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Reference Links:</a:t>
            </a:r>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1. </a:t>
            </a:r>
            <a:r>
              <a:rPr lang="en-US" sz="1800">
                <a:solidFill>
                  <a:schemeClr val="dk1"/>
                </a:solidFill>
                <a:latin typeface="Calibri"/>
                <a:ea typeface="Calibri"/>
                <a:cs typeface="Calibri"/>
                <a:sym typeface="Calibri"/>
              </a:rPr>
              <a:t>https://www.fortinet.com/resources/cyberglossary/what-is-dmz#:~:text=A%20DMZ%20Network%20is%20a,public%20internet%20and%20private%20networks.</a:t>
            </a:r>
            <a:endParaRPr/>
          </a:p>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p:txBody>
      </p:sp>
      <p:grpSp>
        <p:nvGrpSpPr>
          <p:cNvPr id="408" name="Google Shape;408;p28"/>
          <p:cNvGrpSpPr/>
          <p:nvPr/>
        </p:nvGrpSpPr>
        <p:grpSpPr>
          <a:xfrm>
            <a:off x="9858375" y="2028825"/>
            <a:ext cx="1900238" cy="1893887"/>
            <a:chOff x="1259" y="3082"/>
            <a:chExt cx="884" cy="884"/>
          </a:xfrm>
        </p:grpSpPr>
        <p:sp>
          <p:nvSpPr>
            <p:cNvPr id="409" name="Google Shape;409;p28"/>
            <p:cNvSpPr/>
            <p:nvPr/>
          </p:nvSpPr>
          <p:spPr>
            <a:xfrm flipH="1">
              <a:off x="1681" y="3824"/>
              <a:ext cx="110" cy="107"/>
            </a:xfrm>
            <a:custGeom>
              <a:rect b="b" l="l" r="r" t="t"/>
              <a:pathLst>
                <a:path extrusionOk="0" h="107" w="110">
                  <a:moveTo>
                    <a:pt x="80" y="107"/>
                  </a:moveTo>
                  <a:lnTo>
                    <a:pt x="89" y="104"/>
                  </a:lnTo>
                  <a:lnTo>
                    <a:pt x="99" y="96"/>
                  </a:lnTo>
                  <a:lnTo>
                    <a:pt x="105" y="91"/>
                  </a:lnTo>
                  <a:lnTo>
                    <a:pt x="110" y="80"/>
                  </a:lnTo>
                  <a:lnTo>
                    <a:pt x="56" y="18"/>
                  </a:lnTo>
                  <a:lnTo>
                    <a:pt x="51" y="16"/>
                  </a:lnTo>
                  <a:lnTo>
                    <a:pt x="29" y="5"/>
                  </a:lnTo>
                  <a:lnTo>
                    <a:pt x="13" y="0"/>
                  </a:lnTo>
                  <a:lnTo>
                    <a:pt x="0" y="10"/>
                  </a:lnTo>
                  <a:lnTo>
                    <a:pt x="80" y="10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0" name="Google Shape;410;p28"/>
            <p:cNvSpPr/>
            <p:nvPr/>
          </p:nvSpPr>
          <p:spPr>
            <a:xfrm flipH="1">
              <a:off x="1786" y="3762"/>
              <a:ext cx="35" cy="88"/>
            </a:xfrm>
            <a:custGeom>
              <a:rect b="b" l="l" r="r" t="t"/>
              <a:pathLst>
                <a:path extrusionOk="0" h="88" w="35">
                  <a:moveTo>
                    <a:pt x="24" y="88"/>
                  </a:moveTo>
                  <a:lnTo>
                    <a:pt x="29" y="88"/>
                  </a:lnTo>
                  <a:lnTo>
                    <a:pt x="32" y="88"/>
                  </a:lnTo>
                  <a:lnTo>
                    <a:pt x="32" y="86"/>
                  </a:lnTo>
                  <a:lnTo>
                    <a:pt x="35" y="83"/>
                  </a:lnTo>
                  <a:lnTo>
                    <a:pt x="35" y="64"/>
                  </a:lnTo>
                  <a:lnTo>
                    <a:pt x="29" y="40"/>
                  </a:lnTo>
                  <a:lnTo>
                    <a:pt x="13" y="16"/>
                  </a:lnTo>
                  <a:lnTo>
                    <a:pt x="0" y="0"/>
                  </a:lnTo>
                  <a:lnTo>
                    <a:pt x="2" y="13"/>
                  </a:lnTo>
                  <a:lnTo>
                    <a:pt x="8" y="43"/>
                  </a:lnTo>
                  <a:lnTo>
                    <a:pt x="16" y="75"/>
                  </a:lnTo>
                  <a:lnTo>
                    <a:pt x="24" y="8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1" name="Google Shape;411;p28"/>
            <p:cNvSpPr/>
            <p:nvPr/>
          </p:nvSpPr>
          <p:spPr>
            <a:xfrm flipH="1">
              <a:off x="1587" y="3719"/>
              <a:ext cx="54" cy="29"/>
            </a:xfrm>
            <a:custGeom>
              <a:rect b="b" l="l" r="r" t="t"/>
              <a:pathLst>
                <a:path extrusionOk="0" h="29" w="54">
                  <a:moveTo>
                    <a:pt x="54" y="19"/>
                  </a:moveTo>
                  <a:lnTo>
                    <a:pt x="48" y="13"/>
                  </a:lnTo>
                  <a:lnTo>
                    <a:pt x="43" y="11"/>
                  </a:lnTo>
                  <a:lnTo>
                    <a:pt x="40" y="5"/>
                  </a:lnTo>
                  <a:lnTo>
                    <a:pt x="32" y="2"/>
                  </a:lnTo>
                  <a:lnTo>
                    <a:pt x="21" y="0"/>
                  </a:lnTo>
                  <a:lnTo>
                    <a:pt x="13" y="0"/>
                  </a:lnTo>
                  <a:lnTo>
                    <a:pt x="5" y="0"/>
                  </a:lnTo>
                  <a:lnTo>
                    <a:pt x="0" y="2"/>
                  </a:lnTo>
                  <a:lnTo>
                    <a:pt x="27" y="29"/>
                  </a:lnTo>
                  <a:lnTo>
                    <a:pt x="32" y="27"/>
                  </a:lnTo>
                  <a:lnTo>
                    <a:pt x="40" y="21"/>
                  </a:lnTo>
                  <a:lnTo>
                    <a:pt x="45" y="19"/>
                  </a:lnTo>
                  <a:lnTo>
                    <a:pt x="54" y="1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2" name="Google Shape;412;p28"/>
            <p:cNvSpPr/>
            <p:nvPr/>
          </p:nvSpPr>
          <p:spPr>
            <a:xfrm flipH="1">
              <a:off x="1259" y="3082"/>
              <a:ext cx="884" cy="884"/>
            </a:xfrm>
            <a:custGeom>
              <a:rect b="b" l="l" r="r" t="t"/>
              <a:pathLst>
                <a:path extrusionOk="0" h="884" w="884">
                  <a:moveTo>
                    <a:pt x="441" y="368"/>
                  </a:moveTo>
                  <a:lnTo>
                    <a:pt x="441" y="382"/>
                  </a:lnTo>
                  <a:lnTo>
                    <a:pt x="441" y="395"/>
                  </a:lnTo>
                  <a:lnTo>
                    <a:pt x="441" y="408"/>
                  </a:lnTo>
                  <a:lnTo>
                    <a:pt x="435" y="422"/>
                  </a:lnTo>
                  <a:lnTo>
                    <a:pt x="425" y="411"/>
                  </a:lnTo>
                  <a:lnTo>
                    <a:pt x="414" y="400"/>
                  </a:lnTo>
                  <a:lnTo>
                    <a:pt x="403" y="392"/>
                  </a:lnTo>
                  <a:lnTo>
                    <a:pt x="392" y="382"/>
                  </a:lnTo>
                  <a:lnTo>
                    <a:pt x="379" y="373"/>
                  </a:lnTo>
                  <a:lnTo>
                    <a:pt x="368" y="363"/>
                  </a:lnTo>
                  <a:lnTo>
                    <a:pt x="355" y="355"/>
                  </a:lnTo>
                  <a:lnTo>
                    <a:pt x="341" y="349"/>
                  </a:lnTo>
                  <a:lnTo>
                    <a:pt x="336" y="344"/>
                  </a:lnTo>
                  <a:lnTo>
                    <a:pt x="328" y="339"/>
                  </a:lnTo>
                  <a:lnTo>
                    <a:pt x="320" y="333"/>
                  </a:lnTo>
                  <a:lnTo>
                    <a:pt x="314" y="328"/>
                  </a:lnTo>
                  <a:lnTo>
                    <a:pt x="314" y="296"/>
                  </a:lnTo>
                  <a:lnTo>
                    <a:pt x="301" y="266"/>
                  </a:lnTo>
                  <a:lnTo>
                    <a:pt x="285" y="242"/>
                  </a:lnTo>
                  <a:lnTo>
                    <a:pt x="271" y="215"/>
                  </a:lnTo>
                  <a:lnTo>
                    <a:pt x="271" y="215"/>
                  </a:lnTo>
                  <a:lnTo>
                    <a:pt x="271" y="212"/>
                  </a:lnTo>
                  <a:lnTo>
                    <a:pt x="271" y="212"/>
                  </a:lnTo>
                  <a:lnTo>
                    <a:pt x="271" y="212"/>
                  </a:lnTo>
                  <a:lnTo>
                    <a:pt x="261" y="196"/>
                  </a:lnTo>
                  <a:lnTo>
                    <a:pt x="261" y="177"/>
                  </a:lnTo>
                  <a:lnTo>
                    <a:pt x="261" y="159"/>
                  </a:lnTo>
                  <a:lnTo>
                    <a:pt x="263" y="140"/>
                  </a:lnTo>
                  <a:lnTo>
                    <a:pt x="263" y="140"/>
                  </a:lnTo>
                  <a:lnTo>
                    <a:pt x="263" y="137"/>
                  </a:lnTo>
                  <a:lnTo>
                    <a:pt x="261" y="137"/>
                  </a:lnTo>
                  <a:lnTo>
                    <a:pt x="261" y="134"/>
                  </a:lnTo>
                  <a:lnTo>
                    <a:pt x="180" y="107"/>
                  </a:lnTo>
                  <a:lnTo>
                    <a:pt x="177" y="105"/>
                  </a:lnTo>
                  <a:lnTo>
                    <a:pt x="177" y="102"/>
                  </a:lnTo>
                  <a:lnTo>
                    <a:pt x="177" y="102"/>
                  </a:lnTo>
                  <a:lnTo>
                    <a:pt x="180" y="99"/>
                  </a:lnTo>
                  <a:lnTo>
                    <a:pt x="196" y="94"/>
                  </a:lnTo>
                  <a:lnTo>
                    <a:pt x="215" y="86"/>
                  </a:lnTo>
                  <a:lnTo>
                    <a:pt x="231" y="81"/>
                  </a:lnTo>
                  <a:lnTo>
                    <a:pt x="247" y="75"/>
                  </a:lnTo>
                  <a:lnTo>
                    <a:pt x="263" y="70"/>
                  </a:lnTo>
                  <a:lnTo>
                    <a:pt x="279" y="62"/>
                  </a:lnTo>
                  <a:lnTo>
                    <a:pt x="296" y="56"/>
                  </a:lnTo>
                  <a:lnTo>
                    <a:pt x="312" y="51"/>
                  </a:lnTo>
                  <a:lnTo>
                    <a:pt x="325" y="46"/>
                  </a:lnTo>
                  <a:lnTo>
                    <a:pt x="339" y="40"/>
                  </a:lnTo>
                  <a:lnTo>
                    <a:pt x="352" y="35"/>
                  </a:lnTo>
                  <a:lnTo>
                    <a:pt x="365" y="30"/>
                  </a:lnTo>
                  <a:lnTo>
                    <a:pt x="376" y="27"/>
                  </a:lnTo>
                  <a:lnTo>
                    <a:pt x="390" y="27"/>
                  </a:lnTo>
                  <a:lnTo>
                    <a:pt x="400" y="27"/>
                  </a:lnTo>
                  <a:lnTo>
                    <a:pt x="414" y="32"/>
                  </a:lnTo>
                  <a:lnTo>
                    <a:pt x="591" y="83"/>
                  </a:lnTo>
                  <a:lnTo>
                    <a:pt x="591" y="83"/>
                  </a:lnTo>
                  <a:lnTo>
                    <a:pt x="591" y="86"/>
                  </a:lnTo>
                  <a:lnTo>
                    <a:pt x="591" y="86"/>
                  </a:lnTo>
                  <a:lnTo>
                    <a:pt x="591" y="89"/>
                  </a:lnTo>
                  <a:lnTo>
                    <a:pt x="572" y="97"/>
                  </a:lnTo>
                  <a:lnTo>
                    <a:pt x="575" y="126"/>
                  </a:lnTo>
                  <a:lnTo>
                    <a:pt x="578" y="153"/>
                  </a:lnTo>
                  <a:lnTo>
                    <a:pt x="580" y="183"/>
                  </a:lnTo>
                  <a:lnTo>
                    <a:pt x="583" y="212"/>
                  </a:lnTo>
                  <a:lnTo>
                    <a:pt x="583" y="220"/>
                  </a:lnTo>
                  <a:lnTo>
                    <a:pt x="583" y="226"/>
                  </a:lnTo>
                  <a:lnTo>
                    <a:pt x="583" y="231"/>
                  </a:lnTo>
                  <a:lnTo>
                    <a:pt x="583" y="236"/>
                  </a:lnTo>
                  <a:lnTo>
                    <a:pt x="578" y="236"/>
                  </a:lnTo>
                  <a:lnTo>
                    <a:pt x="570" y="236"/>
                  </a:lnTo>
                  <a:lnTo>
                    <a:pt x="559" y="236"/>
                  </a:lnTo>
                  <a:lnTo>
                    <a:pt x="556" y="234"/>
                  </a:lnTo>
                  <a:lnTo>
                    <a:pt x="543" y="110"/>
                  </a:lnTo>
                  <a:lnTo>
                    <a:pt x="502" y="124"/>
                  </a:lnTo>
                  <a:lnTo>
                    <a:pt x="502" y="142"/>
                  </a:lnTo>
                  <a:lnTo>
                    <a:pt x="508" y="161"/>
                  </a:lnTo>
                  <a:lnTo>
                    <a:pt x="508" y="183"/>
                  </a:lnTo>
                  <a:lnTo>
                    <a:pt x="502" y="199"/>
                  </a:lnTo>
                  <a:lnTo>
                    <a:pt x="502" y="204"/>
                  </a:lnTo>
                  <a:lnTo>
                    <a:pt x="508" y="210"/>
                  </a:lnTo>
                  <a:lnTo>
                    <a:pt x="511" y="215"/>
                  </a:lnTo>
                  <a:lnTo>
                    <a:pt x="513" y="220"/>
                  </a:lnTo>
                  <a:lnTo>
                    <a:pt x="519" y="228"/>
                  </a:lnTo>
                  <a:lnTo>
                    <a:pt x="521" y="236"/>
                  </a:lnTo>
                  <a:lnTo>
                    <a:pt x="524" y="247"/>
                  </a:lnTo>
                  <a:lnTo>
                    <a:pt x="521" y="255"/>
                  </a:lnTo>
                  <a:lnTo>
                    <a:pt x="511" y="261"/>
                  </a:lnTo>
                  <a:lnTo>
                    <a:pt x="511" y="269"/>
                  </a:lnTo>
                  <a:lnTo>
                    <a:pt x="508" y="277"/>
                  </a:lnTo>
                  <a:lnTo>
                    <a:pt x="502" y="282"/>
                  </a:lnTo>
                  <a:lnTo>
                    <a:pt x="502" y="290"/>
                  </a:lnTo>
                  <a:lnTo>
                    <a:pt x="500" y="304"/>
                  </a:lnTo>
                  <a:lnTo>
                    <a:pt x="500" y="314"/>
                  </a:lnTo>
                  <a:lnTo>
                    <a:pt x="494" y="325"/>
                  </a:lnTo>
                  <a:lnTo>
                    <a:pt x="486" y="336"/>
                  </a:lnTo>
                  <a:lnTo>
                    <a:pt x="476" y="339"/>
                  </a:lnTo>
                  <a:lnTo>
                    <a:pt x="468" y="341"/>
                  </a:lnTo>
                  <a:lnTo>
                    <a:pt x="457" y="344"/>
                  </a:lnTo>
                  <a:lnTo>
                    <a:pt x="443" y="344"/>
                  </a:lnTo>
                  <a:lnTo>
                    <a:pt x="441" y="344"/>
                  </a:lnTo>
                  <a:lnTo>
                    <a:pt x="441" y="349"/>
                  </a:lnTo>
                  <a:lnTo>
                    <a:pt x="441" y="352"/>
                  </a:lnTo>
                  <a:lnTo>
                    <a:pt x="441" y="357"/>
                  </a:lnTo>
                  <a:lnTo>
                    <a:pt x="446" y="360"/>
                  </a:lnTo>
                  <a:lnTo>
                    <a:pt x="451" y="360"/>
                  </a:lnTo>
                  <a:lnTo>
                    <a:pt x="454" y="363"/>
                  </a:lnTo>
                  <a:lnTo>
                    <a:pt x="459" y="365"/>
                  </a:lnTo>
                  <a:lnTo>
                    <a:pt x="468" y="376"/>
                  </a:lnTo>
                  <a:lnTo>
                    <a:pt x="476" y="387"/>
                  </a:lnTo>
                  <a:lnTo>
                    <a:pt x="484" y="395"/>
                  </a:lnTo>
                  <a:lnTo>
                    <a:pt x="494" y="403"/>
                  </a:lnTo>
                  <a:lnTo>
                    <a:pt x="508" y="411"/>
                  </a:lnTo>
                  <a:lnTo>
                    <a:pt x="519" y="419"/>
                  </a:lnTo>
                  <a:lnTo>
                    <a:pt x="529" y="425"/>
                  </a:lnTo>
                  <a:lnTo>
                    <a:pt x="543" y="433"/>
                  </a:lnTo>
                  <a:lnTo>
                    <a:pt x="545" y="433"/>
                  </a:lnTo>
                  <a:lnTo>
                    <a:pt x="551" y="435"/>
                  </a:lnTo>
                  <a:lnTo>
                    <a:pt x="556" y="438"/>
                  </a:lnTo>
                  <a:lnTo>
                    <a:pt x="559" y="438"/>
                  </a:lnTo>
                  <a:lnTo>
                    <a:pt x="564" y="438"/>
                  </a:lnTo>
                  <a:lnTo>
                    <a:pt x="578" y="438"/>
                  </a:lnTo>
                  <a:lnTo>
                    <a:pt x="588" y="438"/>
                  </a:lnTo>
                  <a:lnTo>
                    <a:pt x="594" y="441"/>
                  </a:lnTo>
                  <a:lnTo>
                    <a:pt x="615" y="446"/>
                  </a:lnTo>
                  <a:lnTo>
                    <a:pt x="631" y="462"/>
                  </a:lnTo>
                  <a:lnTo>
                    <a:pt x="645" y="481"/>
                  </a:lnTo>
                  <a:lnTo>
                    <a:pt x="658" y="500"/>
                  </a:lnTo>
                  <a:lnTo>
                    <a:pt x="666" y="511"/>
                  </a:lnTo>
                  <a:lnTo>
                    <a:pt x="677" y="521"/>
                  </a:lnTo>
                  <a:lnTo>
                    <a:pt x="685" y="532"/>
                  </a:lnTo>
                  <a:lnTo>
                    <a:pt x="693" y="543"/>
                  </a:lnTo>
                  <a:lnTo>
                    <a:pt x="707" y="578"/>
                  </a:lnTo>
                  <a:lnTo>
                    <a:pt x="723" y="607"/>
                  </a:lnTo>
                  <a:lnTo>
                    <a:pt x="742" y="631"/>
                  </a:lnTo>
                  <a:lnTo>
                    <a:pt x="768" y="658"/>
                  </a:lnTo>
                  <a:lnTo>
                    <a:pt x="782" y="669"/>
                  </a:lnTo>
                  <a:lnTo>
                    <a:pt x="795" y="682"/>
                  </a:lnTo>
                  <a:lnTo>
                    <a:pt x="806" y="696"/>
                  </a:lnTo>
                  <a:lnTo>
                    <a:pt x="814" y="717"/>
                  </a:lnTo>
                  <a:lnTo>
                    <a:pt x="814" y="747"/>
                  </a:lnTo>
                  <a:lnTo>
                    <a:pt x="811" y="774"/>
                  </a:lnTo>
                  <a:lnTo>
                    <a:pt x="803" y="803"/>
                  </a:lnTo>
                  <a:lnTo>
                    <a:pt x="787" y="830"/>
                  </a:lnTo>
                  <a:lnTo>
                    <a:pt x="777" y="846"/>
                  </a:lnTo>
                  <a:lnTo>
                    <a:pt x="760" y="860"/>
                  </a:lnTo>
                  <a:lnTo>
                    <a:pt x="747" y="871"/>
                  </a:lnTo>
                  <a:lnTo>
                    <a:pt x="731" y="881"/>
                  </a:lnTo>
                  <a:lnTo>
                    <a:pt x="884" y="884"/>
                  </a:lnTo>
                  <a:lnTo>
                    <a:pt x="884" y="0"/>
                  </a:lnTo>
                  <a:lnTo>
                    <a:pt x="0" y="0"/>
                  </a:lnTo>
                  <a:lnTo>
                    <a:pt x="0" y="884"/>
                  </a:lnTo>
                  <a:lnTo>
                    <a:pt x="86" y="884"/>
                  </a:lnTo>
                  <a:lnTo>
                    <a:pt x="81" y="806"/>
                  </a:lnTo>
                  <a:lnTo>
                    <a:pt x="81" y="731"/>
                  </a:lnTo>
                  <a:lnTo>
                    <a:pt x="81" y="656"/>
                  </a:lnTo>
                  <a:lnTo>
                    <a:pt x="89" y="578"/>
                  </a:lnTo>
                  <a:lnTo>
                    <a:pt x="89" y="554"/>
                  </a:lnTo>
                  <a:lnTo>
                    <a:pt x="94" y="516"/>
                  </a:lnTo>
                  <a:lnTo>
                    <a:pt x="102" y="478"/>
                  </a:lnTo>
                  <a:lnTo>
                    <a:pt x="124" y="451"/>
                  </a:lnTo>
                  <a:lnTo>
                    <a:pt x="148" y="443"/>
                  </a:lnTo>
                  <a:lnTo>
                    <a:pt x="167" y="441"/>
                  </a:lnTo>
                  <a:lnTo>
                    <a:pt x="177" y="441"/>
                  </a:lnTo>
                  <a:lnTo>
                    <a:pt x="191" y="438"/>
                  </a:lnTo>
                  <a:lnTo>
                    <a:pt x="204" y="433"/>
                  </a:lnTo>
                  <a:lnTo>
                    <a:pt x="218" y="427"/>
                  </a:lnTo>
                  <a:lnTo>
                    <a:pt x="231" y="422"/>
                  </a:lnTo>
                  <a:lnTo>
                    <a:pt x="242" y="416"/>
                  </a:lnTo>
                  <a:lnTo>
                    <a:pt x="253" y="408"/>
                  </a:lnTo>
                  <a:lnTo>
                    <a:pt x="269" y="392"/>
                  </a:lnTo>
                  <a:lnTo>
                    <a:pt x="282" y="376"/>
                  </a:lnTo>
                  <a:lnTo>
                    <a:pt x="296" y="360"/>
                  </a:lnTo>
                  <a:lnTo>
                    <a:pt x="304" y="341"/>
                  </a:lnTo>
                  <a:lnTo>
                    <a:pt x="306" y="339"/>
                  </a:lnTo>
                  <a:lnTo>
                    <a:pt x="309" y="336"/>
                  </a:lnTo>
                  <a:lnTo>
                    <a:pt x="309" y="336"/>
                  </a:lnTo>
                  <a:lnTo>
                    <a:pt x="312" y="336"/>
                  </a:lnTo>
                  <a:lnTo>
                    <a:pt x="336" y="360"/>
                  </a:lnTo>
                  <a:lnTo>
                    <a:pt x="355" y="382"/>
                  </a:lnTo>
                  <a:lnTo>
                    <a:pt x="371" y="408"/>
                  </a:lnTo>
                  <a:lnTo>
                    <a:pt x="390" y="435"/>
                  </a:lnTo>
                  <a:lnTo>
                    <a:pt x="403" y="449"/>
                  </a:lnTo>
                  <a:lnTo>
                    <a:pt x="414" y="465"/>
                  </a:lnTo>
                  <a:lnTo>
                    <a:pt x="427" y="484"/>
                  </a:lnTo>
                  <a:lnTo>
                    <a:pt x="438" y="502"/>
                  </a:lnTo>
                  <a:lnTo>
                    <a:pt x="519" y="661"/>
                  </a:lnTo>
                  <a:lnTo>
                    <a:pt x="519" y="661"/>
                  </a:lnTo>
                  <a:lnTo>
                    <a:pt x="519" y="661"/>
                  </a:lnTo>
                  <a:lnTo>
                    <a:pt x="519" y="661"/>
                  </a:lnTo>
                  <a:lnTo>
                    <a:pt x="519" y="661"/>
                  </a:lnTo>
                  <a:lnTo>
                    <a:pt x="511" y="596"/>
                  </a:lnTo>
                  <a:lnTo>
                    <a:pt x="500" y="532"/>
                  </a:lnTo>
                  <a:lnTo>
                    <a:pt x="481" y="468"/>
                  </a:lnTo>
                  <a:lnTo>
                    <a:pt x="465" y="411"/>
                  </a:lnTo>
                  <a:lnTo>
                    <a:pt x="462" y="406"/>
                  </a:lnTo>
                  <a:lnTo>
                    <a:pt x="457" y="390"/>
                  </a:lnTo>
                  <a:lnTo>
                    <a:pt x="449" y="373"/>
                  </a:lnTo>
                  <a:lnTo>
                    <a:pt x="441" y="36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3" name="Google Shape;413;p28"/>
            <p:cNvSpPr/>
            <p:nvPr/>
          </p:nvSpPr>
          <p:spPr>
            <a:xfrm flipH="1">
              <a:off x="1517" y="3611"/>
              <a:ext cx="102" cy="78"/>
            </a:xfrm>
            <a:custGeom>
              <a:rect b="b" l="l" r="r" t="t"/>
              <a:pathLst>
                <a:path extrusionOk="0" h="78" w="102">
                  <a:moveTo>
                    <a:pt x="102" y="78"/>
                  </a:moveTo>
                  <a:lnTo>
                    <a:pt x="30" y="0"/>
                  </a:lnTo>
                  <a:lnTo>
                    <a:pt x="21" y="0"/>
                  </a:lnTo>
                  <a:lnTo>
                    <a:pt x="8" y="6"/>
                  </a:lnTo>
                  <a:lnTo>
                    <a:pt x="3" y="14"/>
                  </a:lnTo>
                  <a:lnTo>
                    <a:pt x="0" y="25"/>
                  </a:lnTo>
                  <a:lnTo>
                    <a:pt x="43" y="78"/>
                  </a:lnTo>
                  <a:lnTo>
                    <a:pt x="56" y="73"/>
                  </a:lnTo>
                  <a:lnTo>
                    <a:pt x="75" y="70"/>
                  </a:lnTo>
                  <a:lnTo>
                    <a:pt x="89" y="73"/>
                  </a:lnTo>
                  <a:lnTo>
                    <a:pt x="102" y="7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29"/>
          <p:cNvSpPr/>
          <p:nvPr/>
        </p:nvSpPr>
        <p:spPr>
          <a:xfrm>
            <a:off x="0" y="0"/>
            <a:ext cx="12192000" cy="4686918"/>
          </a:xfrm>
          <a:prstGeom prst="rect">
            <a:avLst/>
          </a:prstGeom>
          <a:solidFill>
            <a:srgbClr val="385623">
              <a:alpha val="6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cxnSp>
        <p:nvCxnSpPr>
          <p:cNvPr id="419" name="Google Shape;419;p29"/>
          <p:cNvCxnSpPr/>
          <p:nvPr/>
        </p:nvCxnSpPr>
        <p:spPr>
          <a:xfrm>
            <a:off x="9347200" y="0"/>
            <a:ext cx="1828800" cy="1828800"/>
          </a:xfrm>
          <a:prstGeom prst="straightConnector1">
            <a:avLst/>
          </a:prstGeom>
          <a:noFill/>
          <a:ln cap="flat" cmpd="sng" w="9525">
            <a:solidFill>
              <a:schemeClr val="accent2"/>
            </a:solidFill>
            <a:prstDash val="solid"/>
            <a:miter lim="800000"/>
            <a:headEnd len="sm" w="sm" type="none"/>
            <a:tailEnd len="sm" w="sm" type="none"/>
          </a:ln>
        </p:spPr>
      </p:cxnSp>
      <p:cxnSp>
        <p:nvCxnSpPr>
          <p:cNvPr id="420" name="Google Shape;420;p29"/>
          <p:cNvCxnSpPr/>
          <p:nvPr/>
        </p:nvCxnSpPr>
        <p:spPr>
          <a:xfrm>
            <a:off x="10169128" y="0"/>
            <a:ext cx="663972" cy="663972"/>
          </a:xfrm>
          <a:prstGeom prst="straightConnector1">
            <a:avLst/>
          </a:prstGeom>
          <a:noFill/>
          <a:ln cap="flat" cmpd="sng" w="9525">
            <a:solidFill>
              <a:schemeClr val="accent2"/>
            </a:solidFill>
            <a:prstDash val="solid"/>
            <a:miter lim="800000"/>
            <a:headEnd len="sm" w="sm" type="none"/>
            <a:tailEnd len="sm" w="sm" type="none"/>
          </a:ln>
        </p:spPr>
      </p:cxnSp>
      <p:cxnSp>
        <p:nvCxnSpPr>
          <p:cNvPr id="421" name="Google Shape;421;p29"/>
          <p:cNvCxnSpPr/>
          <p:nvPr/>
        </p:nvCxnSpPr>
        <p:spPr>
          <a:xfrm>
            <a:off x="733426" y="6294597"/>
            <a:ext cx="558345" cy="558345"/>
          </a:xfrm>
          <a:prstGeom prst="straightConnector1">
            <a:avLst/>
          </a:prstGeom>
          <a:noFill/>
          <a:ln cap="flat" cmpd="sng" w="9525">
            <a:solidFill>
              <a:schemeClr val="accent2"/>
            </a:solidFill>
            <a:prstDash val="solid"/>
            <a:miter lim="800000"/>
            <a:headEnd len="sm" w="sm" type="none"/>
            <a:tailEnd len="sm" w="sm" type="none"/>
          </a:ln>
        </p:spPr>
      </p:cxnSp>
      <p:cxnSp>
        <p:nvCxnSpPr>
          <p:cNvPr id="422" name="Google Shape;422;p29"/>
          <p:cNvCxnSpPr/>
          <p:nvPr/>
        </p:nvCxnSpPr>
        <p:spPr>
          <a:xfrm>
            <a:off x="390526" y="5129689"/>
            <a:ext cx="1728311" cy="1728311"/>
          </a:xfrm>
          <a:prstGeom prst="straightConnector1">
            <a:avLst/>
          </a:prstGeom>
          <a:noFill/>
          <a:ln cap="flat" cmpd="sng" w="9525">
            <a:solidFill>
              <a:schemeClr val="accent2"/>
            </a:solidFill>
            <a:prstDash val="solid"/>
            <a:miter lim="800000"/>
            <a:headEnd len="sm" w="sm" type="none"/>
            <a:tailEnd len="sm" w="sm" type="none"/>
          </a:ln>
        </p:spPr>
      </p:cxnSp>
      <p:sp>
        <p:nvSpPr>
          <p:cNvPr id="423" name="Google Shape;423;p29"/>
          <p:cNvSpPr txBox="1"/>
          <p:nvPr/>
        </p:nvSpPr>
        <p:spPr>
          <a:xfrm>
            <a:off x="1485902" y="2249080"/>
            <a:ext cx="10725148" cy="1231106"/>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FFFFFF"/>
              </a:buClr>
              <a:buSzPts val="8000"/>
              <a:buFont typeface="Arial"/>
              <a:buNone/>
            </a:pPr>
            <a:r>
              <a:rPr b="0" i="0" lang="en-US" sz="8000" u="none" cap="none" strike="noStrike">
                <a:solidFill>
                  <a:srgbClr val="FFFFFF"/>
                </a:solidFill>
                <a:latin typeface="Arial"/>
                <a:ea typeface="Arial"/>
                <a:cs typeface="Arial"/>
                <a:sym typeface="Arial"/>
              </a:rPr>
              <a:t>THANK YOU</a:t>
            </a:r>
            <a:endParaRPr/>
          </a:p>
        </p:txBody>
      </p:sp>
      <p:sp>
        <p:nvSpPr>
          <p:cNvPr id="424" name="Google Shape;424;p29"/>
          <p:cNvSpPr/>
          <p:nvPr/>
        </p:nvSpPr>
        <p:spPr>
          <a:xfrm>
            <a:off x="2641599" y="1214279"/>
            <a:ext cx="2430463" cy="3225800"/>
          </a:xfrm>
          <a:custGeom>
            <a:rect b="b" l="l" r="r" t="t"/>
            <a:pathLst>
              <a:path extrusionOk="0" h="3225800" w="2430463">
                <a:moveTo>
                  <a:pt x="2430463" y="2413000"/>
                </a:moveTo>
                <a:lnTo>
                  <a:pt x="1612900" y="3225800"/>
                </a:lnTo>
                <a:lnTo>
                  <a:pt x="0" y="1612900"/>
                </a:lnTo>
                <a:lnTo>
                  <a:pt x="1612900" y="0"/>
                </a:lnTo>
                <a:lnTo>
                  <a:pt x="2430463" y="817563"/>
                </a:lnTo>
              </a:path>
            </a:pathLst>
          </a:custGeom>
          <a:no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5" name="Google Shape;425;p29"/>
          <p:cNvSpPr/>
          <p:nvPr/>
        </p:nvSpPr>
        <p:spPr>
          <a:xfrm>
            <a:off x="2898774" y="1214279"/>
            <a:ext cx="2430463" cy="3225800"/>
          </a:xfrm>
          <a:custGeom>
            <a:rect b="b" l="l" r="r" t="t"/>
            <a:pathLst>
              <a:path extrusionOk="0" h="3225800" w="2430463">
                <a:moveTo>
                  <a:pt x="2430463" y="2413000"/>
                </a:moveTo>
                <a:lnTo>
                  <a:pt x="1612900" y="3225800"/>
                </a:lnTo>
                <a:lnTo>
                  <a:pt x="0" y="1612900"/>
                </a:lnTo>
                <a:lnTo>
                  <a:pt x="1612900" y="0"/>
                </a:lnTo>
                <a:lnTo>
                  <a:pt x="2430463" y="817563"/>
                </a:lnTo>
              </a:path>
            </a:pathLst>
          </a:custGeom>
          <a:noFill/>
          <a:ln cap="flat" cmpd="sng" w="381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426" name="Google Shape;426;p29"/>
          <p:cNvGrpSpPr/>
          <p:nvPr/>
        </p:nvGrpSpPr>
        <p:grpSpPr>
          <a:xfrm>
            <a:off x="222054" y="94089"/>
            <a:ext cx="410563" cy="1538089"/>
            <a:chOff x="83821" y="0"/>
            <a:chExt cx="219636" cy="903079"/>
          </a:xfrm>
        </p:grpSpPr>
        <p:sp>
          <p:nvSpPr>
            <p:cNvPr id="427" name="Google Shape;427;p29"/>
            <p:cNvSpPr/>
            <p:nvPr/>
          </p:nvSpPr>
          <p:spPr>
            <a:xfrm>
              <a:off x="84026" y="0"/>
              <a:ext cx="219431" cy="210952"/>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8" name="Google Shape;428;p29"/>
            <p:cNvSpPr/>
            <p:nvPr/>
          </p:nvSpPr>
          <p:spPr>
            <a:xfrm>
              <a:off x="84262" y="408599"/>
              <a:ext cx="219194" cy="494480"/>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9" name="Google Shape;429;p29"/>
            <p:cNvSpPr/>
            <p:nvPr/>
          </p:nvSpPr>
          <p:spPr>
            <a:xfrm>
              <a:off x="83821" y="210952"/>
              <a:ext cx="217937" cy="2209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aphicFrame>
          <p:nvGraphicFramePr>
            <p:cNvPr id="430" name="Google Shape;430;p29"/>
            <p:cNvGraphicFramePr/>
            <p:nvPr/>
          </p:nvGraphicFramePr>
          <p:xfrm>
            <a:off x="100850" y="246475"/>
            <a:ext cx="183878" cy="183422"/>
          </p:xfrm>
          <a:graphic>
            <a:graphicData uri="http://schemas.openxmlformats.org/presentationml/2006/ole">
              <mc:AlternateContent>
                <mc:Choice Requires="v">
                  <p:oleObj r:id="rId4" imgH="183422" imgW="183878" progId="" spid="_x0000_s1">
                    <p:embed/>
                  </p:oleObj>
                </mc:Choice>
                <mc:Fallback>
                  <p:oleObj r:id="rId5" imgH="183422" imgW="183878" progId="">
                    <p:embed/>
                    <p:pic>
                      <p:nvPicPr>
                        <p:cNvPr id="430" name="Google Shape;430;p29"/>
                        <p:cNvPicPr preferRelativeResize="0"/>
                        <p:nvPr/>
                      </p:nvPicPr>
                      <p:blipFill rotWithShape="1">
                        <a:blip r:embed="rId6">
                          <a:alphaModFix/>
                        </a:blip>
                        <a:srcRect b="0" l="0" r="0" t="0"/>
                        <a:stretch/>
                      </p:blipFill>
                      <p:spPr>
                        <a:xfrm>
                          <a:off x="100850" y="246475"/>
                          <a:ext cx="183878" cy="183422"/>
                        </a:xfrm>
                        <a:prstGeom prst="rect">
                          <a:avLst/>
                        </a:prstGeom>
                        <a:noFill/>
                        <a:ln>
                          <a:noFill/>
                        </a:ln>
                      </p:spPr>
                    </p:pic>
                  </p:oleObj>
                </mc:Fallback>
              </mc:AlternateContent>
            </a:graphicData>
          </a:graphic>
        </p:graphicFrame>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Network Topology</a:t>
            </a:r>
            <a:endParaRPr/>
          </a:p>
        </p:txBody>
      </p:sp>
      <p:sp>
        <p:nvSpPr>
          <p:cNvPr id="213" name="Google Shape;21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Font typeface="Arial"/>
              <a:buNone/>
            </a:pPr>
            <a:r>
              <a:rPr lang="en-US"/>
              <a:t>Computer network topology is the way various components of a network (like nodes, links, peripherals, etc) are arranged. Network topologies define the layout, virtual shape or structure of network, not only physically but also logically. The way in which different systems and nodes are connected and communicate with each other is determined by topology of the network.</a:t>
            </a:r>
            <a:br>
              <a:rPr lang="en-US"/>
            </a:b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Topology can be physical or logical</a:t>
            </a:r>
            <a:endParaRPr/>
          </a:p>
        </p:txBody>
      </p:sp>
      <p:sp>
        <p:nvSpPr>
          <p:cNvPr id="219" name="Google Shape;219;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i="1" lang="en-US"/>
              <a:t>Physical Topology</a:t>
            </a:r>
            <a:r>
              <a:rPr lang="en-US"/>
              <a:t> is the physical layout of nodes, workstations and cables in the network.</a:t>
            </a:r>
            <a:endParaRPr/>
          </a:p>
          <a:p>
            <a:pPr indent="-228600" lvl="0" marL="228600" rtl="0" algn="l">
              <a:lnSpc>
                <a:spcPct val="90000"/>
              </a:lnSpc>
              <a:spcBef>
                <a:spcPts val="1000"/>
              </a:spcBef>
              <a:spcAft>
                <a:spcPts val="0"/>
              </a:spcAft>
              <a:buClr>
                <a:schemeClr val="dk1"/>
              </a:buClr>
              <a:buSzPts val="2800"/>
              <a:buChar char="•"/>
            </a:pPr>
            <a:r>
              <a:rPr i="1" lang="en-US"/>
              <a:t>Logical topology </a:t>
            </a:r>
            <a:r>
              <a:rPr lang="en-US"/>
              <a:t>is the way information flows between different components.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Simple Physical Topologies</a:t>
            </a:r>
            <a:endParaRPr/>
          </a:p>
        </p:txBody>
      </p:sp>
      <p:sp>
        <p:nvSpPr>
          <p:cNvPr id="225" name="Google Shape;225;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200">
                <a:solidFill>
                  <a:schemeClr val="dk2"/>
                </a:solidFill>
                <a:latin typeface="Arial"/>
                <a:ea typeface="Arial"/>
                <a:cs typeface="Arial"/>
                <a:sym typeface="Arial"/>
              </a:rPr>
              <a:t>CSC1202-2013 (c) Nouf AlJaffan</a:t>
            </a:r>
            <a:endParaRPr/>
          </a:p>
        </p:txBody>
      </p:sp>
      <p:sp>
        <p:nvSpPr>
          <p:cNvPr id="226" name="Google Shape;226;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sz="2800"/>
              <a:t>Physical topology:</a:t>
            </a:r>
            <a:r>
              <a:rPr b="1" lang="en-US" sz="2800"/>
              <a:t> </a:t>
            </a:r>
            <a:r>
              <a:rPr lang="en-US" sz="2800"/>
              <a:t>physical layout of nodes on a network</a:t>
            </a:r>
            <a:endParaRPr/>
          </a:p>
          <a:p>
            <a:pPr indent="-228600" lvl="0" marL="228600" rtl="0" algn="l">
              <a:lnSpc>
                <a:spcPct val="90000"/>
              </a:lnSpc>
              <a:spcBef>
                <a:spcPts val="1000"/>
              </a:spcBef>
              <a:spcAft>
                <a:spcPts val="0"/>
              </a:spcAft>
              <a:buClr>
                <a:schemeClr val="dk1"/>
              </a:buClr>
              <a:buSzPts val="2800"/>
              <a:buChar char="•"/>
            </a:pPr>
            <a:r>
              <a:rPr lang="en-US" sz="2800"/>
              <a:t>Four fundamental shapes:</a:t>
            </a:r>
            <a:endParaRPr/>
          </a:p>
          <a:p>
            <a:pPr indent="-228600" lvl="1" marL="685800" rtl="0" algn="l">
              <a:lnSpc>
                <a:spcPct val="90000"/>
              </a:lnSpc>
              <a:spcBef>
                <a:spcPts val="500"/>
              </a:spcBef>
              <a:spcAft>
                <a:spcPts val="0"/>
              </a:spcAft>
              <a:buClr>
                <a:schemeClr val="dk1"/>
              </a:buClr>
              <a:buSzPts val="2400"/>
              <a:buChar char="•"/>
            </a:pPr>
            <a:r>
              <a:rPr lang="en-US"/>
              <a:t>Bus</a:t>
            </a:r>
            <a:endParaRPr/>
          </a:p>
          <a:p>
            <a:pPr indent="-228600" lvl="1" marL="685800" rtl="0" algn="l">
              <a:lnSpc>
                <a:spcPct val="90000"/>
              </a:lnSpc>
              <a:spcBef>
                <a:spcPts val="500"/>
              </a:spcBef>
              <a:spcAft>
                <a:spcPts val="0"/>
              </a:spcAft>
              <a:buClr>
                <a:schemeClr val="dk1"/>
              </a:buClr>
              <a:buSzPts val="2400"/>
              <a:buChar char="•"/>
            </a:pPr>
            <a:r>
              <a:rPr lang="en-US"/>
              <a:t>Ring</a:t>
            </a:r>
            <a:endParaRPr/>
          </a:p>
          <a:p>
            <a:pPr indent="-228600" lvl="1" marL="685800" rtl="0" algn="l">
              <a:lnSpc>
                <a:spcPct val="90000"/>
              </a:lnSpc>
              <a:spcBef>
                <a:spcPts val="500"/>
              </a:spcBef>
              <a:spcAft>
                <a:spcPts val="0"/>
              </a:spcAft>
              <a:buClr>
                <a:schemeClr val="dk1"/>
              </a:buClr>
              <a:buSzPts val="2400"/>
              <a:buChar char="•"/>
            </a:pPr>
            <a:r>
              <a:rPr lang="en-US"/>
              <a:t>Star</a:t>
            </a:r>
            <a:endParaRPr/>
          </a:p>
          <a:p>
            <a:pPr indent="-228600" lvl="1" marL="685800" rtl="0" algn="l">
              <a:lnSpc>
                <a:spcPct val="90000"/>
              </a:lnSpc>
              <a:spcBef>
                <a:spcPts val="500"/>
              </a:spcBef>
              <a:spcAft>
                <a:spcPts val="0"/>
              </a:spcAft>
              <a:buClr>
                <a:schemeClr val="dk1"/>
              </a:buClr>
              <a:buSzPts val="2400"/>
              <a:buChar char="•"/>
            </a:pPr>
            <a:r>
              <a:rPr lang="en-US"/>
              <a:t>Mesh</a:t>
            </a:r>
            <a:endParaRPr/>
          </a:p>
          <a:p>
            <a:pPr indent="-228600" lvl="0" marL="228600" rtl="0" algn="l">
              <a:lnSpc>
                <a:spcPct val="90000"/>
              </a:lnSpc>
              <a:spcBef>
                <a:spcPts val="1000"/>
              </a:spcBef>
              <a:spcAft>
                <a:spcPts val="0"/>
              </a:spcAft>
              <a:buClr>
                <a:schemeClr val="dk1"/>
              </a:buClr>
              <a:buSzPts val="2800"/>
              <a:buChar char="•"/>
            </a:pPr>
            <a:r>
              <a:rPr lang="en-US" sz="2800"/>
              <a:t>May create hybrid topologies</a:t>
            </a:r>
            <a:endParaRPr/>
          </a:p>
          <a:p>
            <a:pPr indent="-228600" lvl="0" marL="228600" rtl="0" algn="l">
              <a:lnSpc>
                <a:spcPct val="90000"/>
              </a:lnSpc>
              <a:spcBef>
                <a:spcPts val="1000"/>
              </a:spcBef>
              <a:spcAft>
                <a:spcPts val="0"/>
              </a:spcAft>
              <a:buClr>
                <a:schemeClr val="dk1"/>
              </a:buClr>
              <a:buSzPts val="2800"/>
              <a:buChar char="•"/>
            </a:pPr>
            <a:r>
              <a:rPr lang="en-US" sz="2800"/>
              <a:t>Topology integral to type of network, cabling infrastructure, and transmission media used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Why we need a topology</a:t>
            </a:r>
            <a:endParaRPr/>
          </a:p>
        </p:txBody>
      </p:sp>
      <p:sp>
        <p:nvSpPr>
          <p:cNvPr id="232" name="Google Shape;232;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200">
                <a:solidFill>
                  <a:schemeClr val="dk2"/>
                </a:solidFill>
                <a:latin typeface="Arial"/>
                <a:ea typeface="Arial"/>
                <a:cs typeface="Arial"/>
                <a:sym typeface="Arial"/>
              </a:rPr>
              <a:t>CSC1202-2013 (c) Nouf AlJaffan</a:t>
            </a:r>
            <a:endParaRPr/>
          </a:p>
        </p:txBody>
      </p:sp>
      <p:sp>
        <p:nvSpPr>
          <p:cNvPr id="233" name="Google Shape;233;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accent2"/>
              </a:buClr>
              <a:buSzPts val="2800"/>
              <a:buFont typeface="Calibri"/>
              <a:buNone/>
            </a:pPr>
            <a:r>
              <a:rPr lang="en-US">
                <a:solidFill>
                  <a:schemeClr val="accent2"/>
                </a:solidFill>
              </a:rPr>
              <a:t>Choosing one topology over another can impact :</a:t>
            </a:r>
            <a:endParaRPr/>
          </a:p>
          <a:p>
            <a:pPr indent="-228600" lvl="1" marL="685800" rtl="0" algn="l">
              <a:lnSpc>
                <a:spcPct val="90000"/>
              </a:lnSpc>
              <a:spcBef>
                <a:spcPts val="500"/>
              </a:spcBef>
              <a:spcAft>
                <a:spcPts val="0"/>
              </a:spcAft>
              <a:buClr>
                <a:schemeClr val="dk1"/>
              </a:buClr>
              <a:buSzPts val="2400"/>
              <a:buChar char="•"/>
            </a:pPr>
            <a:r>
              <a:rPr lang="en-US"/>
              <a:t>type of equipment the network needs</a:t>
            </a:r>
            <a:endParaRPr/>
          </a:p>
          <a:p>
            <a:pPr indent="-228600" lvl="1" marL="685800" rtl="0" algn="l">
              <a:lnSpc>
                <a:spcPct val="90000"/>
              </a:lnSpc>
              <a:spcBef>
                <a:spcPts val="500"/>
              </a:spcBef>
              <a:spcAft>
                <a:spcPts val="0"/>
              </a:spcAft>
              <a:buClr>
                <a:schemeClr val="dk1"/>
              </a:buClr>
              <a:buSzPts val="2400"/>
              <a:buChar char="•"/>
            </a:pPr>
            <a:r>
              <a:rPr lang="en-US"/>
              <a:t>capabilities of the equipment</a:t>
            </a:r>
            <a:endParaRPr/>
          </a:p>
          <a:p>
            <a:pPr indent="-228600" lvl="1" marL="685800" rtl="0" algn="l">
              <a:lnSpc>
                <a:spcPct val="90000"/>
              </a:lnSpc>
              <a:spcBef>
                <a:spcPts val="500"/>
              </a:spcBef>
              <a:spcAft>
                <a:spcPts val="0"/>
              </a:spcAft>
              <a:buClr>
                <a:schemeClr val="dk1"/>
              </a:buClr>
              <a:buSzPts val="2400"/>
              <a:buChar char="•"/>
            </a:pPr>
            <a:r>
              <a:rPr lang="en-US"/>
              <a:t>network’s growth</a:t>
            </a:r>
            <a:endParaRPr/>
          </a:p>
          <a:p>
            <a:pPr indent="-228600" lvl="1" marL="685800" rtl="0" algn="l">
              <a:lnSpc>
                <a:spcPct val="90000"/>
              </a:lnSpc>
              <a:spcBef>
                <a:spcPts val="500"/>
              </a:spcBef>
              <a:spcAft>
                <a:spcPts val="0"/>
              </a:spcAft>
              <a:buClr>
                <a:schemeClr val="dk1"/>
              </a:buClr>
              <a:buSzPts val="2400"/>
              <a:buChar char="•"/>
            </a:pPr>
            <a:r>
              <a:rPr lang="en-US"/>
              <a:t>way a network is managed</a:t>
            </a:r>
            <a:endParaRPr/>
          </a:p>
          <a:p>
            <a:pPr indent="-76200" lvl="1" marL="685800" rtl="0" algn="l">
              <a:lnSpc>
                <a:spcPct val="90000"/>
              </a:lnSpc>
              <a:spcBef>
                <a:spcPts val="500"/>
              </a:spcBef>
              <a:spcAft>
                <a:spcPts val="0"/>
              </a:spcAft>
              <a:buClr>
                <a:schemeClr val="dk1"/>
              </a:buClr>
              <a:buSzPts val="24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Bus </a:t>
            </a:r>
            <a:endParaRPr/>
          </a:p>
        </p:txBody>
      </p:sp>
      <p:sp>
        <p:nvSpPr>
          <p:cNvPr id="239" name="Google Shape;239;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200">
                <a:solidFill>
                  <a:schemeClr val="dk2"/>
                </a:solidFill>
                <a:latin typeface="Arial"/>
                <a:ea typeface="Arial"/>
                <a:cs typeface="Arial"/>
                <a:sym typeface="Arial"/>
              </a:rPr>
              <a:t>CSC1202-2013 (c) Nouf AlJaffan</a:t>
            </a:r>
            <a:endParaRPr/>
          </a:p>
        </p:txBody>
      </p:sp>
      <p:pic>
        <p:nvPicPr>
          <p:cNvPr descr="Fig06-01" id="240" name="Google Shape;240;p7"/>
          <p:cNvPicPr preferRelativeResize="0"/>
          <p:nvPr>
            <p:ph idx="1" type="body"/>
          </p:nvPr>
        </p:nvPicPr>
        <p:blipFill rotWithShape="1">
          <a:blip r:embed="rId3">
            <a:alphaModFix/>
          </a:blip>
          <a:srcRect b="0" l="0" r="0" t="0"/>
          <a:stretch/>
        </p:blipFill>
        <p:spPr>
          <a:xfrm>
            <a:off x="920751" y="1827213"/>
            <a:ext cx="10299700" cy="344011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Simple Physical Topologies</a:t>
            </a:r>
            <a:endParaRPr/>
          </a:p>
        </p:txBody>
      </p:sp>
      <p:sp>
        <p:nvSpPr>
          <p:cNvPr id="246" name="Google Shape;24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200">
                <a:solidFill>
                  <a:schemeClr val="dk2"/>
                </a:solidFill>
                <a:latin typeface="Arial"/>
                <a:ea typeface="Arial"/>
                <a:cs typeface="Arial"/>
                <a:sym typeface="Arial"/>
              </a:rPr>
              <a:t>CSC1202-2013 (c) Nouf AlJaffan</a:t>
            </a:r>
            <a:endParaRPr/>
          </a:p>
        </p:txBody>
      </p:sp>
      <p:sp>
        <p:nvSpPr>
          <p:cNvPr id="247" name="Google Shape;247;p8"/>
          <p:cNvSpPr txBox="1"/>
          <p:nvPr>
            <p:ph idx="1" type="body"/>
          </p:nvPr>
        </p:nvSpPr>
        <p:spPr>
          <a:xfrm>
            <a:off x="609600" y="1600201"/>
            <a:ext cx="10972800" cy="211296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 </a:t>
            </a:r>
            <a:r>
              <a:rPr b="1" lang="en-US" sz="2800"/>
              <a:t>Bus topology</a:t>
            </a:r>
            <a:r>
              <a:rPr lang="en-US"/>
              <a:t> consists of a single cable—called a </a:t>
            </a:r>
            <a:r>
              <a:rPr b="1" lang="en-US" sz="2800"/>
              <a:t>backbone</a:t>
            </a:r>
            <a:r>
              <a:rPr lang="en-US"/>
              <a:t>— connecting all nodes on a network without intervening connectivity devices</a:t>
            </a:r>
            <a:endParaRPr/>
          </a:p>
        </p:txBody>
      </p:sp>
      <p:pic>
        <p:nvPicPr>
          <p:cNvPr descr="Fig05-01" id="248" name="Google Shape;248;p8"/>
          <p:cNvPicPr preferRelativeResize="0"/>
          <p:nvPr/>
        </p:nvPicPr>
        <p:blipFill rotWithShape="1">
          <a:blip r:embed="rId3">
            <a:alphaModFix/>
          </a:blip>
          <a:srcRect b="0" l="0" r="0" t="0"/>
          <a:stretch/>
        </p:blipFill>
        <p:spPr>
          <a:xfrm>
            <a:off x="2743200" y="3962400"/>
            <a:ext cx="5181600" cy="2254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Bus (continued)</a:t>
            </a:r>
            <a:endParaRPr/>
          </a:p>
        </p:txBody>
      </p:sp>
      <p:sp>
        <p:nvSpPr>
          <p:cNvPr id="254" name="Google Shape;254;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200">
                <a:solidFill>
                  <a:schemeClr val="dk2"/>
                </a:solidFill>
                <a:latin typeface="Arial"/>
                <a:ea typeface="Arial"/>
                <a:cs typeface="Arial"/>
                <a:sym typeface="Arial"/>
              </a:rPr>
              <a:t>CSC1202-2013 (c) Nouf AlJaffan</a:t>
            </a:r>
            <a:endParaRPr/>
          </a:p>
        </p:txBody>
      </p:sp>
      <p:sp>
        <p:nvSpPr>
          <p:cNvPr id="255" name="Google Shape;255;p9"/>
          <p:cNvSpPr txBox="1"/>
          <p:nvPr>
            <p:ph idx="1" type="body"/>
          </p:nvPr>
        </p:nvSpPr>
        <p:spPr>
          <a:xfrm>
            <a:off x="1219201" y="1447800"/>
            <a:ext cx="4999567" cy="45720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Devices share responsibility for getting data from one point to another</a:t>
            </a:r>
            <a:endParaRPr/>
          </a:p>
          <a:p>
            <a:pPr indent="-228600" lvl="0" marL="228600" rtl="0" algn="l">
              <a:lnSpc>
                <a:spcPct val="90000"/>
              </a:lnSpc>
              <a:spcBef>
                <a:spcPts val="1000"/>
              </a:spcBef>
              <a:spcAft>
                <a:spcPts val="0"/>
              </a:spcAft>
              <a:buClr>
                <a:schemeClr val="dk1"/>
              </a:buClr>
              <a:buSzPts val="2800"/>
              <a:buChar char="•"/>
            </a:pPr>
            <a:r>
              <a:rPr lang="en-US"/>
              <a:t>Terminators stop signals after reaching end of wire</a:t>
            </a:r>
            <a:endParaRPr/>
          </a:p>
          <a:p>
            <a:pPr indent="-228600" lvl="1" marL="685800" rtl="0" algn="l">
              <a:lnSpc>
                <a:spcPct val="90000"/>
              </a:lnSpc>
              <a:spcBef>
                <a:spcPts val="500"/>
              </a:spcBef>
              <a:spcAft>
                <a:spcPts val="0"/>
              </a:spcAft>
              <a:buClr>
                <a:schemeClr val="dk1"/>
              </a:buClr>
              <a:buSzPts val="2400"/>
              <a:buChar char="•"/>
            </a:pPr>
            <a:r>
              <a:rPr lang="en-US"/>
              <a:t>Prevent signal bounce</a:t>
            </a:r>
            <a:endParaRPr/>
          </a:p>
          <a:p>
            <a:pPr indent="-228600" lvl="0" marL="228600" rtl="0" algn="l">
              <a:lnSpc>
                <a:spcPct val="90000"/>
              </a:lnSpc>
              <a:spcBef>
                <a:spcPts val="1000"/>
              </a:spcBef>
              <a:spcAft>
                <a:spcPts val="0"/>
              </a:spcAft>
              <a:buClr>
                <a:schemeClr val="dk1"/>
              </a:buClr>
              <a:buSzPts val="2800"/>
              <a:buChar char="•"/>
            </a:pPr>
            <a:r>
              <a:rPr lang="en-US"/>
              <a:t>Inexpensive, not very scalable</a:t>
            </a:r>
            <a:endParaRPr/>
          </a:p>
          <a:p>
            <a:pPr indent="-228600" lvl="0" marL="228600" rtl="0" algn="l">
              <a:lnSpc>
                <a:spcPct val="90000"/>
              </a:lnSpc>
              <a:spcBef>
                <a:spcPts val="1000"/>
              </a:spcBef>
              <a:spcAft>
                <a:spcPts val="0"/>
              </a:spcAft>
              <a:buClr>
                <a:schemeClr val="dk1"/>
              </a:buClr>
              <a:buSzPts val="2800"/>
              <a:buChar char="•"/>
            </a:pPr>
            <a:r>
              <a:rPr lang="en-US"/>
              <a:t>Difficult to troubleshoot, not fault-tolerant</a:t>
            </a:r>
            <a:endParaRPr/>
          </a:p>
        </p:txBody>
      </p:sp>
      <p:pic>
        <p:nvPicPr>
          <p:cNvPr id="256" name="Google Shape;256;p9"/>
          <p:cNvPicPr preferRelativeResize="0"/>
          <p:nvPr>
            <p:ph idx="2" type="body"/>
          </p:nvPr>
        </p:nvPicPr>
        <p:blipFill rotWithShape="1">
          <a:blip r:embed="rId3">
            <a:alphaModFix/>
          </a:blip>
          <a:srcRect b="0" l="0" r="0" t="0"/>
          <a:stretch/>
        </p:blipFill>
        <p:spPr>
          <a:xfrm>
            <a:off x="6578601" y="2900364"/>
            <a:ext cx="4999567" cy="1666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ontents Slide Master">
  <a:themeElements>
    <a:clrScheme name="ALLPPT-COLOR-A33">
      <a:dk1>
        <a:srgbClr val="000000"/>
      </a:dk1>
      <a:lt1>
        <a:srgbClr val="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2019-01-09T10:33:58Z</dcterms:created>
  <dc:creator>Branding</dc:creator>
</cp:coreProperties>
</file>