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Raleway ExtraBold"/>
      <p:bold r:id="rId23"/>
      <p:boldItalic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6" roundtripDataSignature="AMtx7mhXXaU9bJjrYWXNvMXQgsjtVBRL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ExtraBold-boldItalic.fntdata"/><Relationship Id="rId23" Type="http://schemas.openxmlformats.org/officeDocument/2006/relationships/font" Target="fonts/Raleway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ArialBlac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Lbls>
            <c:dLbl>
              <c:idx val="0"/>
              <c:layout>
                <c:manualLayout>
                  <c:x val="1.6116214639836687E-3"/>
                  <c:y val="1.4960996415443439E-2"/>
                </c:manualLayout>
              </c:layou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2.0436108680859336E-2"/>
                  <c:y val="-1.6868006586514891E-3"/>
                </c:manualLayout>
              </c:layou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4.4929279673374019E-3"/>
                  <c:y val="1.1342367321665525E-2"/>
                </c:manualLayout>
              </c:layout>
              <c:showLegendKey val="0"/>
              <c:showVal val="0"/>
              <c:showCatName val="0"/>
              <c:showSerName val="0"/>
              <c:showPercent val="1"/>
              <c:showBubbleSize val="0"/>
              <c:extLst>
                <c:ext xmlns:c15="http://schemas.microsoft.com/office/drawing/2012/chart" uri="{CE6537A1-D6FC-4f65-9D91-7224C49458BB}">
                  <c15:layout/>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Sheet1!$A$2:$A$12</c:f>
              <c:strCache>
                <c:ptCount val="11"/>
                <c:pt idx="0">
                  <c:v>Trojan (SMS)</c:v>
                </c:pt>
                <c:pt idx="1">
                  <c:v>RiskTool</c:v>
                </c:pt>
                <c:pt idx="2">
                  <c:v>Adware</c:v>
                </c:pt>
                <c:pt idx="3">
                  <c:v>Trojan</c:v>
                </c:pt>
                <c:pt idx="4">
                  <c:v>Monitor</c:v>
                </c:pt>
                <c:pt idx="5">
                  <c:v>Backdoor</c:v>
                </c:pt>
                <c:pt idx="6">
                  <c:v>Trojan (Financial)</c:v>
                </c:pt>
                <c:pt idx="7">
                  <c:v>Exploit</c:v>
                </c:pt>
                <c:pt idx="8">
                  <c:v>HackTool</c:v>
                </c:pt>
                <c:pt idx="9">
                  <c:v>Trojan (Downloader)</c:v>
                </c:pt>
                <c:pt idx="10">
                  <c:v>Others</c:v>
                </c:pt>
              </c:strCache>
            </c:strRef>
          </c:cat>
          <c:val>
            <c:numRef>
              <c:f>Sheet1!$B$2:$B$12</c:f>
              <c:numCache>
                <c:formatCode>General</c:formatCode>
                <c:ptCount val="11"/>
                <c:pt idx="0">
                  <c:v>57.08</c:v>
                </c:pt>
                <c:pt idx="1">
                  <c:v>21.52</c:v>
                </c:pt>
                <c:pt idx="2">
                  <c:v>7.37</c:v>
                </c:pt>
                <c:pt idx="3">
                  <c:v>3.44</c:v>
                </c:pt>
                <c:pt idx="4">
                  <c:v>2.72</c:v>
                </c:pt>
                <c:pt idx="5">
                  <c:v>2.54</c:v>
                </c:pt>
                <c:pt idx="6">
                  <c:v>1.98</c:v>
                </c:pt>
                <c:pt idx="7">
                  <c:v>1.62</c:v>
                </c:pt>
                <c:pt idx="8">
                  <c:v>0.59</c:v>
                </c:pt>
                <c:pt idx="9">
                  <c:v>0.5</c:v>
                </c:pt>
                <c:pt idx="10">
                  <c:v>0.64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http://media.kaspersky.com/pdf/Kaspersky-Lab-KSN-Report-mobile-cyberthreats-web.pdf</a:t>
            </a:r>
            <a:endParaRPr/>
          </a:p>
        </p:txBody>
      </p:sp>
      <p:sp>
        <p:nvSpPr>
          <p:cNvPr id="282" name="Google Shape;28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7"/>
          <p:cNvSpPr/>
          <p:nvPr>
            <p:ph idx="2" type="pic"/>
          </p:nvPr>
        </p:nvSpPr>
        <p:spPr>
          <a:xfrm>
            <a:off x="5183188" y="987425"/>
            <a:ext cx="6172200" cy="4873625"/>
          </a:xfrm>
          <a:prstGeom prst="rect">
            <a:avLst/>
          </a:prstGeom>
          <a:noFill/>
          <a:ln>
            <a:noFill/>
          </a:ln>
        </p:spPr>
      </p:sp>
      <p:sp>
        <p:nvSpPr>
          <p:cNvPr id="72" name="Google Shape;72;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30"/>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30"/>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30"/>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30"/>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33"/>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33"/>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3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3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34"/>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34"/>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4"/>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4" name="Google Shape;104;p34"/>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35"/>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5"/>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35"/>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36"/>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36"/>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36"/>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36"/>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36"/>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36"/>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6" name="Google Shape;116;p36"/>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7" name="Google Shape;117;p3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8" name="Google Shape;118;p3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9" name="Google Shape;119;p36"/>
          <p:cNvSpPr/>
          <p:nvPr>
            <p:ph idx="3" type="pic"/>
          </p:nvPr>
        </p:nvSpPr>
        <p:spPr>
          <a:xfrm>
            <a:off x="815413" y="2517005"/>
            <a:ext cx="1920000" cy="1920000"/>
          </a:xfrm>
          <a:prstGeom prst="ellipse">
            <a:avLst/>
          </a:prstGeom>
          <a:solidFill>
            <a:srgbClr val="F2F2F2"/>
          </a:solidFill>
          <a:ln>
            <a:noFill/>
          </a:ln>
        </p:spPr>
      </p:sp>
      <p:sp>
        <p:nvSpPr>
          <p:cNvPr id="120" name="Google Shape;120;p36"/>
          <p:cNvSpPr/>
          <p:nvPr>
            <p:ph idx="4" type="pic"/>
          </p:nvPr>
        </p:nvSpPr>
        <p:spPr>
          <a:xfrm>
            <a:off x="3695732" y="2517005"/>
            <a:ext cx="1920000" cy="1920000"/>
          </a:xfrm>
          <a:prstGeom prst="ellipse">
            <a:avLst/>
          </a:prstGeom>
          <a:solidFill>
            <a:srgbClr val="F2F2F2"/>
          </a:solidFill>
          <a:ln>
            <a:noFill/>
          </a:ln>
        </p:spPr>
      </p:sp>
      <p:sp>
        <p:nvSpPr>
          <p:cNvPr id="121" name="Google Shape;121;p36"/>
          <p:cNvSpPr/>
          <p:nvPr>
            <p:ph idx="5" type="pic"/>
          </p:nvPr>
        </p:nvSpPr>
        <p:spPr>
          <a:xfrm>
            <a:off x="6576051" y="2517005"/>
            <a:ext cx="1920000" cy="1920000"/>
          </a:xfrm>
          <a:prstGeom prst="ellipse">
            <a:avLst/>
          </a:prstGeom>
          <a:solidFill>
            <a:srgbClr val="F2F2F2"/>
          </a:solidFill>
          <a:ln>
            <a:noFill/>
          </a:ln>
        </p:spPr>
      </p:sp>
      <p:sp>
        <p:nvSpPr>
          <p:cNvPr id="122" name="Google Shape;122;p36"/>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37"/>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5" name="Google Shape;125;p37"/>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38"/>
          <p:cNvSpPr/>
          <p:nvPr>
            <p:ph idx="2" type="pic"/>
          </p:nvPr>
        </p:nvSpPr>
        <p:spPr>
          <a:xfrm>
            <a:off x="0" y="990600"/>
            <a:ext cx="3887755" cy="5867400"/>
          </a:xfrm>
          <a:prstGeom prst="rect">
            <a:avLst/>
          </a:prstGeom>
          <a:solidFill>
            <a:srgbClr val="F2F2F2"/>
          </a:solidFill>
          <a:ln>
            <a:noFill/>
          </a:ln>
        </p:spPr>
      </p:sp>
      <p:sp>
        <p:nvSpPr>
          <p:cNvPr id="128" name="Google Shape;128;p38"/>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39"/>
          <p:cNvSpPr/>
          <p:nvPr>
            <p:ph idx="2" type="pic"/>
          </p:nvPr>
        </p:nvSpPr>
        <p:spPr>
          <a:xfrm>
            <a:off x="0" y="1013496"/>
            <a:ext cx="3887755" cy="3567632"/>
          </a:xfrm>
          <a:prstGeom prst="rect">
            <a:avLst/>
          </a:prstGeom>
          <a:solidFill>
            <a:srgbClr val="F2F2F2"/>
          </a:solidFill>
          <a:ln>
            <a:noFill/>
          </a:ln>
        </p:spPr>
      </p:sp>
      <p:sp>
        <p:nvSpPr>
          <p:cNvPr id="131" name="Google Shape;131;p39"/>
          <p:cNvSpPr/>
          <p:nvPr>
            <p:ph idx="3" type="pic"/>
          </p:nvPr>
        </p:nvSpPr>
        <p:spPr>
          <a:xfrm>
            <a:off x="8304245" y="0"/>
            <a:ext cx="3887755" cy="4581128"/>
          </a:xfrm>
          <a:prstGeom prst="rect">
            <a:avLst/>
          </a:prstGeom>
          <a:solidFill>
            <a:srgbClr val="F2F2F2"/>
          </a:solidFill>
          <a:ln>
            <a:noFill/>
          </a:ln>
        </p:spPr>
      </p:sp>
      <p:sp>
        <p:nvSpPr>
          <p:cNvPr id="132" name="Google Shape;132;p39"/>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40"/>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40"/>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40"/>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7" name="Google Shape;137;p40"/>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8" name="Google Shape;138;p40"/>
          <p:cNvSpPr/>
          <p:nvPr>
            <p:ph idx="3" type="pic"/>
          </p:nvPr>
        </p:nvSpPr>
        <p:spPr>
          <a:xfrm>
            <a:off x="595027" y="1700808"/>
            <a:ext cx="2400000" cy="2304000"/>
          </a:xfrm>
          <a:prstGeom prst="rect">
            <a:avLst/>
          </a:prstGeom>
          <a:solidFill>
            <a:srgbClr val="F2F2F2"/>
          </a:solidFill>
          <a:ln>
            <a:noFill/>
          </a:ln>
        </p:spPr>
      </p:sp>
      <p:sp>
        <p:nvSpPr>
          <p:cNvPr id="139" name="Google Shape;139;p40"/>
          <p:cNvSpPr/>
          <p:nvPr>
            <p:ph idx="4" type="pic"/>
          </p:nvPr>
        </p:nvSpPr>
        <p:spPr>
          <a:xfrm>
            <a:off x="9196973" y="4101331"/>
            <a:ext cx="2400000" cy="2304000"/>
          </a:xfrm>
          <a:prstGeom prst="rect">
            <a:avLst/>
          </a:prstGeom>
          <a:solidFill>
            <a:srgbClr val="F2F2F2"/>
          </a:solidFill>
          <a:ln>
            <a:noFill/>
          </a:ln>
        </p:spPr>
      </p:sp>
      <p:sp>
        <p:nvSpPr>
          <p:cNvPr id="140" name="Google Shape;140;p40"/>
          <p:cNvSpPr/>
          <p:nvPr>
            <p:ph idx="5" type="pic"/>
          </p:nvPr>
        </p:nvSpPr>
        <p:spPr>
          <a:xfrm>
            <a:off x="3119669" y="4101331"/>
            <a:ext cx="5952663" cy="2304000"/>
          </a:xfrm>
          <a:prstGeom prst="rect">
            <a:avLst/>
          </a:prstGeom>
          <a:solidFill>
            <a:srgbClr val="F2F2F2"/>
          </a:solidFill>
          <a:ln>
            <a:noFill/>
          </a:ln>
        </p:spPr>
      </p:sp>
      <p:sp>
        <p:nvSpPr>
          <p:cNvPr id="141" name="Google Shape;141;p40"/>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41"/>
          <p:cNvSpPr/>
          <p:nvPr>
            <p:ph idx="2" type="pic"/>
          </p:nvPr>
        </p:nvSpPr>
        <p:spPr>
          <a:xfrm>
            <a:off x="709650" y="480055"/>
            <a:ext cx="4224469" cy="4197085"/>
          </a:xfrm>
          <a:prstGeom prst="rect">
            <a:avLst/>
          </a:prstGeom>
          <a:solidFill>
            <a:srgbClr val="F2F2F2"/>
          </a:solidFill>
          <a:ln>
            <a:noFill/>
          </a:ln>
        </p:spPr>
      </p:sp>
      <p:sp>
        <p:nvSpPr>
          <p:cNvPr id="144" name="Google Shape;144;p41"/>
          <p:cNvSpPr/>
          <p:nvPr>
            <p:ph idx="3" type="pic"/>
          </p:nvPr>
        </p:nvSpPr>
        <p:spPr>
          <a:xfrm>
            <a:off x="5126140" y="480056"/>
            <a:ext cx="6336704" cy="2296105"/>
          </a:xfrm>
          <a:prstGeom prst="rect">
            <a:avLst/>
          </a:prstGeom>
          <a:solidFill>
            <a:srgbClr val="F2F2F2"/>
          </a:solidFill>
          <a:ln>
            <a:noFill/>
          </a:ln>
        </p:spPr>
      </p:sp>
      <p:sp>
        <p:nvSpPr>
          <p:cNvPr id="145" name="Google Shape;145;p41"/>
          <p:cNvSpPr/>
          <p:nvPr>
            <p:ph idx="4" type="pic"/>
          </p:nvPr>
        </p:nvSpPr>
        <p:spPr>
          <a:xfrm>
            <a:off x="5126140" y="2948948"/>
            <a:ext cx="1968000" cy="1728192"/>
          </a:xfrm>
          <a:prstGeom prst="rect">
            <a:avLst/>
          </a:prstGeom>
          <a:solidFill>
            <a:srgbClr val="F2F2F2"/>
          </a:solidFill>
          <a:ln>
            <a:noFill/>
          </a:ln>
        </p:spPr>
      </p:sp>
      <p:sp>
        <p:nvSpPr>
          <p:cNvPr id="146" name="Google Shape;146;p41"/>
          <p:cNvSpPr/>
          <p:nvPr>
            <p:ph idx="5" type="pic"/>
          </p:nvPr>
        </p:nvSpPr>
        <p:spPr>
          <a:xfrm>
            <a:off x="7310492" y="2948948"/>
            <a:ext cx="1968000" cy="1728192"/>
          </a:xfrm>
          <a:prstGeom prst="rect">
            <a:avLst/>
          </a:prstGeom>
          <a:solidFill>
            <a:srgbClr val="F2F2F2"/>
          </a:solidFill>
          <a:ln>
            <a:noFill/>
          </a:ln>
        </p:spPr>
      </p:sp>
      <p:sp>
        <p:nvSpPr>
          <p:cNvPr id="147" name="Google Shape;147;p41"/>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42"/>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42"/>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42"/>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42"/>
          <p:cNvSpPr/>
          <p:nvPr>
            <p:ph idx="3" type="pic"/>
          </p:nvPr>
        </p:nvSpPr>
        <p:spPr>
          <a:xfrm>
            <a:off x="5705875" y="2485912"/>
            <a:ext cx="4832891" cy="3124239"/>
          </a:xfrm>
          <a:prstGeom prst="rect">
            <a:avLst/>
          </a:prstGeom>
          <a:solidFill>
            <a:srgbClr val="F2F2F2"/>
          </a:solidFill>
          <a:ln>
            <a:noFill/>
          </a:ln>
        </p:spPr>
      </p:sp>
      <p:sp>
        <p:nvSpPr>
          <p:cNvPr id="153" name="Google Shape;153;p42"/>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4" name="Google Shape;154;p42"/>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4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4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43"/>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43"/>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43"/>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43"/>
          <p:cNvSpPr/>
          <p:nvPr>
            <p:ph idx="3" type="pic"/>
          </p:nvPr>
        </p:nvSpPr>
        <p:spPr>
          <a:xfrm>
            <a:off x="909901" y="1957962"/>
            <a:ext cx="3073864" cy="2080028"/>
          </a:xfrm>
          <a:prstGeom prst="rect">
            <a:avLst/>
          </a:prstGeom>
          <a:solidFill>
            <a:srgbClr val="F2F2F2"/>
          </a:solidFill>
          <a:ln>
            <a:noFill/>
          </a:ln>
        </p:spPr>
      </p:sp>
      <p:sp>
        <p:nvSpPr>
          <p:cNvPr id="162" name="Google Shape;162;p43"/>
          <p:cNvSpPr/>
          <p:nvPr>
            <p:ph idx="4" type="pic"/>
          </p:nvPr>
        </p:nvSpPr>
        <p:spPr>
          <a:xfrm>
            <a:off x="4539561" y="1957962"/>
            <a:ext cx="3073864" cy="2080028"/>
          </a:xfrm>
          <a:prstGeom prst="rect">
            <a:avLst/>
          </a:prstGeom>
          <a:solidFill>
            <a:srgbClr val="F2F2F2"/>
          </a:solidFill>
          <a:ln>
            <a:noFill/>
          </a:ln>
        </p:spPr>
      </p:sp>
      <p:sp>
        <p:nvSpPr>
          <p:cNvPr id="163" name="Google Shape;163;p43"/>
          <p:cNvSpPr/>
          <p:nvPr>
            <p:ph idx="5" type="pic"/>
          </p:nvPr>
        </p:nvSpPr>
        <p:spPr>
          <a:xfrm>
            <a:off x="8169221" y="1957962"/>
            <a:ext cx="3073864" cy="2080028"/>
          </a:xfrm>
          <a:prstGeom prst="rect">
            <a:avLst/>
          </a:prstGeom>
          <a:solidFill>
            <a:srgbClr val="F2F2F2"/>
          </a:solidFill>
          <a:ln>
            <a:noFill/>
          </a:ln>
        </p:spPr>
      </p:sp>
      <p:sp>
        <p:nvSpPr>
          <p:cNvPr id="164" name="Google Shape;164;p4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5" name="Google Shape;165;p4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44"/>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45"/>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45"/>
          <p:cNvGrpSpPr/>
          <p:nvPr/>
        </p:nvGrpSpPr>
        <p:grpSpPr>
          <a:xfrm>
            <a:off x="472011" y="1508786"/>
            <a:ext cx="3799787" cy="4865561"/>
            <a:chOff x="354008" y="1131589"/>
            <a:chExt cx="2849840" cy="3649171"/>
          </a:xfrm>
        </p:grpSpPr>
        <p:sp>
          <p:nvSpPr>
            <p:cNvPr id="171" name="Google Shape;171;p45"/>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2" name="Google Shape;172;p45"/>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3" name="Google Shape;173;p45"/>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sp>
        <p:nvSpPr>
          <p:cNvPr id="29" name="Google Shape;2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proofpoint.com/us/products/cloud-security/ztna/always-on-vpn-alternativ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proofpoint.com/us/threat-reference/phish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vmware.com/topics/glossary/content/mobile-device-security.html#:~:text=Mobile%20Device%20Security%20refers%20to,from%20accessing%20the%20enterprise%20networ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slideplayer.com/slide/6402052/" TargetMode="External"/><Relationship Id="rId4" Type="http://schemas.openxmlformats.org/officeDocument/2006/relationships/hyperlink" Target="https://slideplayer.com/slide/6539985/" TargetMode="External"/><Relationship Id="rId5" Type="http://schemas.openxmlformats.org/officeDocument/2006/relationships/hyperlink" Target="https://www.slideshare.net/dilipdubey5/mobile-security-5506897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proofpoint.com/us/threat-reference/malware" TargetMode="External"/><Relationship Id="rId4" Type="http://schemas.openxmlformats.org/officeDocument/2006/relationships/hyperlink" Target="https://www.proofpoint.com/us/threat-reference/keylogg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s://sectigostore.com/blog/different-types-of-hackers-hats-explain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81" name="Google Shape;181;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82" name="Google Shape;182;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3200" u="none" cap="none" strike="noStrike">
                <a:solidFill>
                  <a:schemeClr val="dk1"/>
                </a:solidFill>
                <a:latin typeface="Arial Black"/>
                <a:ea typeface="Arial Black"/>
                <a:cs typeface="Arial Black"/>
                <a:sym typeface="Arial Black"/>
              </a:rPr>
              <a:t>INSTITUTE : UIE</a:t>
            </a:r>
            <a:endParaRPr/>
          </a:p>
          <a:p>
            <a:pPr indent="0" lvl="0" marL="0" marR="0" rtl="0" algn="ctr">
              <a:lnSpc>
                <a:spcPct val="90000"/>
              </a:lnSpc>
              <a:spcBef>
                <a:spcPts val="1120"/>
              </a:spcBef>
              <a:spcAft>
                <a:spcPts val="0"/>
              </a:spcAft>
              <a:buNone/>
            </a:pPr>
            <a:r>
              <a:rPr b="1" i="0" lang="en-US" sz="3200" u="none" cap="none" strike="noStrike">
                <a:solidFill>
                  <a:schemeClr val="dk1"/>
                </a:solidFill>
                <a:latin typeface="Arial Black"/>
                <a:ea typeface="Arial Black"/>
                <a:cs typeface="Arial Black"/>
                <a:sym typeface="Arial Black"/>
              </a:rPr>
              <a:t>DEPARTMENT : CSE</a:t>
            </a:r>
            <a:endParaRPr/>
          </a:p>
          <a:p>
            <a:pPr indent="0" lvl="0" marL="0" marR="0" rtl="0" algn="ctr">
              <a:lnSpc>
                <a:spcPct val="90000"/>
              </a:lnSpc>
              <a:spcBef>
                <a:spcPts val="1120"/>
              </a:spcBef>
              <a:spcAft>
                <a:spcPts val="0"/>
              </a:spcAft>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a:p>
          <a:p>
            <a:pPr indent="0" lvl="0" marL="0" marR="0" rtl="0" algn="ctr">
              <a:lnSpc>
                <a:spcPct val="90000"/>
              </a:lnSpc>
              <a:spcBef>
                <a:spcPts val="980"/>
              </a:spcBef>
              <a:spcAft>
                <a:spcPts val="0"/>
              </a:spcAft>
              <a:buNone/>
            </a:pPr>
            <a:r>
              <a:rPr b="1" i="0" lang="en-US" sz="2000" u="none" cap="none" strike="noStrike">
                <a:solidFill>
                  <a:srgbClr val="262626"/>
                </a:solidFill>
                <a:latin typeface="Times New Roman"/>
                <a:ea typeface="Times New Roman"/>
                <a:cs typeface="Times New Roman"/>
                <a:sym typeface="Times New Roman"/>
              </a:rPr>
              <a:t>WEB AND MOBILE SECURITY (Professional Elective-I)</a:t>
            </a:r>
            <a:endParaRPr/>
          </a:p>
          <a:p>
            <a:pPr indent="0" lvl="0" marL="0" marR="0" rtl="0" algn="ctr">
              <a:lnSpc>
                <a:spcPct val="90000"/>
              </a:lnSpc>
              <a:spcBef>
                <a:spcPts val="700"/>
              </a:spcBef>
              <a:spcAft>
                <a:spcPts val="0"/>
              </a:spcAft>
              <a:buNone/>
            </a:pPr>
            <a:r>
              <a:rPr b="1" i="0" lang="en-US" sz="2000" u="none" cap="none" strike="noStrike">
                <a:solidFill>
                  <a:srgbClr val="262626"/>
                </a:solidFill>
                <a:latin typeface="Times New Roman"/>
                <a:ea typeface="Times New Roman"/>
                <a:cs typeface="Times New Roman"/>
                <a:sym typeface="Times New Roman"/>
              </a:rPr>
              <a:t>(20CST/IT-333)</a:t>
            </a:r>
            <a:endParaRPr/>
          </a:p>
          <a:p>
            <a:pPr indent="0" lvl="0" marL="0" marR="0" rtl="0" algn="ctr">
              <a:lnSpc>
                <a:spcPct val="90000"/>
              </a:lnSpc>
              <a:spcBef>
                <a:spcPts val="70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2400" u="none" cap="none" strike="noStrike">
                <a:solidFill>
                  <a:srgbClr val="262626"/>
                </a:solidFill>
                <a:latin typeface="Times New Roman"/>
                <a:ea typeface="Times New Roman"/>
                <a:cs typeface="Times New Roman"/>
                <a:sym typeface="Times New Roman"/>
              </a:rPr>
              <a:t>TOPIC OF PRESENTATION: </a:t>
            </a:r>
            <a:endParaRPr/>
          </a:p>
          <a:p>
            <a:pPr indent="0" lvl="0" marL="0" marR="0" rtl="0" algn="l">
              <a:spcBef>
                <a:spcPts val="840"/>
              </a:spcBef>
              <a:spcAft>
                <a:spcPts val="0"/>
              </a:spcAft>
              <a:buNone/>
            </a:pPr>
            <a:r>
              <a:t/>
            </a:r>
            <a:endParaRPr b="0" i="0" sz="1600" u="none" cap="none" strike="noStrik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Mobile Security Fundamentals</a:t>
            </a:r>
            <a:r>
              <a:rPr b="0" i="0" lang="en-US"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Components of Mobile Security</a:t>
            </a:r>
            <a:br>
              <a:rPr lang="en-US"/>
            </a:br>
            <a:endParaRPr/>
          </a:p>
        </p:txBody>
      </p:sp>
      <p:sp>
        <p:nvSpPr>
          <p:cNvPr id="264" name="Google Shape;264;p10"/>
          <p:cNvSpPr txBox="1"/>
          <p:nvPr>
            <p:ph idx="1" type="body"/>
          </p:nvPr>
        </p:nvSpPr>
        <p:spPr>
          <a:xfrm>
            <a:off x="838200" y="1229710"/>
            <a:ext cx="10515600" cy="494725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lang="en-US" sz="2600">
                <a:latin typeface="Times New Roman"/>
                <a:ea typeface="Times New Roman"/>
                <a:cs typeface="Times New Roman"/>
                <a:sym typeface="Times New Roman"/>
              </a:rPr>
              <a:t>The following components will help any organization protect from attacks directed towards mobile devices:</a:t>
            </a:r>
            <a:endParaRPr/>
          </a:p>
          <a:p>
            <a:pPr indent="-228600" lvl="0" marL="228600" rtl="0" algn="just">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Penetration scanners:</a:t>
            </a:r>
            <a:r>
              <a:rPr lang="en-US" sz="2600">
                <a:latin typeface="Times New Roman"/>
                <a:ea typeface="Times New Roman"/>
                <a:cs typeface="Times New Roman"/>
                <a:sym typeface="Times New Roman"/>
              </a:rPr>
              <a:t> Automated scanning services can be used to find vulnerabilities in endpoints. While this is not the only cybersecurity that should be used on endpoints, it’s the first step in finding authentication and authorization issues that could be used to compromise data.</a:t>
            </a:r>
            <a:endParaRPr/>
          </a:p>
          <a:p>
            <a:pPr indent="-228600" lvl="0" marL="228600" rtl="0" algn="just">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VPN:</a:t>
            </a:r>
            <a:r>
              <a:rPr lang="en-US" sz="2600">
                <a:latin typeface="Times New Roman"/>
                <a:ea typeface="Times New Roman"/>
                <a:cs typeface="Times New Roman"/>
                <a:sym typeface="Times New Roman"/>
              </a:rPr>
              <a:t> Users connecting to the network from a remote location should always use VPN. VPN services and </a:t>
            </a:r>
            <a:r>
              <a:rPr lang="en-US" sz="2600" u="sng">
                <a:solidFill>
                  <a:schemeClr val="hlink"/>
                </a:solidFill>
                <a:latin typeface="Times New Roman"/>
                <a:ea typeface="Times New Roman"/>
                <a:cs typeface="Times New Roman"/>
                <a:sym typeface="Times New Roman"/>
                <a:hlinkClick r:id="rId3"/>
              </a:rPr>
              <a:t>always on VPN alternatives</a:t>
            </a:r>
            <a:r>
              <a:rPr lang="en-US" sz="2600">
                <a:latin typeface="Times New Roman"/>
                <a:ea typeface="Times New Roman"/>
                <a:cs typeface="Times New Roman"/>
                <a:sym typeface="Times New Roman"/>
              </a:rPr>
              <a:t> installed on a mobile device will encrypt data from the device to the endpoint or from the device to the internal network. Plenty of third-party services are set up specifically for protecting corporate traffic from a mobile device to the internal network.</a:t>
            </a:r>
            <a:endParaRPr/>
          </a:p>
          <a:p>
            <a:pPr indent="-63500" lvl="0" marL="228600" rtl="0" algn="just">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a:p>
            <a:pPr indent="-63500" lvl="0" marL="228600" rtl="0" algn="just">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p:txBody>
      </p:sp>
      <p:sp>
        <p:nvSpPr>
          <p:cNvPr id="265" name="Google Shape;2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1"/>
          <p:cNvSpPr txBox="1"/>
          <p:nvPr>
            <p:ph idx="1" type="body"/>
          </p:nvPr>
        </p:nvSpPr>
        <p:spPr>
          <a:xfrm>
            <a:off x="945930" y="851337"/>
            <a:ext cx="10407869" cy="553057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b="1" lang="en-US" sz="2600">
                <a:latin typeface="Times New Roman"/>
                <a:ea typeface="Times New Roman"/>
                <a:cs typeface="Times New Roman"/>
                <a:sym typeface="Times New Roman"/>
              </a:rPr>
              <a:t>Auditing and device control:</a:t>
            </a:r>
            <a:r>
              <a:rPr lang="en-US" sz="2600">
                <a:latin typeface="Times New Roman"/>
                <a:ea typeface="Times New Roman"/>
                <a:cs typeface="Times New Roman"/>
                <a:sym typeface="Times New Roman"/>
              </a:rPr>
              <a:t> While administrators can’t remote control a smartphone or tablet, they can require users to install remote wiping capabilities and tracking services. GPS can be used to locate a stolen device, and remote wiping software will remove all critical data should it be stolen.</a:t>
            </a:r>
            <a:endParaRPr/>
          </a:p>
          <a:p>
            <a:pPr indent="-228600" lvl="0" marL="228600" rtl="0" algn="just">
              <a:lnSpc>
                <a:spcPct val="90000"/>
              </a:lnSpc>
              <a:spcBef>
                <a:spcPts val="1000"/>
              </a:spcBef>
              <a:spcAft>
                <a:spcPts val="0"/>
              </a:spcAft>
              <a:buClr>
                <a:schemeClr val="dk1"/>
              </a:buClr>
              <a:buSzPts val="2600"/>
              <a:buChar char="•"/>
            </a:pPr>
            <a:r>
              <a:rPr b="1" lang="en-US" sz="2600">
                <a:latin typeface="Times New Roman"/>
                <a:ea typeface="Times New Roman"/>
                <a:cs typeface="Times New Roman"/>
                <a:sym typeface="Times New Roman"/>
              </a:rPr>
              <a:t>Email security:</a:t>
            </a:r>
            <a:r>
              <a:rPr lang="en-US" sz="2600">
                <a:latin typeface="Times New Roman"/>
                <a:ea typeface="Times New Roman"/>
                <a:cs typeface="Times New Roman"/>
                <a:sym typeface="Times New Roman"/>
              </a:rPr>
              <a:t> </a:t>
            </a:r>
            <a:r>
              <a:rPr lang="en-US" sz="2600" u="sng">
                <a:solidFill>
                  <a:schemeClr val="hlink"/>
                </a:solidFill>
                <a:latin typeface="Times New Roman"/>
                <a:ea typeface="Times New Roman"/>
                <a:cs typeface="Times New Roman"/>
                <a:sym typeface="Times New Roman"/>
                <a:hlinkClick r:id="rId3"/>
              </a:rPr>
              <a:t>Phishing</a:t>
            </a:r>
            <a:r>
              <a:rPr lang="en-US" sz="2600">
                <a:latin typeface="Times New Roman"/>
                <a:ea typeface="Times New Roman"/>
                <a:cs typeface="Times New Roman"/>
                <a:sym typeface="Times New Roman"/>
              </a:rPr>
              <a:t> is one of the biggest threats to all organizations. Email services are usually added to a mobile device so that users can obtain their email messages. Any phishing messages could target mobile devices with malicious links or attachments. Email filters should block messages that contain suspicious links and attachments</a:t>
            </a:r>
            <a:endParaRPr/>
          </a:p>
          <a:p>
            <a:pPr indent="-63500" lvl="0" marL="228600" rtl="0" algn="l">
              <a:lnSpc>
                <a:spcPct val="90000"/>
              </a:lnSpc>
              <a:spcBef>
                <a:spcPts val="1000"/>
              </a:spcBef>
              <a:spcAft>
                <a:spcPts val="0"/>
              </a:spcAft>
              <a:buClr>
                <a:schemeClr val="dk1"/>
              </a:buClr>
              <a:buSzPts val="2600"/>
              <a:buNone/>
            </a:pPr>
            <a:r>
              <a:t/>
            </a:r>
            <a:endParaRPr sz="2600">
              <a:latin typeface="Times New Roman"/>
              <a:ea typeface="Times New Roman"/>
              <a:cs typeface="Times New Roman"/>
              <a:sym typeface="Times New Roman"/>
            </a:endParaRPr>
          </a:p>
        </p:txBody>
      </p:sp>
      <p:sp>
        <p:nvSpPr>
          <p:cNvPr id="271" name="Google Shape;2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Mobile security best practices</a:t>
            </a:r>
            <a:endParaRPr/>
          </a:p>
        </p:txBody>
      </p:sp>
      <p:sp>
        <p:nvSpPr>
          <p:cNvPr id="277" name="Google Shape;277;p12"/>
          <p:cNvSpPr txBox="1"/>
          <p:nvPr>
            <p:ph idx="1" type="body"/>
          </p:nvPr>
        </p:nvSpPr>
        <p:spPr>
          <a:xfrm>
            <a:off x="838200" y="1623848"/>
            <a:ext cx="10515600" cy="44774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Establish, share, and enforce clear policies and processes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Password protection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Leverage biometrics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Avoid public Wi-Fi</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Beware of apps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Mobile device encryption</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For more detail : </a:t>
            </a:r>
            <a:r>
              <a:rPr lang="en-US" sz="2200" u="sng">
                <a:solidFill>
                  <a:schemeClr val="hlink"/>
                </a:solidFill>
                <a:latin typeface="Times New Roman"/>
                <a:ea typeface="Times New Roman"/>
                <a:cs typeface="Times New Roman"/>
                <a:sym typeface="Times New Roman"/>
                <a:hlinkClick r:id="rId3"/>
              </a:rPr>
              <a:t>https://www.vmware.com/topics/glossary/content/mobile-device-security.html#:~:text=Mobile%20Device%20Security%20refers%20to,from%20accessing%20the%20enterprise%20network</a:t>
            </a:r>
            <a:r>
              <a:rPr lang="en-US" sz="22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278" name="Google Shape;2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Malware Types</a:t>
            </a:r>
            <a:endParaRPr/>
          </a:p>
        </p:txBody>
      </p:sp>
      <p:sp>
        <p:nvSpPr>
          <p:cNvPr id="285" name="Google Shape;2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6" name="Google Shape;286;p13"/>
          <p:cNvGraphicFramePr/>
          <p:nvPr/>
        </p:nvGraphicFramePr>
        <p:xfrm>
          <a:off x="609600" y="1371600"/>
          <a:ext cx="10972800" cy="4754563"/>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Cryptographic Misuse</a:t>
            </a:r>
            <a:endParaRPr/>
          </a:p>
        </p:txBody>
      </p:sp>
      <p:sp>
        <p:nvSpPr>
          <p:cNvPr id="292" name="Google Shape;2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Usage of ECB mode for encryption</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Usage of static IV’s in CBC mode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Usage of hardcoded symmetric encryption keys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Usage of low iterations for password-based encryption</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Bad seeding of random-number generators</a:t>
            </a:r>
            <a:endParaRPr/>
          </a:p>
        </p:txBody>
      </p:sp>
      <p:sp>
        <p:nvSpPr>
          <p:cNvPr id="293" name="Google Shape;2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5"/>
          <p:cNvSpPr txBox="1"/>
          <p:nvPr>
            <p:ph type="title"/>
          </p:nvPr>
        </p:nvSpPr>
        <p:spPr>
          <a:xfrm>
            <a:off x="1116330" y="524398"/>
            <a:ext cx="10515600" cy="7760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300" name="Google Shape;300;p15"/>
          <p:cNvSpPr txBox="1"/>
          <p:nvPr/>
        </p:nvSpPr>
        <p:spPr>
          <a:xfrm>
            <a:off x="813299" y="1453998"/>
            <a:ext cx="757555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Books: </a:t>
            </a:r>
            <a:endParaRPr b="1"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Mobile: Security Secrets &amp; Solutions 1st Edition, Kindle Edition, by Neil Bergman, Mike Stanfield, Jason Rouse, and Joel Scambray</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Video Lectures : </a:t>
            </a:r>
            <a:endParaRPr b="1"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https://slideplayer.com/slide/6402052/</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b="1" lang="en-US"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https://slideplayer.com/slide/6539985/</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Reference Links:</a:t>
            </a:r>
            <a:endParaRPr/>
          </a:p>
          <a:p>
            <a:pPr indent="-342900" lvl="0" marL="342900" marR="0" rtl="0" algn="l">
              <a:spcBef>
                <a:spcPts val="0"/>
              </a:spcBef>
              <a:spcAft>
                <a:spcPts val="0"/>
              </a:spcAft>
              <a:buClr>
                <a:schemeClr val="dk1"/>
              </a:buClr>
              <a:buSzPts val="1800"/>
              <a:buFont typeface="Calibri"/>
              <a:buAutoNum type="arabicPeriod"/>
            </a:pPr>
            <a:r>
              <a:rPr lang="en-US" sz="1800" u="sng">
                <a:solidFill>
                  <a:schemeClr val="dk1"/>
                </a:solidFill>
                <a:latin typeface="Calibri"/>
                <a:ea typeface="Calibri"/>
                <a:cs typeface="Calibri"/>
                <a:sym typeface="Calibri"/>
                <a:hlinkClick r:id="rId5">
                  <a:extLst>
                    <a:ext uri="{A12FA001-AC4F-418D-AE19-62706E023703}">
                      <ahyp:hlinkClr val="tx"/>
                    </a:ext>
                  </a:extLst>
                </a:hlinkClick>
              </a:rPr>
              <a:t>https://www.slideshare.net/dilipdubey5/mobile-security-55068970</a:t>
            </a:r>
            <a:r>
              <a:rPr lang="en-US" sz="1800">
                <a:solidFill>
                  <a:schemeClr val="dk1"/>
                </a:solidFill>
                <a:latin typeface="Calibri"/>
                <a:ea typeface="Calibri"/>
                <a:cs typeface="Calibri"/>
                <a:sym typeface="Calibri"/>
              </a:rPr>
              <a:t>.</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https://slideplayer.com/slide/13906346/</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grpSp>
        <p:nvGrpSpPr>
          <p:cNvPr id="301" name="Google Shape;301;p15"/>
          <p:cNvGrpSpPr/>
          <p:nvPr/>
        </p:nvGrpSpPr>
        <p:grpSpPr>
          <a:xfrm>
            <a:off x="9858375" y="2028825"/>
            <a:ext cx="1900238" cy="1893887"/>
            <a:chOff x="1259" y="3082"/>
            <a:chExt cx="884" cy="884"/>
          </a:xfrm>
        </p:grpSpPr>
        <p:sp>
          <p:nvSpPr>
            <p:cNvPr id="302" name="Google Shape;302;p15"/>
            <p:cNvSpPr/>
            <p:nvPr/>
          </p:nvSpPr>
          <p:spPr>
            <a:xfrm flipH="1">
              <a:off x="1681" y="3824"/>
              <a:ext cx="110" cy="107"/>
            </a:xfrm>
            <a:custGeom>
              <a:rect b="b" l="l" r="r" t="t"/>
              <a:pathLst>
                <a:path extrusionOk="0" h="107" w="11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5"/>
            <p:cNvSpPr/>
            <p:nvPr/>
          </p:nvSpPr>
          <p:spPr>
            <a:xfrm flipH="1">
              <a:off x="1786" y="3762"/>
              <a:ext cx="35" cy="88"/>
            </a:xfrm>
            <a:custGeom>
              <a:rect b="b" l="l" r="r" t="t"/>
              <a:pathLst>
                <a:path extrusionOk="0" h="88" w="35">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5"/>
            <p:cNvSpPr/>
            <p:nvPr/>
          </p:nvSpPr>
          <p:spPr>
            <a:xfrm flipH="1">
              <a:off x="1587" y="3719"/>
              <a:ext cx="54" cy="29"/>
            </a:xfrm>
            <a:custGeom>
              <a:rect b="b" l="l" r="r" t="t"/>
              <a:pathLst>
                <a:path extrusionOk="0" h="29" w="54">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5"/>
            <p:cNvSpPr/>
            <p:nvPr/>
          </p:nvSpPr>
          <p:spPr>
            <a:xfrm flipH="1">
              <a:off x="1259" y="3082"/>
              <a:ext cx="884" cy="884"/>
            </a:xfrm>
            <a:custGeom>
              <a:rect b="b" l="l" r="r" t="t"/>
              <a:pathLst>
                <a:path extrusionOk="0" h="884" w="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15"/>
            <p:cNvSpPr/>
            <p:nvPr/>
          </p:nvSpPr>
          <p:spPr>
            <a:xfrm flipH="1">
              <a:off x="1517" y="3611"/>
              <a:ext cx="102" cy="78"/>
            </a:xfrm>
            <a:custGeom>
              <a:rect b="b" l="l" r="r" t="t"/>
              <a:pathLst>
                <a:path extrusionOk="0" h="78" w="102">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cxnSp>
        <p:nvCxnSpPr>
          <p:cNvPr id="312" name="Google Shape;312;p16"/>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313" name="Google Shape;313;p16"/>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314" name="Google Shape;314;p16"/>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315" name="Google Shape;315;p16"/>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316" name="Google Shape;316;p16"/>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a:p>
        </p:txBody>
      </p:sp>
      <p:sp>
        <p:nvSpPr>
          <p:cNvPr id="317" name="Google Shape;317;p16"/>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8" name="Google Shape;318;p16"/>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19" name="Google Shape;319;p16"/>
          <p:cNvGrpSpPr/>
          <p:nvPr/>
        </p:nvGrpSpPr>
        <p:grpSpPr>
          <a:xfrm>
            <a:off x="222054" y="94089"/>
            <a:ext cx="410563" cy="1538089"/>
            <a:chOff x="83821" y="0"/>
            <a:chExt cx="219636" cy="903079"/>
          </a:xfrm>
        </p:grpSpPr>
        <p:sp>
          <p:nvSpPr>
            <p:cNvPr id="320" name="Google Shape;320;p16"/>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16"/>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16"/>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23" name="Google Shape;323;p16"/>
            <p:cNvGraphicFramePr/>
            <p:nvPr/>
          </p:nvGraphicFramePr>
          <p:xfrm>
            <a:off x="100850" y="246475"/>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323" name="Google Shape;323;p16"/>
                        <p:cNvPicPr preferRelativeResize="0"/>
                        <p:nvPr/>
                      </p:nvPicPr>
                      <p:blipFill rotWithShape="1">
                        <a:blip r:embed="rId6">
                          <a:alphaModFix/>
                        </a:blip>
                        <a:srcRect b="0" l="0" r="0" t="0"/>
                        <a:stretch/>
                      </p:blipFill>
                      <p:spPr>
                        <a:xfrm>
                          <a:off x="100850" y="246475"/>
                          <a:ext cx="183878" cy="183422"/>
                        </a:xfrm>
                        <a:prstGeom prst="rect">
                          <a:avLst/>
                        </a:prstGeom>
                        <a:noFill/>
                        <a:ln>
                          <a:noFill/>
                        </a:ln>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ph idx="2" type="body"/>
          </p:nvPr>
        </p:nvSpPr>
        <p:spPr>
          <a:xfrm>
            <a:off x="449263" y="1840230"/>
            <a:ext cx="4322762" cy="4516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indent="-152400" lvl="0" marL="0" rtl="0" algn="l">
              <a:lnSpc>
                <a:spcPct val="100000"/>
              </a:lnSpc>
              <a:spcBef>
                <a:spcPts val="0"/>
              </a:spcBef>
              <a:spcAft>
                <a:spcPts val="0"/>
              </a:spcAft>
              <a:buClr>
                <a:schemeClr val="dk1"/>
              </a:buClr>
              <a:buSzPts val="2400"/>
              <a:buFont typeface="Arial"/>
              <a:buChar char="•"/>
            </a:pPr>
            <a:r>
              <a:rPr lang="en-US" sz="2400"/>
              <a:t>Mobile Security Fundamentals- Introduction to Mobile Security</a:t>
            </a:r>
            <a:endParaRPr>
              <a:latin typeface="Times New Roman"/>
              <a:ea typeface="Times New Roman"/>
              <a:cs typeface="Times New Roman"/>
              <a:sym typeface="Times New Roman"/>
            </a:endParaRPr>
          </a:p>
        </p:txBody>
      </p:sp>
      <p:sp>
        <p:nvSpPr>
          <p:cNvPr id="198" name="Google Shape;198;p2"/>
          <p:cNvSpPr txBox="1"/>
          <p:nvPr>
            <p:ph idx="12" type="sldNum"/>
          </p:nvPr>
        </p:nvSpPr>
        <p:spPr>
          <a:xfrm>
            <a:off x="8839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2"/>
          <p:cNvSpPr txBox="1"/>
          <p:nvPr>
            <p:ph type="title"/>
          </p:nvPr>
        </p:nvSpPr>
        <p:spPr>
          <a:xfrm>
            <a:off x="700722" y="501650"/>
            <a:ext cx="4456567" cy="923330"/>
          </a:xfrm>
          <a:prstGeom prst="rect">
            <a:avLst/>
          </a:prstGeom>
          <a:noFill/>
          <a:ln>
            <a:noFill/>
          </a:ln>
        </p:spPr>
        <p:txBody>
          <a:bodyPr anchorCtr="0" anchor="b" bIns="45700" lIns="91425" spcFirstLastPara="1" rIns="91425" wrap="square" tIns="45700">
            <a:sp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Lecture Objectives</a:t>
            </a:r>
            <a:br>
              <a:rPr b="1" i="0" lang="en-US" sz="20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2"/>
          <p:cNvSpPr/>
          <p:nvPr/>
        </p:nvSpPr>
        <p:spPr>
          <a:xfrm>
            <a:off x="449262" y="1611630"/>
            <a:ext cx="4322762" cy="474472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Introduction to Web Development with HTML, CSS, JavaScript | Coursera" id="203" name="Google Shape;203;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pplication architecture of CryoWEB. The complete linux server can be... |  Download Scientific Diagram" id="204" name="Google Shape;204;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osting Controller - Linux Hosting Control Panel - Windows Linux Hosting  Automation | Linux Hosting Panel | Windows &amp; Linux Hosting Control Panel | Windows  Linux Cluster Management, Apache and IIS, Cross Platform Support" id="205" name="Google Shape;205;p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AMP (software bundle) - Wikipedia" id="206" name="Google Shape;206;p2"/>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obile Security Basics" id="207" name="Google Shape;207;p2"/>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2"/>
          <p:cNvPicPr preferRelativeResize="0"/>
          <p:nvPr/>
        </p:nvPicPr>
        <p:blipFill rotWithShape="1">
          <a:blip r:embed="rId3">
            <a:alphaModFix/>
          </a:blip>
          <a:srcRect b="0" l="0" r="0" t="0"/>
          <a:stretch/>
        </p:blipFill>
        <p:spPr>
          <a:xfrm>
            <a:off x="5764075" y="1292772"/>
            <a:ext cx="5429607" cy="4840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Mobile Security</a:t>
            </a:r>
            <a:endParaRPr b="1"/>
          </a:p>
        </p:txBody>
      </p:sp>
      <p:sp>
        <p:nvSpPr>
          <p:cNvPr id="215" name="Google Shape;21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Mobile Device Security</a:t>
            </a:r>
            <a:r>
              <a:rPr lang="en-US">
                <a:latin typeface="Times New Roman"/>
                <a:ea typeface="Times New Roman"/>
                <a:cs typeface="Times New Roman"/>
                <a:sym typeface="Times New Roman"/>
              </a:rPr>
              <a:t> </a:t>
            </a:r>
            <a:r>
              <a:rPr lang="en-US">
                <a:solidFill>
                  <a:srgbClr val="FF0000"/>
                </a:solidFill>
                <a:latin typeface="Times New Roman"/>
                <a:ea typeface="Times New Roman"/>
                <a:cs typeface="Times New Roman"/>
                <a:sym typeface="Times New Roman"/>
              </a:rPr>
              <a:t>refers to the measures designed to protect sensitive information stored on and transmitted by laptops, smartphones, tablets, wearables, and other portable devices. </a:t>
            </a:r>
            <a:endParaRPr>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At the root of mobile device security is the goal of keeping unauthorized users from accessing the enterprise network.</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Users carry mobile devices with them wherever they go, so administrators must worry about more physical attacks (e.g., theft and loss) and virtual threats from third-party applications and Wi-Fi hotspots (e.g., man-in-the-middle attacks).</a:t>
            </a:r>
            <a:endParaRPr/>
          </a:p>
        </p:txBody>
      </p:sp>
      <p:sp>
        <p:nvSpPr>
          <p:cNvPr id="216" name="Google Shape;2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Physical Threats</a:t>
            </a:r>
            <a:endParaRPr/>
          </a:p>
        </p:txBody>
      </p:sp>
      <p:sp>
        <p:nvSpPr>
          <p:cNvPr id="222" name="Google Shape;222;p4"/>
          <p:cNvSpPr txBox="1"/>
          <p:nvPr>
            <p:ph idx="1" type="body"/>
          </p:nvPr>
        </p:nvSpPr>
        <p:spPr>
          <a:xfrm>
            <a:off x="838200" y="1292772"/>
            <a:ext cx="10515600" cy="517109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There are two main physical threats to a mobile device: </a:t>
            </a:r>
            <a:r>
              <a:rPr lang="en-US">
                <a:solidFill>
                  <a:srgbClr val="FF0000"/>
                </a:solidFill>
                <a:latin typeface="Times New Roman"/>
                <a:ea typeface="Times New Roman"/>
                <a:cs typeface="Times New Roman"/>
                <a:sym typeface="Times New Roman"/>
              </a:rPr>
              <a:t>data loss and theft</a:t>
            </a:r>
            <a:r>
              <a:rPr lang="en-US">
                <a:latin typeface="Times New Roman"/>
                <a:ea typeface="Times New Roman"/>
                <a:cs typeface="Times New Roman"/>
                <a:sym typeface="Times New Roman"/>
              </a:rPr>
              <a:t>. Natural disasters are also an issue, which would be the cause of data loss but not data theft. Lost data can be recovered, but data theft is an expensive issue for organizations.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Mobile devices have </a:t>
            </a:r>
            <a:r>
              <a:rPr lang="en-US">
                <a:solidFill>
                  <a:srgbClr val="FF0000"/>
                </a:solidFill>
                <a:latin typeface="Times New Roman"/>
                <a:ea typeface="Times New Roman"/>
                <a:cs typeface="Times New Roman"/>
                <a:sym typeface="Times New Roman"/>
              </a:rPr>
              <a:t>lock screens to help stop data theft </a:t>
            </a:r>
            <a:r>
              <a:rPr lang="en-US">
                <a:latin typeface="Times New Roman"/>
                <a:ea typeface="Times New Roman"/>
                <a:cs typeface="Times New Roman"/>
                <a:sym typeface="Times New Roman"/>
              </a:rPr>
              <a:t>after a device is stolen, but the technology must be strong enough to prevent an attacker from bypassing the screen lock by removing the storage device and extracting the information.</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If device be stolen, it should </a:t>
            </a:r>
            <a:r>
              <a:rPr lang="en-US">
                <a:solidFill>
                  <a:srgbClr val="FF0000"/>
                </a:solidFill>
                <a:latin typeface="Times New Roman"/>
                <a:ea typeface="Times New Roman"/>
                <a:cs typeface="Times New Roman"/>
                <a:sym typeface="Times New Roman"/>
              </a:rPr>
              <a:t>request a few PIN attempts </a:t>
            </a:r>
            <a:r>
              <a:rPr lang="en-US">
                <a:latin typeface="Times New Roman"/>
                <a:ea typeface="Times New Roman"/>
                <a:cs typeface="Times New Roman"/>
                <a:sym typeface="Times New Roman"/>
              </a:rPr>
              <a:t>to get only to the home screen before locking the phone. This security feature stops brute-force home screen PIN attacks.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For devices with sensitive data, the company should use </a:t>
            </a:r>
            <a:r>
              <a:rPr lang="en-US">
                <a:solidFill>
                  <a:srgbClr val="FF0000"/>
                </a:solidFill>
                <a:latin typeface="Times New Roman"/>
                <a:ea typeface="Times New Roman"/>
                <a:cs typeface="Times New Roman"/>
                <a:sym typeface="Times New Roman"/>
              </a:rPr>
              <a:t>wipe applications </a:t>
            </a:r>
            <a:r>
              <a:rPr lang="en-US">
                <a:latin typeface="Times New Roman"/>
                <a:ea typeface="Times New Roman"/>
                <a:cs typeface="Times New Roman"/>
                <a:sym typeface="Times New Roman"/>
              </a:rPr>
              <a:t>that </a:t>
            </a:r>
            <a:r>
              <a:rPr lang="en-US">
                <a:solidFill>
                  <a:srgbClr val="FF0000"/>
                </a:solidFill>
                <a:latin typeface="Times New Roman"/>
                <a:ea typeface="Times New Roman"/>
                <a:cs typeface="Times New Roman"/>
                <a:sym typeface="Times New Roman"/>
              </a:rPr>
              <a:t>delete all data on the phone after several incorrect home screen PIN attempts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64135" lvl="0" marL="228600" rtl="0" algn="just">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
        <p:nvSpPr>
          <p:cNvPr id="223" name="Google Shape;22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838200" y="491250"/>
            <a:ext cx="10515600" cy="7069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Application Threats</a:t>
            </a:r>
            <a:br>
              <a:rPr b="1" lang="en-US"/>
            </a:br>
            <a:endParaRPr b="1"/>
          </a:p>
        </p:txBody>
      </p:sp>
      <p:sp>
        <p:nvSpPr>
          <p:cNvPr id="229" name="Google Shape;229;p5"/>
          <p:cNvSpPr txBox="1"/>
          <p:nvPr>
            <p:ph idx="1" type="body"/>
          </p:nvPr>
        </p:nvSpPr>
        <p:spPr>
          <a:xfrm>
            <a:off x="838200" y="1119352"/>
            <a:ext cx="10515600" cy="505761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Administrators can block applications from being installed on a desktop, but a user with a mobile device can install anything. Third-party applications introduce several issues to mobile device security.</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latin typeface="Times New Roman"/>
                <a:ea typeface="Times New Roman"/>
                <a:cs typeface="Times New Roman"/>
                <a:sym typeface="Times New Roman"/>
              </a:rPr>
              <a:t>Corporations must create a policy surrounding mobile devices to help users understand the dangers of installing unapproved third-party apps</a:t>
            </a:r>
            <a:r>
              <a:rPr lang="en-US">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Third-party applications can also have hidden </a:t>
            </a:r>
            <a:r>
              <a:rPr lang="en-US" u="sng">
                <a:solidFill>
                  <a:schemeClr val="hlink"/>
                </a:solidFill>
                <a:latin typeface="Times New Roman"/>
                <a:ea typeface="Times New Roman"/>
                <a:cs typeface="Times New Roman"/>
                <a:sym typeface="Times New Roman"/>
                <a:hlinkClick r:id="rId3"/>
              </a:rPr>
              <a:t>malware</a:t>
            </a:r>
            <a:r>
              <a:rPr lang="en-US">
                <a:latin typeface="Times New Roman"/>
                <a:ea typeface="Times New Roman"/>
                <a:cs typeface="Times New Roman"/>
                <a:sym typeface="Times New Roman"/>
              </a:rPr>
              <a:t> and </a:t>
            </a:r>
            <a:r>
              <a:rPr lang="en-US" u="sng">
                <a:solidFill>
                  <a:schemeClr val="hlink"/>
                </a:solidFill>
                <a:latin typeface="Times New Roman"/>
                <a:ea typeface="Times New Roman"/>
                <a:cs typeface="Times New Roman"/>
                <a:sym typeface="Times New Roman"/>
                <a:hlinkClick r:id="rId4"/>
              </a:rPr>
              <a:t>keyloggers</a:t>
            </a:r>
            <a:r>
              <a:rPr lang="en-US">
                <a:latin typeface="Times New Roman"/>
                <a:ea typeface="Times New Roman"/>
                <a:cs typeface="Times New Roman"/>
                <a:sym typeface="Times New Roman"/>
              </a:rPr>
              <a:t> embedded in the code. Anti-malware programs can be installed, but rooted devices leave even these applications open to malware manipulation.</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230" name="Google Shape;2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ph type="title"/>
          </p:nvPr>
        </p:nvSpPr>
        <p:spPr>
          <a:xfrm>
            <a:off x="838200" y="507016"/>
            <a:ext cx="10515600" cy="84882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Network Threats</a:t>
            </a:r>
            <a:br>
              <a:rPr b="1" lang="en-US"/>
            </a:br>
            <a:endParaRPr b="1"/>
          </a:p>
        </p:txBody>
      </p:sp>
      <p:sp>
        <p:nvSpPr>
          <p:cNvPr id="236" name="Google Shape;236;p6"/>
          <p:cNvSpPr txBox="1"/>
          <p:nvPr>
            <p:ph idx="1" type="body"/>
          </p:nvPr>
        </p:nvSpPr>
        <p:spPr>
          <a:xfrm>
            <a:off x="822435" y="1324303"/>
            <a:ext cx="10515600" cy="5041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If </a:t>
            </a:r>
            <a:r>
              <a:rPr lang="en-US">
                <a:latin typeface="Times New Roman"/>
                <a:ea typeface="Times New Roman"/>
                <a:cs typeface="Times New Roman"/>
                <a:sym typeface="Times New Roman"/>
              </a:rPr>
              <a:t>the corporation offers public Wi-Fi hotspots for customers and employees, this too can be a point of concern.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When employees connect to public Wi-Fi and transfer data where other users can read data, it leaves the network vulnerable to man-in-the-middle (MitM) attacks and possible account takeover if the attacker steals credentials.</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237" name="Google Shape;2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Web-Based and Endpoint Threats</a:t>
            </a:r>
            <a:br>
              <a:rPr lang="en-US"/>
            </a:br>
            <a:endParaRPr/>
          </a:p>
        </p:txBody>
      </p:sp>
      <p:sp>
        <p:nvSpPr>
          <p:cNvPr id="243" name="Google Shape;243;p7"/>
          <p:cNvSpPr txBox="1"/>
          <p:nvPr>
            <p:ph idx="1" type="body"/>
          </p:nvPr>
        </p:nvSpPr>
        <p:spPr>
          <a:xfrm>
            <a:off x="838200" y="1135117"/>
            <a:ext cx="10515600" cy="5041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Mobile apps connect to data and internal applications using endpoints. These endpoints receive and process data, and then return a response to the mobile device. The endpoints and any web-based application add threats to the organization.</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Endpoints used by the application must be properly coded with authentication and authentication controls to stop attackers.</a:t>
            </a:r>
            <a:r>
              <a:rPr lang="en-US" sz="2400">
                <a:latin typeface="Times New Roman"/>
                <a:ea typeface="Times New Roman"/>
                <a:cs typeface="Times New Roman"/>
                <a:sym typeface="Times New Roman"/>
              </a:rPr>
              <a:t> Incorrectly secured endpoints could be the target of an attacker who can use them to compromise the application and steal data.</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Because mobile devices have been increasingly more popular, some web-based attacks target these users. Attackers use sites that look like official websites tricking users into uploading sensitive data or downloading malicious applications.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244" name="Google Shape;2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Types of attackers</a:t>
            </a:r>
            <a:endParaRPr b="1"/>
          </a:p>
        </p:txBody>
      </p:sp>
      <p:sp>
        <p:nvSpPr>
          <p:cNvPr id="250" name="Google Shape;2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8"/>
          <p:cNvPicPr preferRelativeResize="0"/>
          <p:nvPr>
            <p:ph idx="1" type="body"/>
          </p:nvPr>
        </p:nvPicPr>
        <p:blipFill rotWithShape="1">
          <a:blip r:embed="rId3">
            <a:alphaModFix/>
          </a:blip>
          <a:srcRect b="0" l="0" r="0" t="0"/>
          <a:stretch/>
        </p:blipFill>
        <p:spPr>
          <a:xfrm>
            <a:off x="714704" y="1749780"/>
            <a:ext cx="10708348" cy="3988868"/>
          </a:xfrm>
          <a:prstGeom prst="rect">
            <a:avLst/>
          </a:prstGeom>
          <a:noFill/>
          <a:ln>
            <a:noFill/>
          </a:ln>
        </p:spPr>
      </p:pic>
      <p:sp>
        <p:nvSpPr>
          <p:cNvPr id="252" name="Google Shape;252;p8"/>
          <p:cNvSpPr/>
          <p:nvPr/>
        </p:nvSpPr>
        <p:spPr>
          <a:xfrm>
            <a:off x="1881352" y="5659849"/>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val="tx"/>
                    </a:ext>
                  </a:extLst>
                </a:hlinkClick>
              </a:rPr>
              <a:t>https://sectigostore.com/blog/different-types-of-hackers-hats-explained/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vertical illustrative chart breaking down the different types of hackers by their hat colors with an accompanying description" id="258" name="Google Shape;258;p9"/>
          <p:cNvPicPr preferRelativeResize="0"/>
          <p:nvPr/>
        </p:nvPicPr>
        <p:blipFill rotWithShape="1">
          <a:blip r:embed="rId3">
            <a:alphaModFix/>
          </a:blip>
          <a:srcRect b="0" l="0" r="0" t="0"/>
          <a:stretch/>
        </p:blipFill>
        <p:spPr>
          <a:xfrm>
            <a:off x="1637534" y="-285751"/>
            <a:ext cx="8058259" cy="72541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