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Pinyon Script"/>
      <p:regular r:id="rId20"/>
    </p:embeddedFont>
    <p:embeddedFont>
      <p:font typeface="Raleway ExtraBold"/>
      <p:bold r:id="rId21"/>
      <p:boldItalic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4" roundtripDataSignature="AMtx7mh8GupVu0Qysz3wUoknoOH8kNq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inyonScript-regular.fntdata"/><Relationship Id="rId11" Type="http://schemas.openxmlformats.org/officeDocument/2006/relationships/slide" Target="slides/slide5.xml"/><Relationship Id="rId22" Type="http://schemas.openxmlformats.org/officeDocument/2006/relationships/font" Target="fonts/RalewayExtraBold-boldItalic.fntdata"/><Relationship Id="rId10" Type="http://schemas.openxmlformats.org/officeDocument/2006/relationships/slide" Target="slides/slide4.xml"/><Relationship Id="rId21" Type="http://schemas.openxmlformats.org/officeDocument/2006/relationships/font" Target="fonts/RalewayExtraBold-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p:nvPr>
            <p:ph idx="2" type="sldImg"/>
          </p:nvPr>
        </p:nvSpPr>
        <p:spPr>
          <a:xfrm>
            <a:off x="381000" y="685800"/>
            <a:ext cx="6096000" cy="3430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Gen</a:t>
            </a:r>
            <a:r>
              <a:rPr lang="en-US"/>
              <a:t> often takes no input for a symmetric-key encryption scheme, but may take as input a security parameter for a public key encryption algorithm; for example, the security parameter can be the number of bits of the modulus for 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Dec must be deterministic. </a:t>
            </a:r>
            <a:endParaRPr/>
          </a:p>
          <a:p>
            <a:pPr indent="0" lvl="0" marL="0" rtl="0" algn="l">
              <a:spcBef>
                <a:spcPts val="0"/>
              </a:spcBef>
              <a:spcAft>
                <a:spcPts val="0"/>
              </a:spcAft>
              <a:buNone/>
            </a:pPr>
            <a:r>
              <a:t/>
            </a:r>
            <a:endParaRPr/>
          </a:p>
        </p:txBody>
      </p:sp>
      <p:sp>
        <p:nvSpPr>
          <p:cNvPr id="278" name="Google Shape;27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p:nvPr>
            <p:ph idx="2" type="sldImg"/>
          </p:nvPr>
        </p:nvSpPr>
        <p:spPr>
          <a:xfrm>
            <a:off x="381000" y="685800"/>
            <a:ext cx="6096000" cy="34305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the goal of cryptography is much broader.</a:t>
            </a:r>
            <a:endParaRPr/>
          </a:p>
        </p:txBody>
      </p:sp>
      <p:sp>
        <p:nvSpPr>
          <p:cNvPr id="212" name="Google Shape;2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1" name="Google Shape;221;p4: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4:notes"/>
          <p:cNvSpPr txBox="1"/>
          <p:nvPr>
            <p:ph idx="1" type="body"/>
          </p:nvPr>
        </p:nvSpPr>
        <p:spPr>
          <a:xfrm>
            <a:off x="913451" y="4342292"/>
            <a:ext cx="5031100" cy="41157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Herodotus, an entertaining but less than reliable Greek historian, reports a more ingenious method. Histae</a:t>
            </a:r>
            <a:r>
              <a:rPr lang="en-US" sz="1500"/>
              <a:t>ved the head of his most trusted slave, then tattooed a message on the slave's scalp. After the hair grew back, the slave was sent to Aristagorus with the message safely hidden.</a:t>
            </a:r>
            <a:endParaRPr/>
          </a:p>
          <a:p>
            <a:pPr indent="0" lvl="0" marL="0" rtl="0" algn="l">
              <a:spcBef>
                <a:spcPts val="0"/>
              </a:spcBef>
              <a:spcAft>
                <a:spcPts val="0"/>
              </a:spcAft>
              <a:buNone/>
            </a:pPr>
            <a:r>
              <a:t/>
            </a:r>
            <a:endParaRPr sz="1500"/>
          </a:p>
          <a:p>
            <a:pPr indent="0" lvl="0" marL="0" rtl="0" algn="l">
              <a:spcBef>
                <a:spcPts val="0"/>
              </a:spcBef>
              <a:spcAft>
                <a:spcPts val="0"/>
              </a:spcAft>
              <a:buNone/>
            </a:pPr>
            <a:r>
              <a:rPr lang="en-US" sz="1500"/>
              <a:t>Later in Herodotus' histories, the Spartans received word that Xerxes was preparing to invade Greece. Their in</a:t>
            </a:r>
            <a:r>
              <a:rPr lang="en-US" sz="1500"/>
              <a:t>us, ruler of Miletus, wanted to send a message to his friend Aristagorus, urging revolt against the Persians. Histaeus shaformant, Demeratus, was a Greek in exile in Persia. Fearing discovery, Demeratus wrote his message on the wood backing of a wax tablet. He then hid the message underneath a fresh layer of wax. The apparently blank tablet sailed easily past sentries on the road.</a:t>
            </a:r>
            <a:endParaRPr/>
          </a:p>
          <a:p>
            <a:pPr indent="0" lvl="0" marL="0" rtl="0" algn="l">
              <a:spcBef>
                <a:spcPts val="0"/>
              </a:spcBef>
              <a:spcAft>
                <a:spcPts val="0"/>
              </a:spcAft>
              <a:buClr>
                <a:schemeClr val="dk1"/>
              </a:buClr>
              <a:buSzPts val="1500"/>
              <a:buFont typeface="Calibri"/>
              <a:buNone/>
            </a:pPr>
            <a:r>
              <a:t/>
            </a:r>
            <a:endParaRPr sz="1500"/>
          </a:p>
          <a:p>
            <a:pPr indent="0" lvl="0" marL="0" rtl="0" algn="l">
              <a:spcBef>
                <a:spcPts val="0"/>
              </a:spcBef>
              <a:spcAft>
                <a:spcPts val="0"/>
              </a:spcAft>
              <a:buNone/>
            </a:pPr>
            <a:r>
              <a:rPr lang="en-US" sz="1500"/>
              <a:t>A more subtle method, nearly as old, is to use invisible ink. Described as early as the first century AD, invisible inks were commonly used for serious communications until WWII. The simplest are organic compounds, such as lemon juice, milk, or urine, all of which turn dark when held over a flame. In 1641, Bishop John Wilkins suggested onion juice, alum, ammonia salts, and for glow-in-the dark writing the "distilled Juice of Glowworms." Modern invisible inks fluoresce under ultraviolet light and are used as anti-counterfeit devices. For example, "VOID" is printed on checks and other official documents in an ink that appears under the strong ultraviolet light used for photocopies.</a:t>
            </a:r>
            <a:endParaRPr/>
          </a:p>
          <a:p>
            <a:pPr indent="0" lvl="0" marL="0" rtl="0" algn="l">
              <a:spcBef>
                <a:spcPts val="0"/>
              </a:spcBef>
              <a:spcAft>
                <a:spcPts val="0"/>
              </a:spcAft>
              <a:buNone/>
            </a:pPr>
            <a:r>
              <a:t/>
            </a:r>
            <a:endParaRPr sz="1500"/>
          </a:p>
          <a:p>
            <a:pPr indent="0" lvl="0" marL="0" rtl="0" algn="l">
              <a:spcBef>
                <a:spcPts val="0"/>
              </a:spcBef>
              <a:spcAft>
                <a:spcPts val="0"/>
              </a:spcAft>
              <a:buNone/>
            </a:pPr>
            <a:r>
              <a:rPr lang="en-US" sz="1500"/>
              <a:t>A modern area that is related to both is information hiding or covert channels.  Embed messages in places not intended for storing information.  They can use cryptographic approaches to ensure secrecy, and do not rely only on secrecy of method.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4"/>
          <p:cNvSpPr/>
          <p:nvPr>
            <p:ph idx="2" type="pic"/>
          </p:nvPr>
        </p:nvSpPr>
        <p:spPr>
          <a:xfrm>
            <a:off x="5183188" y="987425"/>
            <a:ext cx="6172200" cy="4873625"/>
          </a:xfrm>
          <a:prstGeom prst="rect">
            <a:avLst/>
          </a:prstGeom>
          <a:noFill/>
          <a:ln>
            <a:noFill/>
          </a:ln>
        </p:spPr>
      </p:sp>
      <p:sp>
        <p:nvSpPr>
          <p:cNvPr id="72" name="Google Shape;7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7"/>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7"/>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7"/>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7"/>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0"/>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1"/>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1"/>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2"/>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2"/>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2"/>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3"/>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3"/>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3"/>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3"/>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3"/>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3"/>
          <p:cNvSpPr/>
          <p:nvPr>
            <p:ph idx="3" type="pic"/>
          </p:nvPr>
        </p:nvSpPr>
        <p:spPr>
          <a:xfrm>
            <a:off x="815413" y="2517005"/>
            <a:ext cx="1920000" cy="1920000"/>
          </a:xfrm>
          <a:prstGeom prst="ellipse">
            <a:avLst/>
          </a:prstGeom>
          <a:solidFill>
            <a:srgbClr val="F2F2F2"/>
          </a:solidFill>
          <a:ln>
            <a:noFill/>
          </a:ln>
        </p:spPr>
      </p:sp>
      <p:sp>
        <p:nvSpPr>
          <p:cNvPr id="120" name="Google Shape;120;p33"/>
          <p:cNvSpPr/>
          <p:nvPr>
            <p:ph idx="4" type="pic"/>
          </p:nvPr>
        </p:nvSpPr>
        <p:spPr>
          <a:xfrm>
            <a:off x="3695732" y="2517005"/>
            <a:ext cx="1920000" cy="1920000"/>
          </a:xfrm>
          <a:prstGeom prst="ellipse">
            <a:avLst/>
          </a:prstGeom>
          <a:solidFill>
            <a:srgbClr val="F2F2F2"/>
          </a:solidFill>
          <a:ln>
            <a:noFill/>
          </a:ln>
        </p:spPr>
      </p:sp>
      <p:sp>
        <p:nvSpPr>
          <p:cNvPr id="121" name="Google Shape;121;p33"/>
          <p:cNvSpPr/>
          <p:nvPr>
            <p:ph idx="5" type="pic"/>
          </p:nvPr>
        </p:nvSpPr>
        <p:spPr>
          <a:xfrm>
            <a:off x="6576051" y="2517005"/>
            <a:ext cx="1920000" cy="1920000"/>
          </a:xfrm>
          <a:prstGeom prst="ellipse">
            <a:avLst/>
          </a:prstGeom>
          <a:solidFill>
            <a:srgbClr val="F2F2F2"/>
          </a:solidFill>
          <a:ln>
            <a:noFill/>
          </a:ln>
        </p:spPr>
      </p:sp>
      <p:sp>
        <p:nvSpPr>
          <p:cNvPr id="122" name="Google Shape;122;p33"/>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4"/>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4"/>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5"/>
          <p:cNvSpPr/>
          <p:nvPr>
            <p:ph idx="2" type="pic"/>
          </p:nvPr>
        </p:nvSpPr>
        <p:spPr>
          <a:xfrm>
            <a:off x="0" y="990600"/>
            <a:ext cx="3887755" cy="5867400"/>
          </a:xfrm>
          <a:prstGeom prst="rect">
            <a:avLst/>
          </a:prstGeom>
          <a:solidFill>
            <a:srgbClr val="F2F2F2"/>
          </a:solidFill>
          <a:ln>
            <a:noFill/>
          </a:ln>
        </p:spPr>
      </p:sp>
      <p:sp>
        <p:nvSpPr>
          <p:cNvPr id="128" name="Google Shape;128;p35"/>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6"/>
          <p:cNvSpPr/>
          <p:nvPr>
            <p:ph idx="2" type="pic"/>
          </p:nvPr>
        </p:nvSpPr>
        <p:spPr>
          <a:xfrm>
            <a:off x="0" y="1013496"/>
            <a:ext cx="3887755" cy="3567632"/>
          </a:xfrm>
          <a:prstGeom prst="rect">
            <a:avLst/>
          </a:prstGeom>
          <a:solidFill>
            <a:srgbClr val="F2F2F2"/>
          </a:solidFill>
          <a:ln>
            <a:noFill/>
          </a:ln>
        </p:spPr>
      </p:sp>
      <p:sp>
        <p:nvSpPr>
          <p:cNvPr id="131" name="Google Shape;131;p36"/>
          <p:cNvSpPr/>
          <p:nvPr>
            <p:ph idx="3" type="pic"/>
          </p:nvPr>
        </p:nvSpPr>
        <p:spPr>
          <a:xfrm>
            <a:off x="8304245" y="0"/>
            <a:ext cx="3887755" cy="4581128"/>
          </a:xfrm>
          <a:prstGeom prst="rect">
            <a:avLst/>
          </a:prstGeom>
          <a:solidFill>
            <a:srgbClr val="F2F2F2"/>
          </a:solidFill>
          <a:ln>
            <a:noFill/>
          </a:ln>
        </p:spPr>
      </p:sp>
      <p:sp>
        <p:nvSpPr>
          <p:cNvPr id="132" name="Google Shape;132;p36"/>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3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3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37"/>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37"/>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37"/>
          <p:cNvSpPr/>
          <p:nvPr>
            <p:ph idx="3" type="pic"/>
          </p:nvPr>
        </p:nvSpPr>
        <p:spPr>
          <a:xfrm>
            <a:off x="595027" y="1700808"/>
            <a:ext cx="2400000" cy="2304000"/>
          </a:xfrm>
          <a:prstGeom prst="rect">
            <a:avLst/>
          </a:prstGeom>
          <a:solidFill>
            <a:srgbClr val="F2F2F2"/>
          </a:solidFill>
          <a:ln>
            <a:noFill/>
          </a:ln>
        </p:spPr>
      </p:sp>
      <p:sp>
        <p:nvSpPr>
          <p:cNvPr id="139" name="Google Shape;139;p37"/>
          <p:cNvSpPr/>
          <p:nvPr>
            <p:ph idx="4" type="pic"/>
          </p:nvPr>
        </p:nvSpPr>
        <p:spPr>
          <a:xfrm>
            <a:off x="9196973" y="4101331"/>
            <a:ext cx="2400000" cy="2304000"/>
          </a:xfrm>
          <a:prstGeom prst="rect">
            <a:avLst/>
          </a:prstGeom>
          <a:solidFill>
            <a:srgbClr val="F2F2F2"/>
          </a:solidFill>
          <a:ln>
            <a:noFill/>
          </a:ln>
        </p:spPr>
      </p:sp>
      <p:sp>
        <p:nvSpPr>
          <p:cNvPr id="140" name="Google Shape;140;p37"/>
          <p:cNvSpPr/>
          <p:nvPr>
            <p:ph idx="5" type="pic"/>
          </p:nvPr>
        </p:nvSpPr>
        <p:spPr>
          <a:xfrm>
            <a:off x="3119669" y="4101331"/>
            <a:ext cx="5952663" cy="2304000"/>
          </a:xfrm>
          <a:prstGeom prst="rect">
            <a:avLst/>
          </a:prstGeom>
          <a:solidFill>
            <a:srgbClr val="F2F2F2"/>
          </a:solidFill>
          <a:ln>
            <a:noFill/>
          </a:ln>
        </p:spPr>
      </p:sp>
      <p:sp>
        <p:nvSpPr>
          <p:cNvPr id="141" name="Google Shape;141;p37"/>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38"/>
          <p:cNvSpPr/>
          <p:nvPr>
            <p:ph idx="2" type="pic"/>
          </p:nvPr>
        </p:nvSpPr>
        <p:spPr>
          <a:xfrm>
            <a:off x="709650" y="480055"/>
            <a:ext cx="4224469" cy="4197085"/>
          </a:xfrm>
          <a:prstGeom prst="rect">
            <a:avLst/>
          </a:prstGeom>
          <a:solidFill>
            <a:srgbClr val="F2F2F2"/>
          </a:solidFill>
          <a:ln>
            <a:noFill/>
          </a:ln>
        </p:spPr>
      </p:sp>
      <p:sp>
        <p:nvSpPr>
          <p:cNvPr id="144" name="Google Shape;144;p38"/>
          <p:cNvSpPr/>
          <p:nvPr>
            <p:ph idx="3" type="pic"/>
          </p:nvPr>
        </p:nvSpPr>
        <p:spPr>
          <a:xfrm>
            <a:off x="5126140" y="480056"/>
            <a:ext cx="6336704" cy="2296105"/>
          </a:xfrm>
          <a:prstGeom prst="rect">
            <a:avLst/>
          </a:prstGeom>
          <a:solidFill>
            <a:srgbClr val="F2F2F2"/>
          </a:solidFill>
          <a:ln>
            <a:noFill/>
          </a:ln>
        </p:spPr>
      </p:sp>
      <p:sp>
        <p:nvSpPr>
          <p:cNvPr id="145" name="Google Shape;145;p38"/>
          <p:cNvSpPr/>
          <p:nvPr>
            <p:ph idx="4" type="pic"/>
          </p:nvPr>
        </p:nvSpPr>
        <p:spPr>
          <a:xfrm>
            <a:off x="5126140" y="2948948"/>
            <a:ext cx="1968000" cy="1728192"/>
          </a:xfrm>
          <a:prstGeom prst="rect">
            <a:avLst/>
          </a:prstGeom>
          <a:solidFill>
            <a:srgbClr val="F2F2F2"/>
          </a:solidFill>
          <a:ln>
            <a:noFill/>
          </a:ln>
        </p:spPr>
      </p:sp>
      <p:sp>
        <p:nvSpPr>
          <p:cNvPr id="146" name="Google Shape;146;p38"/>
          <p:cNvSpPr/>
          <p:nvPr>
            <p:ph idx="5" type="pic"/>
          </p:nvPr>
        </p:nvSpPr>
        <p:spPr>
          <a:xfrm>
            <a:off x="7310492" y="2948948"/>
            <a:ext cx="1968000" cy="1728192"/>
          </a:xfrm>
          <a:prstGeom prst="rect">
            <a:avLst/>
          </a:prstGeom>
          <a:solidFill>
            <a:srgbClr val="F2F2F2"/>
          </a:solidFill>
          <a:ln>
            <a:noFill/>
          </a:ln>
        </p:spPr>
      </p:sp>
      <p:sp>
        <p:nvSpPr>
          <p:cNvPr id="147" name="Google Shape;147;p38"/>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39"/>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39"/>
          <p:cNvSpPr/>
          <p:nvPr>
            <p:ph idx="3" type="pic"/>
          </p:nvPr>
        </p:nvSpPr>
        <p:spPr>
          <a:xfrm>
            <a:off x="5705875" y="2485912"/>
            <a:ext cx="4832891" cy="3124239"/>
          </a:xfrm>
          <a:prstGeom prst="rect">
            <a:avLst/>
          </a:prstGeom>
          <a:solidFill>
            <a:srgbClr val="F2F2F2"/>
          </a:solidFill>
          <a:ln>
            <a:noFill/>
          </a:ln>
        </p:spPr>
      </p:sp>
      <p:sp>
        <p:nvSpPr>
          <p:cNvPr id="153" name="Google Shape;153;p39"/>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39"/>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0"/>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0"/>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0"/>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0"/>
          <p:cNvSpPr/>
          <p:nvPr>
            <p:ph idx="3" type="pic"/>
          </p:nvPr>
        </p:nvSpPr>
        <p:spPr>
          <a:xfrm>
            <a:off x="909901" y="1957962"/>
            <a:ext cx="3073864" cy="2080028"/>
          </a:xfrm>
          <a:prstGeom prst="rect">
            <a:avLst/>
          </a:prstGeom>
          <a:solidFill>
            <a:srgbClr val="F2F2F2"/>
          </a:solidFill>
          <a:ln>
            <a:noFill/>
          </a:ln>
        </p:spPr>
      </p:sp>
      <p:sp>
        <p:nvSpPr>
          <p:cNvPr id="162" name="Google Shape;162;p40"/>
          <p:cNvSpPr/>
          <p:nvPr>
            <p:ph idx="4" type="pic"/>
          </p:nvPr>
        </p:nvSpPr>
        <p:spPr>
          <a:xfrm>
            <a:off x="4539561" y="1957962"/>
            <a:ext cx="3073864" cy="2080028"/>
          </a:xfrm>
          <a:prstGeom prst="rect">
            <a:avLst/>
          </a:prstGeom>
          <a:solidFill>
            <a:srgbClr val="F2F2F2"/>
          </a:solidFill>
          <a:ln>
            <a:noFill/>
          </a:ln>
        </p:spPr>
      </p:sp>
      <p:sp>
        <p:nvSpPr>
          <p:cNvPr id="163" name="Google Shape;163;p40"/>
          <p:cNvSpPr/>
          <p:nvPr>
            <p:ph idx="5" type="pic"/>
          </p:nvPr>
        </p:nvSpPr>
        <p:spPr>
          <a:xfrm>
            <a:off x="8169221" y="1957962"/>
            <a:ext cx="3073864" cy="2080028"/>
          </a:xfrm>
          <a:prstGeom prst="rect">
            <a:avLst/>
          </a:prstGeom>
          <a:solidFill>
            <a:srgbClr val="F2F2F2"/>
          </a:solidFill>
          <a:ln>
            <a:noFill/>
          </a:ln>
        </p:spPr>
      </p:sp>
      <p:sp>
        <p:nvSpPr>
          <p:cNvPr id="164" name="Google Shape;164;p4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4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1"/>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2"/>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2"/>
          <p:cNvGrpSpPr/>
          <p:nvPr/>
        </p:nvGrpSpPr>
        <p:grpSpPr>
          <a:xfrm>
            <a:off x="472011" y="1508786"/>
            <a:ext cx="3799787" cy="4865561"/>
            <a:chOff x="354008" y="1131589"/>
            <a:chExt cx="2849840" cy="3649171"/>
          </a:xfrm>
        </p:grpSpPr>
        <p:sp>
          <p:nvSpPr>
            <p:cNvPr id="171" name="Google Shape;171;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2"/>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2"/>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2.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simplilearn.com/data-encryption-methods-article" TargetMode="External"/><Relationship Id="rId4" Type="http://schemas.openxmlformats.org/officeDocument/2006/relationships/hyperlink" Target="https://www.techtarget.com/searchsecurity/definition/cryptograph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geeksforgeeks.org/applications-of-hash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1" name="Google Shape;18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2" name="Google Shape;182;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3200" u="none" cap="none" strike="noStrike">
                <a:solidFill>
                  <a:schemeClr val="dk1"/>
                </a:solidFill>
                <a:latin typeface="Arial Black"/>
                <a:ea typeface="Arial Black"/>
                <a:cs typeface="Arial Black"/>
                <a:sym typeface="Arial Black"/>
              </a:rPr>
              <a:t>INSTITUTE : UIE</a:t>
            </a:r>
            <a:endParaRPr/>
          </a:p>
          <a:p>
            <a:pPr indent="0" lvl="0" marL="0" marR="0" rtl="0" algn="ctr">
              <a:lnSpc>
                <a:spcPct val="90000"/>
              </a:lnSpc>
              <a:spcBef>
                <a:spcPts val="1120"/>
              </a:spcBef>
              <a:spcAft>
                <a:spcPts val="0"/>
              </a:spcAft>
              <a:buNone/>
            </a:pPr>
            <a:r>
              <a:rPr b="1" i="0" lang="en-US" sz="3200" u="none" cap="none" strike="noStrike">
                <a:solidFill>
                  <a:schemeClr val="dk1"/>
                </a:solidFill>
                <a:latin typeface="Arial Black"/>
                <a:ea typeface="Arial Black"/>
                <a:cs typeface="Arial Black"/>
                <a:sym typeface="Arial Black"/>
              </a:rPr>
              <a:t>DEPARTMENT : CSE</a:t>
            </a:r>
            <a:endParaRPr/>
          </a:p>
          <a:p>
            <a:pPr indent="0" lvl="0" marL="0" marR="0" rtl="0" algn="ctr">
              <a:lnSpc>
                <a:spcPct val="90000"/>
              </a:lnSpc>
              <a:spcBef>
                <a:spcPts val="1120"/>
              </a:spcBef>
              <a:spcAft>
                <a:spcPts val="0"/>
              </a:spcAft>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a:p>
          <a:p>
            <a:pPr indent="0" lvl="0" marL="0" marR="0" rtl="0" algn="ctr">
              <a:lnSpc>
                <a:spcPct val="90000"/>
              </a:lnSpc>
              <a:spcBef>
                <a:spcPts val="700"/>
              </a:spcBef>
              <a:spcAft>
                <a:spcPts val="0"/>
              </a:spcAft>
              <a:buNone/>
            </a:pPr>
            <a:r>
              <a:rPr b="1" i="0" lang="en-US" sz="2000" u="none" cap="none" strike="noStrike">
                <a:solidFill>
                  <a:srgbClr val="262626"/>
                </a:solidFill>
                <a:latin typeface="Times New Roman"/>
                <a:ea typeface="Times New Roman"/>
                <a:cs typeface="Times New Roman"/>
                <a:sym typeface="Times New Roman"/>
              </a:rPr>
              <a:t>(20CST/IT-333)</a:t>
            </a:r>
            <a:endParaRPr/>
          </a:p>
          <a:p>
            <a:pPr indent="0" lvl="0" marL="0" marR="0" rtl="0" algn="ctr">
              <a:lnSpc>
                <a:spcPct val="90000"/>
              </a:lnSpc>
              <a:spcBef>
                <a:spcPts val="70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2400" u="none" cap="none" strike="noStrike">
                <a:solidFill>
                  <a:srgbClr val="262626"/>
                </a:solidFill>
                <a:latin typeface="Times New Roman"/>
                <a:ea typeface="Times New Roman"/>
                <a:cs typeface="Times New Roman"/>
                <a:sym typeface="Times New Roman"/>
              </a:rPr>
              <a:t>TOPIC OF PRESENTATION: </a:t>
            </a:r>
            <a:endParaRPr/>
          </a:p>
          <a:p>
            <a:pPr indent="0" lvl="0" marL="0" marR="0" rtl="0" algn="l">
              <a:spcBef>
                <a:spcPts val="840"/>
              </a:spcBef>
              <a:spcAft>
                <a:spcPts val="0"/>
              </a:spcAft>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Basic security and cryptographic techniques.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Asymmetric Key Cryptography:</a:t>
            </a:r>
            <a:endParaRPr/>
          </a:p>
          <a:p>
            <a:pPr indent="-228600" lvl="0" marL="228600" rtl="0" algn="just">
              <a:lnSpc>
                <a:spcPct val="90000"/>
              </a:lnSpc>
              <a:spcBef>
                <a:spcPts val="1000"/>
              </a:spcBef>
              <a:spcAft>
                <a:spcPts val="0"/>
              </a:spcAft>
              <a:buClr>
                <a:schemeClr val="dk1"/>
              </a:buClr>
              <a:buSzPts val="2800"/>
              <a:buChar char="•"/>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Under this system a pair of keys is used to encrypt and decrypt information. A public key is used for encryption and a private key is used for decryption.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Public key and Private Key are different. Even if the public key is known by everyone the intended receiver can only decode it because he alone knows the private key.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4" name="Google Shape;2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Notation for Symmetric-key Encryption</a:t>
            </a:r>
            <a:endParaRPr/>
          </a:p>
        </p:txBody>
      </p:sp>
      <p:sp>
        <p:nvSpPr>
          <p:cNvPr id="281" name="Google Shape;281;p11"/>
          <p:cNvSpPr txBox="1"/>
          <p:nvPr>
            <p:ph idx="1" type="body"/>
          </p:nvPr>
        </p:nvSpPr>
        <p:spPr>
          <a:xfrm>
            <a:off x="838200" y="1748613"/>
            <a:ext cx="10515600" cy="458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 symmetric-key encryption scheme is comprised of three algorithms</a:t>
            </a:r>
            <a:endParaRPr/>
          </a:p>
          <a:p>
            <a:pPr indent="-228600" lvl="1" marL="685800" rtl="0" algn="l">
              <a:lnSpc>
                <a:spcPct val="90000"/>
              </a:lnSpc>
              <a:spcBef>
                <a:spcPts val="500"/>
              </a:spcBef>
              <a:spcAft>
                <a:spcPts val="0"/>
              </a:spcAft>
              <a:buClr>
                <a:schemeClr val="dk1"/>
              </a:buClr>
              <a:buSzPts val="2000"/>
              <a:buChar char="•"/>
            </a:pPr>
            <a:r>
              <a:rPr b="1" lang="en-US" sz="2000"/>
              <a:t>Gen</a:t>
            </a:r>
            <a:r>
              <a:rPr lang="en-US" sz="2000"/>
              <a:t>		the key generation algorithm</a:t>
            </a:r>
            <a:endParaRPr/>
          </a:p>
          <a:p>
            <a:pPr indent="-228600" lvl="2" marL="1143000" rtl="0" algn="l">
              <a:lnSpc>
                <a:spcPct val="90000"/>
              </a:lnSpc>
              <a:spcBef>
                <a:spcPts val="500"/>
              </a:spcBef>
              <a:spcAft>
                <a:spcPts val="0"/>
              </a:spcAft>
              <a:buClr>
                <a:schemeClr val="dk1"/>
              </a:buClr>
              <a:buSzPts val="2000"/>
              <a:buChar char="•"/>
            </a:pPr>
            <a:r>
              <a:rPr lang="en-US" sz="2000"/>
              <a:t>The algorithm must be probabilistic/randomized</a:t>
            </a:r>
            <a:endParaRPr/>
          </a:p>
          <a:p>
            <a:pPr indent="-228600" lvl="2" marL="1143000" rtl="0" algn="l">
              <a:lnSpc>
                <a:spcPct val="90000"/>
              </a:lnSpc>
              <a:spcBef>
                <a:spcPts val="500"/>
              </a:spcBef>
              <a:spcAft>
                <a:spcPts val="0"/>
              </a:spcAft>
              <a:buClr>
                <a:schemeClr val="dk1"/>
              </a:buClr>
              <a:buSzPts val="2000"/>
              <a:buChar char="•"/>
            </a:pPr>
            <a:r>
              <a:rPr lang="en-US" sz="2000"/>
              <a:t>Output: 	a key </a:t>
            </a:r>
            <a:r>
              <a:rPr i="1" lang="en-US" sz="2000"/>
              <a:t>k</a:t>
            </a:r>
            <a:r>
              <a:rPr lang="en-US" sz="2000"/>
              <a:t> </a:t>
            </a:r>
            <a:endParaRPr/>
          </a:p>
          <a:p>
            <a:pPr indent="-228600" lvl="1" marL="685800" rtl="0" algn="l">
              <a:lnSpc>
                <a:spcPct val="90000"/>
              </a:lnSpc>
              <a:spcBef>
                <a:spcPts val="500"/>
              </a:spcBef>
              <a:spcAft>
                <a:spcPts val="0"/>
              </a:spcAft>
              <a:buClr>
                <a:schemeClr val="dk1"/>
              </a:buClr>
              <a:buSzPts val="2000"/>
              <a:buChar char="•"/>
            </a:pPr>
            <a:r>
              <a:rPr b="1" lang="en-US" sz="2000"/>
              <a:t>Enc</a:t>
            </a:r>
            <a:r>
              <a:rPr lang="en-US" sz="2000"/>
              <a:t>		the encryption algorithm</a:t>
            </a:r>
            <a:endParaRPr/>
          </a:p>
          <a:p>
            <a:pPr indent="-228600" lvl="2" marL="1143000" rtl="0" algn="l">
              <a:lnSpc>
                <a:spcPct val="90000"/>
              </a:lnSpc>
              <a:spcBef>
                <a:spcPts val="500"/>
              </a:spcBef>
              <a:spcAft>
                <a:spcPts val="0"/>
              </a:spcAft>
              <a:buClr>
                <a:schemeClr val="dk1"/>
              </a:buClr>
              <a:buSzPts val="2000"/>
              <a:buChar char="•"/>
            </a:pPr>
            <a:r>
              <a:rPr lang="en-US" sz="2000"/>
              <a:t>Input: 	key </a:t>
            </a:r>
            <a:r>
              <a:rPr i="1" lang="en-US" sz="2000"/>
              <a:t>k</a:t>
            </a:r>
            <a:r>
              <a:rPr lang="en-US" sz="2000"/>
              <a:t>, plaintext </a:t>
            </a:r>
            <a:r>
              <a:rPr i="1" lang="en-US" sz="2000"/>
              <a:t>m</a:t>
            </a:r>
            <a:endParaRPr/>
          </a:p>
          <a:p>
            <a:pPr indent="-228600" lvl="2" marL="1143000" rtl="0" algn="l">
              <a:lnSpc>
                <a:spcPct val="90000"/>
              </a:lnSpc>
              <a:spcBef>
                <a:spcPts val="500"/>
              </a:spcBef>
              <a:spcAft>
                <a:spcPts val="0"/>
              </a:spcAft>
              <a:buClr>
                <a:schemeClr val="dk1"/>
              </a:buClr>
              <a:buSzPts val="2000"/>
              <a:buChar char="•"/>
            </a:pPr>
            <a:r>
              <a:rPr lang="en-US" sz="2000"/>
              <a:t>Output:  	ciphertext   c := </a:t>
            </a:r>
            <a:r>
              <a:rPr b="1" lang="en-US" sz="2000"/>
              <a:t>Enc</a:t>
            </a:r>
            <a:r>
              <a:rPr baseline="-25000" i="1" lang="en-US" sz="2000"/>
              <a:t>k</a:t>
            </a:r>
            <a:r>
              <a:rPr lang="en-US" sz="2000"/>
              <a:t>(</a:t>
            </a:r>
            <a:r>
              <a:rPr i="1" lang="en-US" sz="2000"/>
              <a:t>m</a:t>
            </a:r>
            <a:r>
              <a:rPr lang="en-US" sz="2000"/>
              <a:t>)</a:t>
            </a:r>
            <a:endParaRPr/>
          </a:p>
          <a:p>
            <a:pPr indent="-228600" lvl="1" marL="685800" rtl="0" algn="l">
              <a:lnSpc>
                <a:spcPct val="90000"/>
              </a:lnSpc>
              <a:spcBef>
                <a:spcPts val="500"/>
              </a:spcBef>
              <a:spcAft>
                <a:spcPts val="0"/>
              </a:spcAft>
              <a:buClr>
                <a:schemeClr val="dk1"/>
              </a:buClr>
              <a:buSzPts val="2000"/>
              <a:buChar char="•"/>
            </a:pPr>
            <a:r>
              <a:rPr b="1" lang="en-US" sz="2000"/>
              <a:t>Dec</a:t>
            </a:r>
            <a:r>
              <a:rPr lang="en-US" sz="2000"/>
              <a:t>		the decryption algorithm</a:t>
            </a:r>
            <a:endParaRPr/>
          </a:p>
          <a:p>
            <a:pPr indent="-228600" lvl="2" marL="1143000" rtl="0" algn="l">
              <a:lnSpc>
                <a:spcPct val="90000"/>
              </a:lnSpc>
              <a:spcBef>
                <a:spcPts val="500"/>
              </a:spcBef>
              <a:spcAft>
                <a:spcPts val="0"/>
              </a:spcAft>
              <a:buClr>
                <a:schemeClr val="dk1"/>
              </a:buClr>
              <a:buSzPts val="2000"/>
              <a:buChar char="•"/>
            </a:pPr>
            <a:r>
              <a:rPr lang="en-US" sz="2000"/>
              <a:t>Input:	key </a:t>
            </a:r>
            <a:r>
              <a:rPr i="1" lang="en-US" sz="2000"/>
              <a:t>k</a:t>
            </a:r>
            <a:r>
              <a:rPr lang="en-US" sz="2000"/>
              <a:t>, ciphertext </a:t>
            </a:r>
            <a:r>
              <a:rPr i="1" lang="en-US" sz="2000"/>
              <a:t>c</a:t>
            </a:r>
            <a:endParaRPr/>
          </a:p>
          <a:p>
            <a:pPr indent="-228600" lvl="2" marL="1143000" rtl="0" algn="l">
              <a:lnSpc>
                <a:spcPct val="90000"/>
              </a:lnSpc>
              <a:spcBef>
                <a:spcPts val="500"/>
              </a:spcBef>
              <a:spcAft>
                <a:spcPts val="0"/>
              </a:spcAft>
              <a:buClr>
                <a:schemeClr val="dk1"/>
              </a:buClr>
              <a:buSzPts val="2000"/>
              <a:buChar char="•"/>
            </a:pPr>
            <a:r>
              <a:rPr lang="en-US" sz="2000"/>
              <a:t>Output:	plaintext   m := </a:t>
            </a:r>
            <a:r>
              <a:rPr b="1" lang="en-US" sz="2000"/>
              <a:t>Dec</a:t>
            </a:r>
            <a:r>
              <a:rPr baseline="-25000" i="1" lang="en-US" sz="2000"/>
              <a:t>k</a:t>
            </a:r>
            <a:r>
              <a:rPr lang="en-US" sz="2000"/>
              <a:t>(</a:t>
            </a:r>
            <a:r>
              <a:rPr i="1" lang="en-US" sz="2000"/>
              <a:t>m</a:t>
            </a:r>
            <a:r>
              <a:rPr lang="en-US" sz="2000"/>
              <a:t>)</a:t>
            </a:r>
            <a:endParaRPr/>
          </a:p>
        </p:txBody>
      </p:sp>
      <p:sp>
        <p:nvSpPr>
          <p:cNvPr id="282" name="Google Shape;28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83" name="Google Shape;28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84" name="Google Shape;2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85" name="Google Shape;285;p11"/>
          <p:cNvSpPr txBox="1"/>
          <p:nvPr/>
        </p:nvSpPr>
        <p:spPr>
          <a:xfrm>
            <a:off x="1117600" y="5638801"/>
            <a:ext cx="103632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Requirement:		</a:t>
            </a:r>
            <a:r>
              <a:rPr b="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k</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m</a:t>
            </a:r>
            <a:r>
              <a:rPr lang="en-US" sz="2400">
                <a:solidFill>
                  <a:schemeClr val="dk1"/>
                </a:solidFill>
                <a:latin typeface="Times New Roman"/>
                <a:ea typeface="Times New Roman"/>
                <a:cs typeface="Times New Roman"/>
                <a:sym typeface="Times New Roman"/>
              </a:rPr>
              <a:t>  [ </a:t>
            </a:r>
            <a:r>
              <a:rPr b="1" lang="en-US" sz="2400">
                <a:solidFill>
                  <a:schemeClr val="dk1"/>
                </a:solidFill>
                <a:latin typeface="Times New Roman"/>
                <a:ea typeface="Times New Roman"/>
                <a:cs typeface="Times New Roman"/>
                <a:sym typeface="Times New Roman"/>
              </a:rPr>
              <a:t>Dec</a:t>
            </a:r>
            <a:r>
              <a:rPr baseline="-25000" i="1" lang="en-US" sz="2400">
                <a:solidFill>
                  <a:schemeClr val="dk1"/>
                </a:solidFill>
                <a:latin typeface="Times New Roman"/>
                <a:ea typeface="Times New Roman"/>
                <a:cs typeface="Times New Roman"/>
                <a:sym typeface="Times New Roman"/>
              </a:rPr>
              <a:t>k</a:t>
            </a:r>
            <a:r>
              <a:rPr lang="en-US" sz="2400">
                <a:solidFill>
                  <a:schemeClr val="dk1"/>
                </a:solidFill>
                <a:latin typeface="Times New Roman"/>
                <a:ea typeface="Times New Roman"/>
                <a:cs typeface="Times New Roman"/>
                <a:sym typeface="Times New Roman"/>
              </a:rPr>
              <a:t>(</a:t>
            </a:r>
            <a:r>
              <a:rPr b="1" lang="en-US" sz="2400">
                <a:solidFill>
                  <a:schemeClr val="dk1"/>
                </a:solidFill>
                <a:latin typeface="Times New Roman"/>
                <a:ea typeface="Times New Roman"/>
                <a:cs typeface="Times New Roman"/>
                <a:sym typeface="Times New Roman"/>
              </a:rPr>
              <a:t>Enc</a:t>
            </a:r>
            <a:r>
              <a:rPr baseline="-25000" i="1" lang="en-US" sz="2400">
                <a:solidFill>
                  <a:schemeClr val="dk1"/>
                </a:solidFill>
                <a:latin typeface="Times New Roman"/>
                <a:ea typeface="Times New Roman"/>
                <a:cs typeface="Times New Roman"/>
                <a:sym typeface="Times New Roman"/>
              </a:rPr>
              <a:t>k</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m</a:t>
            </a:r>
            <a:r>
              <a:rPr lang="en-US" sz="2400">
                <a:solidFill>
                  <a:schemeClr val="dk1"/>
                </a:solidFill>
                <a:latin typeface="Times New Roman"/>
                <a:ea typeface="Times New Roman"/>
                <a:cs typeface="Times New Roman"/>
                <a:sym typeface="Times New Roman"/>
              </a:rPr>
              <a:t>)) = 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2"/>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2" name="Google Shape;292;p12"/>
          <p:cNvSpPr txBox="1"/>
          <p:nvPr/>
        </p:nvSpPr>
        <p:spPr>
          <a:xfrm>
            <a:off x="813299" y="1453998"/>
            <a:ext cx="757555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Books: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Scambray</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Video Lectures :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https://www.simplilearn.com/data-encryption-methods-article</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b="1" lang="en-US"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https://www.techtarget.com/searchsecurity/definition/cryptography</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Reference Links: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chrome-extension://efaidnbmnnnibpcajpcglclefindmkaj/https://www.vssut.ac.in/lecture_notes/lecture1428550736.pdf</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https://www.quickstart.com/blog/4-cryptographic-techniques-used-in-cyber-security/</a:t>
            </a:r>
            <a:endParaRPr b="1" sz="1800">
              <a:solidFill>
                <a:schemeClr val="dk1"/>
              </a:solidFill>
              <a:latin typeface="Times New Roman"/>
              <a:ea typeface="Times New Roman"/>
              <a:cs typeface="Times New Roman"/>
              <a:sym typeface="Times New Roman"/>
            </a:endParaRPr>
          </a:p>
        </p:txBody>
      </p:sp>
      <p:grpSp>
        <p:nvGrpSpPr>
          <p:cNvPr id="293" name="Google Shape;293;p12"/>
          <p:cNvGrpSpPr/>
          <p:nvPr/>
        </p:nvGrpSpPr>
        <p:grpSpPr>
          <a:xfrm>
            <a:off x="9858375" y="2028825"/>
            <a:ext cx="1900238" cy="1893887"/>
            <a:chOff x="1259" y="3082"/>
            <a:chExt cx="884" cy="884"/>
          </a:xfrm>
        </p:grpSpPr>
        <p:sp>
          <p:nvSpPr>
            <p:cNvPr id="294" name="Google Shape;294;p12"/>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2"/>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2"/>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2"/>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2"/>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304" name="Google Shape;304;p13"/>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05" name="Google Shape;305;p13"/>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06" name="Google Shape;306;p13"/>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07" name="Google Shape;307;p13"/>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08" name="Google Shape;308;p13"/>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309" name="Google Shape;309;p13"/>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0" name="Google Shape;310;p13"/>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11" name="Google Shape;311;p13"/>
          <p:cNvGrpSpPr/>
          <p:nvPr/>
        </p:nvGrpSpPr>
        <p:grpSpPr>
          <a:xfrm>
            <a:off x="222054" y="94089"/>
            <a:ext cx="410563" cy="1538089"/>
            <a:chOff x="83821" y="0"/>
            <a:chExt cx="219636" cy="903079"/>
          </a:xfrm>
        </p:grpSpPr>
        <p:sp>
          <p:nvSpPr>
            <p:cNvPr id="312" name="Google Shape;312;p13"/>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3"/>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3"/>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15" name="Google Shape;315;p13"/>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15" name="Google Shape;315;p13"/>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152400" lvl="0" marL="0" rtl="0" algn="l">
              <a:lnSpc>
                <a:spcPct val="100000"/>
              </a:lnSpc>
              <a:spcBef>
                <a:spcPts val="0"/>
              </a:spcBef>
              <a:spcAft>
                <a:spcPts val="0"/>
              </a:spcAft>
              <a:buClr>
                <a:schemeClr val="dk1"/>
              </a:buClr>
              <a:buSzPts val="2400"/>
              <a:buFont typeface="Arial"/>
              <a:buChar char="•"/>
            </a:pPr>
            <a:r>
              <a:rPr lang="en-US" sz="2400"/>
              <a:t>Basic security and cryptographic techniques.  </a:t>
            </a:r>
            <a:endParaRPr>
              <a:latin typeface="Times New Roman"/>
              <a:ea typeface="Times New Roman"/>
              <a:cs typeface="Times New Roman"/>
              <a:sym typeface="Times New Roman"/>
            </a:endParaRPr>
          </a:p>
        </p:txBody>
      </p:sp>
      <p:sp>
        <p:nvSpPr>
          <p:cNvPr id="198" name="Google Shape;198;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203" name="Google Shape;203;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pplication architecture of CryoWEB. The complete linux server can be... |  Download Scientific Diagram" id="204" name="Google Shape;204;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205" name="Google Shape;205;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AMP (software bundle) - Wikipedia" id="206" name="Google Shape;206;p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obile Security Basics" id="207" name="Google Shape;207;p2"/>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2"/>
          <p:cNvPicPr preferRelativeResize="0"/>
          <p:nvPr/>
        </p:nvPicPr>
        <p:blipFill rotWithShape="1">
          <a:blip r:embed="rId3">
            <a:alphaModFix/>
          </a:blip>
          <a:srcRect b="0" l="0" r="0" t="0"/>
          <a:stretch/>
        </p:blipFill>
        <p:spPr>
          <a:xfrm>
            <a:off x="5764075" y="1292772"/>
            <a:ext cx="5429607" cy="4840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15" name="Google Shape;2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16" name="Google Shape;2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17" name="Google Shape;2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 of Cryptography</a:t>
            </a:r>
            <a:endParaRPr/>
          </a:p>
        </p:txBody>
      </p:sp>
      <p:sp>
        <p:nvSpPr>
          <p:cNvPr id="218" name="Google Shape;218;p3"/>
          <p:cNvSpPr txBox="1"/>
          <p:nvPr>
            <p:ph idx="1" type="body"/>
          </p:nvPr>
        </p:nvSpPr>
        <p:spPr>
          <a:xfrm>
            <a:off x="609600" y="1219200"/>
            <a:ext cx="110744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fundamental problem cryptography addresses: 	</a:t>
            </a:r>
            <a:r>
              <a:rPr lang="en-US">
                <a:solidFill>
                  <a:srgbClr val="009900"/>
                </a:solidFill>
              </a:rPr>
              <a:t>ensure security of communication over insecure medium</a:t>
            </a:r>
            <a:endParaRPr/>
          </a:p>
          <a:p>
            <a:pPr indent="-228600" lvl="0" marL="228600" rtl="0" algn="l">
              <a:lnSpc>
                <a:spcPct val="90000"/>
              </a:lnSpc>
              <a:spcBef>
                <a:spcPts val="1000"/>
              </a:spcBef>
              <a:spcAft>
                <a:spcPts val="0"/>
              </a:spcAft>
              <a:buClr>
                <a:schemeClr val="dk1"/>
              </a:buClr>
              <a:buSzPts val="2800"/>
              <a:buChar char="•"/>
            </a:pPr>
            <a:r>
              <a:rPr lang="en-US"/>
              <a:t>What does secure communication mean?</a:t>
            </a:r>
            <a:endParaRPr/>
          </a:p>
          <a:p>
            <a:pPr indent="-228600" lvl="1" marL="685800" rtl="0" algn="l">
              <a:lnSpc>
                <a:spcPct val="90000"/>
              </a:lnSpc>
              <a:spcBef>
                <a:spcPts val="500"/>
              </a:spcBef>
              <a:spcAft>
                <a:spcPts val="0"/>
              </a:spcAft>
              <a:buClr>
                <a:schemeClr val="dk1"/>
              </a:buClr>
              <a:buSzPts val="2400"/>
              <a:buChar char="•"/>
            </a:pPr>
            <a:r>
              <a:rPr lang="en-US"/>
              <a:t>confidentiality (privacy, secrecy) </a:t>
            </a:r>
            <a:endParaRPr/>
          </a:p>
          <a:p>
            <a:pPr indent="-228600" lvl="2" marL="1143000" rtl="0" algn="l">
              <a:lnSpc>
                <a:spcPct val="90000"/>
              </a:lnSpc>
              <a:spcBef>
                <a:spcPts val="500"/>
              </a:spcBef>
              <a:spcAft>
                <a:spcPts val="0"/>
              </a:spcAft>
              <a:buClr>
                <a:schemeClr val="dk1"/>
              </a:buClr>
              <a:buSzPts val="2000"/>
              <a:buChar char="•"/>
            </a:pPr>
            <a:r>
              <a:rPr lang="en-US"/>
              <a:t>only the intended recipient can see the communication</a:t>
            </a:r>
            <a:endParaRPr/>
          </a:p>
          <a:p>
            <a:pPr indent="-228600" lvl="1" marL="685800" rtl="0" algn="l">
              <a:lnSpc>
                <a:spcPct val="90000"/>
              </a:lnSpc>
              <a:spcBef>
                <a:spcPts val="500"/>
              </a:spcBef>
              <a:spcAft>
                <a:spcPts val="0"/>
              </a:spcAft>
              <a:buClr>
                <a:schemeClr val="dk1"/>
              </a:buClr>
              <a:buSzPts val="2400"/>
              <a:buChar char="•"/>
            </a:pPr>
            <a:r>
              <a:rPr lang="en-US"/>
              <a:t>integrity (authenticity)</a:t>
            </a:r>
            <a:endParaRPr/>
          </a:p>
          <a:p>
            <a:pPr indent="-228600" lvl="2" marL="1143000" rtl="0" algn="l">
              <a:lnSpc>
                <a:spcPct val="90000"/>
              </a:lnSpc>
              <a:spcBef>
                <a:spcPts val="500"/>
              </a:spcBef>
              <a:spcAft>
                <a:spcPts val="0"/>
              </a:spcAft>
              <a:buClr>
                <a:schemeClr val="dk1"/>
              </a:buClr>
              <a:buSzPts val="2000"/>
              <a:buChar char="•"/>
            </a:pPr>
            <a:r>
              <a:rPr lang="en-US"/>
              <a:t>the communication is generated by the alleged sender</a:t>
            </a:r>
            <a:endParaRPr/>
          </a:p>
          <a:p>
            <a:pPr indent="-228600" lvl="0" marL="228600" rtl="0" algn="l">
              <a:lnSpc>
                <a:spcPct val="90000"/>
              </a:lnSpc>
              <a:spcBef>
                <a:spcPts val="1000"/>
              </a:spcBef>
              <a:spcAft>
                <a:spcPts val="0"/>
              </a:spcAft>
              <a:buClr>
                <a:schemeClr val="dk1"/>
              </a:buClr>
              <a:buSzPts val="2800"/>
              <a:buChar char="•"/>
            </a:pPr>
            <a:r>
              <a:rPr lang="en-US"/>
              <a:t>What does insecure medium mean?</a:t>
            </a:r>
            <a:endParaRPr/>
          </a:p>
          <a:p>
            <a:pPr indent="-228600" lvl="1" marL="685800" rtl="0" algn="l">
              <a:lnSpc>
                <a:spcPct val="90000"/>
              </a:lnSpc>
              <a:spcBef>
                <a:spcPts val="500"/>
              </a:spcBef>
              <a:spcAft>
                <a:spcPts val="0"/>
              </a:spcAft>
              <a:buClr>
                <a:schemeClr val="dk1"/>
              </a:buClr>
              <a:buSzPts val="2400"/>
              <a:buChar char="•"/>
            </a:pPr>
            <a:r>
              <a:rPr lang="en-US"/>
              <a:t>Two possibilities:</a:t>
            </a:r>
            <a:endParaRPr/>
          </a:p>
          <a:p>
            <a:pPr indent="-228600" lvl="2" marL="1143000" rtl="0" algn="l">
              <a:lnSpc>
                <a:spcPct val="90000"/>
              </a:lnSpc>
              <a:spcBef>
                <a:spcPts val="500"/>
              </a:spcBef>
              <a:spcAft>
                <a:spcPts val="0"/>
              </a:spcAft>
              <a:buClr>
                <a:schemeClr val="dk1"/>
              </a:buClr>
              <a:buSzPts val="2000"/>
              <a:buChar char="•"/>
            </a:pPr>
            <a:r>
              <a:rPr lang="en-US"/>
              <a:t>Passive attacker: the adversary can eavesdrop </a:t>
            </a:r>
            <a:endParaRPr/>
          </a:p>
          <a:p>
            <a:pPr indent="-228600" lvl="2" marL="1143000" rtl="0" algn="l">
              <a:lnSpc>
                <a:spcPct val="90000"/>
              </a:lnSpc>
              <a:spcBef>
                <a:spcPts val="500"/>
              </a:spcBef>
              <a:spcAft>
                <a:spcPts val="0"/>
              </a:spcAft>
              <a:buClr>
                <a:schemeClr val="dk1"/>
              </a:buClr>
              <a:buSzPts val="2000"/>
              <a:buChar char="•"/>
            </a:pPr>
            <a:r>
              <a:rPr lang="en-US"/>
              <a:t>Active attacker: the adversary has full control over the communication channel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25" name="Google Shape;2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26" name="Google Shape;2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27" name="Google Shape;2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Approaches to Secure Communication</a:t>
            </a:r>
            <a:endParaRPr/>
          </a:p>
        </p:txBody>
      </p:sp>
      <p:sp>
        <p:nvSpPr>
          <p:cNvPr id="228" name="Google Shape;228;p4"/>
          <p:cNvSpPr txBox="1"/>
          <p:nvPr>
            <p:ph idx="1" type="body"/>
          </p:nvPr>
        </p:nvSpPr>
        <p:spPr>
          <a:xfrm>
            <a:off x="609600" y="1524000"/>
            <a:ext cx="110744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t>
            </a:r>
            <a:r>
              <a:rPr lang="en-US"/>
              <a:t>eganography</a:t>
            </a:r>
            <a:endParaRPr/>
          </a:p>
          <a:p>
            <a:pPr indent="-228600" lvl="1" marL="685800" rtl="0" algn="l">
              <a:lnSpc>
                <a:spcPct val="90000"/>
              </a:lnSpc>
              <a:spcBef>
                <a:spcPts val="500"/>
              </a:spcBef>
              <a:spcAft>
                <a:spcPts val="0"/>
              </a:spcAft>
              <a:buClr>
                <a:schemeClr val="dk1"/>
              </a:buClr>
              <a:buSzPts val="2400"/>
              <a:buChar char="•"/>
            </a:pPr>
            <a:r>
              <a:rPr lang="en-US"/>
              <a:t>“covered writing”</a:t>
            </a:r>
            <a:endParaRPr/>
          </a:p>
          <a:p>
            <a:pPr indent="-228600" lvl="1" marL="685800" rtl="0" algn="l">
              <a:lnSpc>
                <a:spcPct val="90000"/>
              </a:lnSpc>
              <a:spcBef>
                <a:spcPts val="500"/>
              </a:spcBef>
              <a:spcAft>
                <a:spcPts val="0"/>
              </a:spcAft>
              <a:buClr>
                <a:schemeClr val="dk1"/>
              </a:buClr>
              <a:buSzPts val="2400"/>
              <a:buChar char="•"/>
            </a:pPr>
            <a:r>
              <a:rPr lang="en-US"/>
              <a:t>hides the existence of a message</a:t>
            </a:r>
            <a:endParaRPr/>
          </a:p>
          <a:p>
            <a:pPr indent="-228600" lvl="1" marL="685800" rtl="0" algn="l">
              <a:lnSpc>
                <a:spcPct val="90000"/>
              </a:lnSpc>
              <a:spcBef>
                <a:spcPts val="500"/>
              </a:spcBef>
              <a:spcAft>
                <a:spcPts val="0"/>
              </a:spcAft>
              <a:buClr>
                <a:schemeClr val="dk1"/>
              </a:buClr>
              <a:buSzPts val="2400"/>
              <a:buChar char="•"/>
            </a:pPr>
            <a:r>
              <a:rPr lang="en-US"/>
              <a:t>Steganography is the practice of concealing a message within another message or a physical object</a:t>
            </a:r>
            <a:endParaRPr/>
          </a:p>
          <a:p>
            <a:pPr indent="-228600" lvl="1" marL="685800" rtl="0" algn="l">
              <a:lnSpc>
                <a:spcPct val="90000"/>
              </a:lnSpc>
              <a:spcBef>
                <a:spcPts val="500"/>
              </a:spcBef>
              <a:spcAft>
                <a:spcPts val="0"/>
              </a:spcAft>
              <a:buClr>
                <a:schemeClr val="dk1"/>
              </a:buClr>
              <a:buSzPts val="2400"/>
              <a:buChar char="•"/>
            </a:pPr>
            <a:r>
              <a:rPr lang="en-US"/>
              <a:t>depends on secrecy of method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Cryptography</a:t>
            </a:r>
            <a:endParaRPr/>
          </a:p>
          <a:p>
            <a:pPr indent="-228600" lvl="1" marL="685800" rtl="0" algn="l">
              <a:lnSpc>
                <a:spcPct val="90000"/>
              </a:lnSpc>
              <a:spcBef>
                <a:spcPts val="500"/>
              </a:spcBef>
              <a:spcAft>
                <a:spcPts val="0"/>
              </a:spcAft>
              <a:buClr>
                <a:schemeClr val="dk1"/>
              </a:buClr>
              <a:buSzPts val="2400"/>
              <a:buChar char="•"/>
            </a:pPr>
            <a:r>
              <a:rPr lang="en-US"/>
              <a:t>“hidden writing”</a:t>
            </a:r>
            <a:endParaRPr/>
          </a:p>
          <a:p>
            <a:pPr indent="-228600" lvl="1" marL="685800" rtl="0" algn="l">
              <a:lnSpc>
                <a:spcPct val="90000"/>
              </a:lnSpc>
              <a:spcBef>
                <a:spcPts val="500"/>
              </a:spcBef>
              <a:spcAft>
                <a:spcPts val="0"/>
              </a:spcAft>
              <a:buClr>
                <a:schemeClr val="dk1"/>
              </a:buClr>
              <a:buSzPts val="2400"/>
              <a:buChar char="•"/>
            </a:pPr>
            <a:r>
              <a:rPr lang="en-US"/>
              <a:t>hide the meaning of a message</a:t>
            </a:r>
            <a:endParaRPr/>
          </a:p>
          <a:p>
            <a:pPr indent="-228600" lvl="1" marL="685800" rtl="0" algn="l">
              <a:lnSpc>
                <a:spcPct val="90000"/>
              </a:lnSpc>
              <a:spcBef>
                <a:spcPts val="500"/>
              </a:spcBef>
              <a:spcAft>
                <a:spcPts val="0"/>
              </a:spcAft>
              <a:buClr>
                <a:schemeClr val="dk1"/>
              </a:buClr>
              <a:buSzPts val="2400"/>
              <a:buChar char="•"/>
            </a:pPr>
            <a:r>
              <a:rPr lang="en-US"/>
              <a:t>depends on secrecy of a short key, not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609600" y="76200"/>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Terms: Cryptography, cryptanalysis, and cryptology</a:t>
            </a:r>
            <a:endParaRPr sz="5400"/>
          </a:p>
        </p:txBody>
      </p:sp>
      <p:sp>
        <p:nvSpPr>
          <p:cNvPr id="234" name="Google Shape;234;p5"/>
          <p:cNvSpPr txBox="1"/>
          <p:nvPr>
            <p:ph idx="1" type="body"/>
          </p:nvPr>
        </p:nvSpPr>
        <p:spPr>
          <a:xfrm>
            <a:off x="609600" y="1524000"/>
            <a:ext cx="110744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Cryptography, </a:t>
            </a:r>
            <a:endParaRPr/>
          </a:p>
          <a:p>
            <a:pPr indent="-228600" lvl="1" marL="685800" rtl="0" algn="l">
              <a:lnSpc>
                <a:spcPct val="90000"/>
              </a:lnSpc>
              <a:spcBef>
                <a:spcPts val="500"/>
              </a:spcBef>
              <a:spcAft>
                <a:spcPts val="0"/>
              </a:spcAft>
              <a:buClr>
                <a:schemeClr val="dk1"/>
              </a:buClr>
              <a:buSzPts val="2400"/>
              <a:buChar char="•"/>
            </a:pPr>
            <a:r>
              <a:rPr lang="en-US"/>
              <a:t>Traditionally, designing algorithms/protocols</a:t>
            </a:r>
            <a:endParaRPr/>
          </a:p>
          <a:p>
            <a:pPr indent="-228600" lvl="1" marL="685800" rtl="0" algn="l">
              <a:lnSpc>
                <a:spcPct val="90000"/>
              </a:lnSpc>
              <a:spcBef>
                <a:spcPts val="500"/>
              </a:spcBef>
              <a:spcAft>
                <a:spcPts val="0"/>
              </a:spcAft>
              <a:buClr>
                <a:schemeClr val="dk1"/>
              </a:buClr>
              <a:buSzPts val="2400"/>
              <a:buChar char="•"/>
            </a:pPr>
            <a:r>
              <a:rPr lang="en-US"/>
              <a:t>Nowadays, often synonym with cryptology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Cryptanalysis</a:t>
            </a:r>
            <a:endParaRPr/>
          </a:p>
          <a:p>
            <a:pPr indent="-228600" lvl="1" marL="685800" rtl="0" algn="l">
              <a:lnSpc>
                <a:spcPct val="90000"/>
              </a:lnSpc>
              <a:spcBef>
                <a:spcPts val="500"/>
              </a:spcBef>
              <a:spcAft>
                <a:spcPts val="0"/>
              </a:spcAft>
              <a:buClr>
                <a:schemeClr val="dk1"/>
              </a:buClr>
              <a:buSzPts val="2400"/>
              <a:buChar char="•"/>
            </a:pPr>
            <a:r>
              <a:rPr lang="en-US"/>
              <a:t>Breaking algorithms/protocols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Cryptology: both cryptography &amp; cryptanalysis</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5" name="Google Shape;2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36" name="Google Shape;2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37" name="Google Shape;2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43" name="Google Shape;2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44" name="Google Shape;2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45" name="Google Shape;24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Features Of Cryptography(CIA)</a:t>
            </a:r>
            <a:endParaRPr/>
          </a:p>
        </p:txBody>
      </p:sp>
      <p:sp>
        <p:nvSpPr>
          <p:cNvPr id="246" name="Google Shape;24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Confidentiality:</a:t>
            </a:r>
            <a:br>
              <a:rPr lang="en-US"/>
            </a:br>
            <a:r>
              <a:rPr lang="en-US"/>
              <a:t>Information can only be accessed by the person for whom it is intended and no other person except him can access it.</a:t>
            </a:r>
            <a:endParaRPr/>
          </a:p>
          <a:p>
            <a:pPr indent="-228600" lvl="0" marL="228600" rtl="0" algn="l">
              <a:lnSpc>
                <a:spcPct val="90000"/>
              </a:lnSpc>
              <a:spcBef>
                <a:spcPts val="1000"/>
              </a:spcBef>
              <a:spcAft>
                <a:spcPts val="0"/>
              </a:spcAft>
              <a:buClr>
                <a:schemeClr val="dk1"/>
              </a:buClr>
              <a:buSzPts val="2800"/>
              <a:buChar char="•"/>
            </a:pPr>
            <a:r>
              <a:rPr b="1" lang="en-US"/>
              <a:t>Integrity:</a:t>
            </a:r>
            <a:br>
              <a:rPr lang="en-US"/>
            </a:br>
            <a:r>
              <a:rPr lang="en-US"/>
              <a:t>Information cannot be modified in storage or transition between sender and intended receiver without any addition to information being detected.</a:t>
            </a:r>
            <a:endParaRPr/>
          </a:p>
          <a:p>
            <a:pPr indent="-228600" lvl="0" marL="228600" rtl="0" algn="l">
              <a:lnSpc>
                <a:spcPct val="90000"/>
              </a:lnSpc>
              <a:spcBef>
                <a:spcPts val="1000"/>
              </a:spcBef>
              <a:spcAft>
                <a:spcPts val="0"/>
              </a:spcAft>
              <a:buClr>
                <a:schemeClr val="dk1"/>
              </a:buClr>
              <a:buSzPts val="2800"/>
              <a:buChar char="•"/>
            </a:pPr>
            <a:r>
              <a:rPr b="1" lang="en-US"/>
              <a:t>Authentication:</a:t>
            </a:r>
            <a:br>
              <a:rPr lang="en-US"/>
            </a:br>
            <a:r>
              <a:rPr lang="en-US"/>
              <a:t>The identities of sender and receiver are confirmed. As well as destination/origin of information is confirmed.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254C9C"/>
                </a:solidFill>
                <a:latin typeface="Arial"/>
                <a:ea typeface="Arial"/>
                <a:cs typeface="Arial"/>
                <a:sym typeface="Arial"/>
              </a:rPr>
              <a:t>CS 555</a:t>
            </a:r>
            <a:endParaRPr sz="1400">
              <a:solidFill>
                <a:schemeClr val="dk1"/>
              </a:solidFill>
              <a:latin typeface="Arial"/>
              <a:ea typeface="Arial"/>
              <a:cs typeface="Arial"/>
              <a:sym typeface="Arial"/>
            </a:endParaRPr>
          </a:p>
        </p:txBody>
      </p:sp>
      <p:sp>
        <p:nvSpPr>
          <p:cNvPr id="252" name="Google Shape;2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54C9C"/>
                </a:solidFill>
                <a:latin typeface="Arial"/>
                <a:ea typeface="Arial"/>
                <a:cs typeface="Arial"/>
                <a:sym typeface="Arial"/>
              </a:rPr>
              <a:t>Topic 1</a:t>
            </a:r>
            <a:endParaRPr sz="1400">
              <a:solidFill>
                <a:schemeClr val="dk1"/>
              </a:solidFill>
              <a:latin typeface="Arial"/>
              <a:ea typeface="Arial"/>
              <a:cs typeface="Arial"/>
              <a:sym typeface="Arial"/>
            </a:endParaRPr>
          </a:p>
        </p:txBody>
      </p:sp>
      <p:sp>
        <p:nvSpPr>
          <p:cNvPr id="253" name="Google Shape;2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254C9C"/>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254" name="Google Shape;25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Terminology for Encryption</a:t>
            </a:r>
            <a:endParaRPr/>
          </a:p>
        </p:txBody>
      </p:sp>
      <p:sp>
        <p:nvSpPr>
          <p:cNvPr id="255" name="Google Shape;255;p7"/>
          <p:cNvSpPr txBox="1"/>
          <p:nvPr>
            <p:ph idx="1" type="body"/>
          </p:nvPr>
        </p:nvSpPr>
        <p:spPr>
          <a:xfrm>
            <a:off x="609600" y="1524000"/>
            <a:ext cx="11074400" cy="32766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Plaintext		</a:t>
            </a:r>
            <a:endParaRPr/>
          </a:p>
          <a:p>
            <a:pPr indent="-228600" lvl="1" marL="685800" rtl="0" algn="l">
              <a:lnSpc>
                <a:spcPct val="90000"/>
              </a:lnSpc>
              <a:spcBef>
                <a:spcPts val="500"/>
              </a:spcBef>
              <a:spcAft>
                <a:spcPts val="0"/>
              </a:spcAft>
              <a:buClr>
                <a:schemeClr val="dk1"/>
              </a:buClr>
              <a:buSzPct val="100000"/>
              <a:buChar char="•"/>
            </a:pPr>
            <a:r>
              <a:rPr lang="en-US" sz="2000"/>
              <a:t>An original message</a:t>
            </a:r>
            <a:endParaRPr/>
          </a:p>
          <a:p>
            <a:pPr indent="-228600" lvl="1" marL="685800" rtl="0" algn="l">
              <a:lnSpc>
                <a:spcPct val="90000"/>
              </a:lnSpc>
              <a:spcBef>
                <a:spcPts val="500"/>
              </a:spcBef>
              <a:spcAft>
                <a:spcPts val="0"/>
              </a:spcAft>
              <a:buClr>
                <a:schemeClr val="dk1"/>
              </a:buClr>
              <a:buSzPct val="100000"/>
              <a:buChar char="•"/>
            </a:pPr>
            <a:r>
              <a:rPr lang="en-US" sz="2000"/>
              <a:t>Also referred to as message</a:t>
            </a:r>
            <a:endParaRPr/>
          </a:p>
          <a:p>
            <a:pPr indent="-228600" lvl="0" marL="228600" rtl="0" algn="l">
              <a:lnSpc>
                <a:spcPct val="90000"/>
              </a:lnSpc>
              <a:spcBef>
                <a:spcPts val="1000"/>
              </a:spcBef>
              <a:spcAft>
                <a:spcPts val="0"/>
              </a:spcAft>
              <a:buClr>
                <a:schemeClr val="dk1"/>
              </a:buClr>
              <a:buSzPct val="100000"/>
              <a:buChar char="•"/>
            </a:pPr>
            <a:r>
              <a:rPr lang="en-US"/>
              <a:t>Plaintext space (aka Message space)	</a:t>
            </a:r>
            <a:endParaRPr/>
          </a:p>
          <a:p>
            <a:pPr indent="-228600" lvl="1" marL="685800" rtl="0" algn="l">
              <a:lnSpc>
                <a:spcPct val="90000"/>
              </a:lnSpc>
              <a:spcBef>
                <a:spcPts val="500"/>
              </a:spcBef>
              <a:spcAft>
                <a:spcPts val="0"/>
              </a:spcAft>
              <a:buClr>
                <a:schemeClr val="dk1"/>
              </a:buClr>
              <a:buSzPct val="100000"/>
              <a:buChar char="•"/>
            </a:pPr>
            <a:r>
              <a:rPr lang="en-US" sz="2000"/>
              <a:t>the set consisting of all possible plaintexts</a:t>
            </a:r>
            <a:endParaRPr/>
          </a:p>
          <a:p>
            <a:pPr indent="-228600" lvl="0" marL="228600" rtl="0" algn="l">
              <a:lnSpc>
                <a:spcPct val="90000"/>
              </a:lnSpc>
              <a:spcBef>
                <a:spcPts val="1000"/>
              </a:spcBef>
              <a:spcAft>
                <a:spcPts val="0"/>
              </a:spcAft>
              <a:buClr>
                <a:schemeClr val="dk1"/>
              </a:buClr>
              <a:buSzPct val="100000"/>
              <a:buChar char="•"/>
            </a:pPr>
            <a:r>
              <a:rPr lang="en-US"/>
              <a:t>Ciphertext	</a:t>
            </a:r>
            <a:endParaRPr/>
          </a:p>
          <a:p>
            <a:pPr indent="-228600" lvl="1" marL="685800" rtl="0" algn="l">
              <a:lnSpc>
                <a:spcPct val="90000"/>
              </a:lnSpc>
              <a:spcBef>
                <a:spcPts val="500"/>
              </a:spcBef>
              <a:spcAft>
                <a:spcPts val="0"/>
              </a:spcAft>
              <a:buClr>
                <a:schemeClr val="dk1"/>
              </a:buClr>
              <a:buSzPct val="100000"/>
              <a:buChar char="•"/>
            </a:pPr>
            <a:r>
              <a:rPr lang="en-US" sz="2000"/>
              <a:t>A scrambled message</a:t>
            </a:r>
            <a:endParaRPr/>
          </a:p>
          <a:p>
            <a:pPr indent="-228600" lvl="0" marL="228600" rtl="0" algn="l">
              <a:lnSpc>
                <a:spcPct val="90000"/>
              </a:lnSpc>
              <a:spcBef>
                <a:spcPts val="1000"/>
              </a:spcBef>
              <a:spcAft>
                <a:spcPts val="0"/>
              </a:spcAft>
              <a:buClr>
                <a:schemeClr val="dk1"/>
              </a:buClr>
              <a:buSzPct val="100000"/>
              <a:buChar char="•"/>
            </a:pPr>
            <a:r>
              <a:rPr lang="en-US"/>
              <a:t>Ciphertext space</a:t>
            </a:r>
            <a:endParaRPr/>
          </a:p>
          <a:p>
            <a:pPr indent="-228600" lvl="1" marL="685800" rtl="0" algn="l">
              <a:lnSpc>
                <a:spcPct val="90000"/>
              </a:lnSpc>
              <a:spcBef>
                <a:spcPts val="500"/>
              </a:spcBef>
              <a:spcAft>
                <a:spcPts val="0"/>
              </a:spcAft>
              <a:buClr>
                <a:schemeClr val="dk1"/>
              </a:buClr>
              <a:buSzPct val="100000"/>
              <a:buChar char="•"/>
            </a:pPr>
            <a:r>
              <a:rPr lang="en-US" sz="2000"/>
              <a:t>The set consisting of all possible scrambled message</a:t>
            </a:r>
            <a:endParaRPr/>
          </a:p>
          <a:p>
            <a:pPr indent="-228600" lvl="0" marL="228600" rtl="0" algn="l">
              <a:lnSpc>
                <a:spcPct val="90000"/>
              </a:lnSpc>
              <a:spcBef>
                <a:spcPts val="1000"/>
              </a:spcBef>
              <a:spcAft>
                <a:spcPts val="0"/>
              </a:spcAft>
              <a:buClr>
                <a:schemeClr val="dk1"/>
              </a:buClr>
              <a:buSzPct val="100000"/>
              <a:buChar char="•"/>
            </a:pPr>
            <a:r>
              <a:rPr lang="en-US"/>
              <a:t>Key		</a:t>
            </a:r>
            <a:r>
              <a:rPr lang="en-US" sz="2400"/>
              <a:t>secret used in transformation</a:t>
            </a:r>
            <a:endParaRPr/>
          </a:p>
          <a:p>
            <a:pPr indent="-228600" lvl="0" marL="228600" rtl="0" algn="l">
              <a:lnSpc>
                <a:spcPct val="90000"/>
              </a:lnSpc>
              <a:spcBef>
                <a:spcPts val="1000"/>
              </a:spcBef>
              <a:spcAft>
                <a:spcPts val="0"/>
              </a:spcAft>
              <a:buClr>
                <a:schemeClr val="dk1"/>
              </a:buClr>
              <a:buSzPct val="100000"/>
              <a:buChar char="•"/>
            </a:pPr>
            <a:r>
              <a:rPr lang="en-US" sz="2400"/>
              <a:t>Key space		</a:t>
            </a:r>
            <a:r>
              <a:rPr b="1" i="1" lang="en-US" sz="2400">
                <a:latin typeface="Pinyon Script"/>
                <a:ea typeface="Pinyon Script"/>
                <a:cs typeface="Pinyon Script"/>
                <a:sym typeface="Pinyon Script"/>
              </a:rPr>
              <a:t>K</a:t>
            </a:r>
            <a:endParaRPr/>
          </a:p>
          <a:p>
            <a:pPr indent="-110490" lvl="0" marL="228600" rtl="0" algn="l">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a:t>
            </a:r>
            <a:endParaRPr/>
          </a:p>
        </p:txBody>
      </p:sp>
      <p:sp>
        <p:nvSpPr>
          <p:cNvPr id="261" name="Google Shape;26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Symmetric Key Cryptography:</a:t>
            </a:r>
            <a:endParaRPr/>
          </a:p>
          <a:p>
            <a:pPr indent="0" lvl="0" marL="0" rtl="0" algn="just">
              <a:lnSpc>
                <a:spcPct val="90000"/>
              </a:lnSpc>
              <a:spcBef>
                <a:spcPts val="1000"/>
              </a:spcBef>
              <a:spcAft>
                <a:spcPts val="0"/>
              </a:spcAft>
              <a:buClr>
                <a:schemeClr val="dk1"/>
              </a:buClr>
              <a:buSzPts val="2800"/>
              <a:buNone/>
            </a:pPr>
            <a:br>
              <a:rPr lang="en-US"/>
            </a:br>
            <a:r>
              <a:rPr lang="en-US"/>
              <a:t>It is an encryption system where the sender and receiver of message use a single common key to encrypt and decrypt messages. Symmetric Key Systems are faster and simpler but the problem is that sender and receiver have to somehow exchange key in a secure manner. The most popular symmetric key cryptography system is Data Encryption System(DES).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Hash Functions: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There is no usage of any key in this algorithm. A hash value with fixed length is calculated as per the plain text which makes it impossible for contents of plain text to be recovered. </a:t>
            </a:r>
            <a:r>
              <a:rPr lang="en-US">
                <a:solidFill>
                  <a:srgbClr val="FF0000"/>
                </a:solidFill>
                <a:latin typeface="Times New Roman"/>
                <a:ea typeface="Times New Roman"/>
                <a:cs typeface="Times New Roman"/>
                <a:sym typeface="Times New Roman"/>
              </a:rPr>
              <a:t>Many operating systems use hash functions to encrypt passwords.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cryptographic hash function (CHF) is an algorithm that can be run on data such as an individual file or a password to produce a value called a checksum. The main use of a CHF is to </a:t>
            </a:r>
            <a:r>
              <a:rPr lang="en-US">
                <a:solidFill>
                  <a:srgbClr val="FF0000"/>
                </a:solidFill>
                <a:latin typeface="Times New Roman"/>
                <a:ea typeface="Times New Roman"/>
                <a:cs typeface="Times New Roman"/>
                <a:sym typeface="Times New Roman"/>
              </a:rPr>
              <a:t>verify the authenticity of </a:t>
            </a:r>
            <a:r>
              <a:rPr lang="en-US">
                <a:latin typeface="Times New Roman"/>
                <a:ea typeface="Times New Roman"/>
                <a:cs typeface="Times New Roman"/>
                <a:sym typeface="Times New Roman"/>
              </a:rPr>
              <a:t>a piece of data.</a:t>
            </a:r>
            <a:endParaRPr/>
          </a:p>
          <a:p>
            <a:pPr indent="-228600" lvl="0" marL="228600" rtl="0" algn="just">
              <a:lnSpc>
                <a:spcPct val="90000"/>
              </a:lnSpc>
              <a:spcBef>
                <a:spcPts val="1000"/>
              </a:spcBef>
              <a:spcAft>
                <a:spcPts val="0"/>
              </a:spcAft>
              <a:buClr>
                <a:schemeClr val="dk1"/>
              </a:buClr>
              <a:buSzPts val="2800"/>
              <a:buChar char="•"/>
            </a:pPr>
            <a:r>
              <a:rPr lang="en-US"/>
              <a:t>Hash functions are used for </a:t>
            </a:r>
            <a:r>
              <a:rPr b="1" lang="en-US"/>
              <a:t>data integrity and often in combination with digital signatures</a:t>
            </a:r>
            <a:r>
              <a:rPr lang="en-US"/>
              <a:t>. With a good hash function, even a 1-bit change in a message will produce a different hash</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latin typeface="Times New Roman"/>
                <a:ea typeface="Times New Roman"/>
                <a:cs typeface="Times New Roman"/>
                <a:sym typeface="Times New Roman"/>
                <a:hlinkClick r:id="rId3"/>
              </a:rPr>
              <a:t>https://www.geeksforgeeks.org/applications-of-hashing/</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68" name="Google Shape;2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