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aleway ExtraBold"/>
      <p:bold r:id="rId20"/>
      <p:boldItalic r:id="rId21"/>
    </p:embeddedFont>
    <p:embeddedFont>
      <p:font typeface="Garamond"/>
      <p:regular r:id="rId22"/>
      <p:bold r:id="rId23"/>
      <p:italic r:id="rId24"/>
      <p:boldItalic r:id="rId25"/>
    </p:embeddedFon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ibny2JMpcUvKSixbBWmnLRKc0F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.fntdata"/><Relationship Id="rId22" Type="http://schemas.openxmlformats.org/officeDocument/2006/relationships/font" Target="fonts/Garamond-regular.fntdata"/><Relationship Id="rId21" Type="http://schemas.openxmlformats.org/officeDocument/2006/relationships/font" Target="fonts/RalewayExtraBold-boldItalic.fntdata"/><Relationship Id="rId24" Type="http://schemas.openxmlformats.org/officeDocument/2006/relationships/font" Target="fonts/Garamond-italic.fntdata"/><Relationship Id="rId23" Type="http://schemas.openxmlformats.org/officeDocument/2006/relationships/font" Target="fonts/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alBlack-regular.fntdata"/><Relationship Id="rId25" Type="http://schemas.openxmlformats.org/officeDocument/2006/relationships/font" Target="fonts/Garamond-bold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key can be different -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8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9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7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7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7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0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1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2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2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3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3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3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3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3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3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33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33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33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4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35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36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36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7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7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7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7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37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37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37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38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38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38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38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1" name="Google Shape;15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9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3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0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58" name="Google Shape;15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59" name="Google Shape;15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60" name="Google Shape;16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0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40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40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4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42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42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2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2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implilearn.com/data-encryption-methods-article" TargetMode="External"/><Relationship Id="rId4" Type="http://schemas.openxmlformats.org/officeDocument/2006/relationships/hyperlink" Target="https://www.techtarget.com/searchsecurity/definition/cryptograph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>
              <mc:Choice Requires="v">
                <p:oleObj r:id="rId4" imgH="3148059" imgW="3303056" progId="" spid="_x0000_s1">
                  <p:embed/>
                </p:oleObj>
              </mc:Choice>
              <mc:Fallback>
                <p:oleObj r:id="rId5" imgH="3148059" imgW="3303056" progId="">
                  <p:embed/>
                  <p:pic>
                    <p:nvPicPr>
                      <p:cNvPr id="182" name="Google Shape;182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Google Shape;183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2127857" y="2051945"/>
            <a:ext cx="9063318" cy="4921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INSTITUTE : UIE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: CSE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(Computer Science &amp; Engineering)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AND MOBILE SECURITY (Professional Elective-I)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(20CST/IT-333)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178041" y="4566315"/>
            <a:ext cx="6432043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OF PRESENTATION: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security and cryptographic techniques. 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 txBox="1"/>
          <p:nvPr>
            <p:ph idx="1" type="body"/>
          </p:nvPr>
        </p:nvSpPr>
        <p:spPr>
          <a:xfrm>
            <a:off x="914400" y="1143000"/>
            <a:ext cx="1076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It is based on sound mathematics.  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Good cryptographic algorithms are are derived from solid principles.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It has been analyzed by competent experts and found to be sound.  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Since it is hard for the writer to envisage all possible attacks on the algorithm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It has stood the “test of time.”  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Over time people continue to review both mathematical foundations of an algorithm and the way it builds upon those foundations. 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The flaws in most algorithms are discovered soon after their release. </a:t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Systems</a:t>
            </a:r>
            <a:b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Properties of Trustworthy Systems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/>
          <p:nvPr>
            <p:ph idx="1" type="body"/>
          </p:nvPr>
        </p:nvSpPr>
        <p:spPr>
          <a:xfrm>
            <a:off x="914400" y="1143000"/>
            <a:ext cx="1076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Cryptanalysis is the process of breaking an encryption code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Tedious and difficult process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Several techniques can be used to deduce the algorithm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Attempt to recognize patterns in encrypted messages, to be able to break subsequent ones by applying a straightforward decryption algorithm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Attempt to infer some meaning without even breaking the encryption, such as noticing an unusual frequency of communication or determining something by whether the communication was short or long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Attempt to deduce the key, in order to break subsequent messages easily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Attempt to find weaknesses in the implementation or environment of use of encryption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Attempt to find general weaknesses in an encryption algorithm, without necessarily having intercepted any messages </a:t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Cryptanalysis</a:t>
            </a:r>
            <a:b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 txBox="1"/>
          <p:nvPr>
            <p:ph type="title"/>
          </p:nvPr>
        </p:nvSpPr>
        <p:spPr>
          <a:xfrm>
            <a:off x="1116330" y="524398"/>
            <a:ext cx="10515600" cy="776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813299" y="1453998"/>
            <a:ext cx="757555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Books: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Hacking Exposed Mobile: Security Secrets &amp; Solutions 1st Edition, Kindle Edition, by Neil Bergman, Mike Stanfield, Jason Rouse, and Joel Scambray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Hacking Exposed Web Applications, 3rd edition, Joel Scambray, Vincent Liu, Caleb Sima, Released October 2010, Publisher(s): McGraw-Hill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Lectures :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https://www.simplilearn.com/data-encryption-methods-article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https://www.techtarget.com/searchsecurity/definition/cryptography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Links: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chrome-extension://efaidnbmnnnibpcajpcglclefindmkaj/https://www.vssut.ac.in/lecture_notes/lecture1428550736.pdf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https://www.quickstart.com/blog/4-cryptographic-techniques-used-in-cyber-security/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2" name="Google Shape;342;p12"/>
          <p:cNvGrpSpPr/>
          <p:nvPr/>
        </p:nvGrpSpPr>
        <p:grpSpPr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343" name="Google Shape;343;p12"/>
            <p:cNvSpPr/>
            <p:nvPr/>
          </p:nvSpPr>
          <p:spPr>
            <a:xfrm flipH="1">
              <a:off x="1681" y="3824"/>
              <a:ext cx="110" cy="107"/>
            </a:xfrm>
            <a:custGeom>
              <a:rect b="b" l="l" r="r" t="t"/>
              <a:pathLst>
                <a:path extrusionOk="0" h="107" w="110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 flipH="1">
              <a:off x="1786" y="3762"/>
              <a:ext cx="35" cy="88"/>
            </a:xfrm>
            <a:custGeom>
              <a:rect b="b" l="l" r="r" t="t"/>
              <a:pathLst>
                <a:path extrusionOk="0" h="88" w="35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 flipH="1">
              <a:off x="1587" y="3719"/>
              <a:ext cx="54" cy="29"/>
            </a:xfrm>
            <a:custGeom>
              <a:rect b="b" l="l" r="r" t="t"/>
              <a:pathLst>
                <a:path extrusionOk="0" h="29" w="54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 flipH="1">
              <a:off x="1259" y="3082"/>
              <a:ext cx="884" cy="884"/>
            </a:xfrm>
            <a:custGeom>
              <a:rect b="b" l="l" r="r" t="t"/>
              <a:pathLst>
                <a:path extrusionOk="0" h="884" w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 flipH="1">
              <a:off x="1517" y="3611"/>
              <a:ext cx="102" cy="78"/>
            </a:xfrm>
            <a:custGeom>
              <a:rect b="b" l="l" r="r" t="t"/>
              <a:pathLst>
                <a:path extrusionOk="0" h="78" w="102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53" name="Google Shape;353;p13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13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5" name="Google Shape;355;p13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13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13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13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61" name="Google Shape;361;p13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64" name="Google Shape;364;p13"/>
            <p:cNvGraphicFramePr/>
            <p:nvPr/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>
                <mc:Choice Requires="v">
                  <p:oleObj r:id="rId4" imgH="183422" imgW="183878" progId="" spid="_x0000_s1">
                    <p:embed/>
                  </p:oleObj>
                </mc:Choice>
                <mc:Fallback>
                  <p:oleObj r:id="rId5" imgH="183422" imgW="183878" progId="">
                    <p:embed/>
                    <p:pic>
                      <p:nvPicPr>
                        <p:cNvPr id="364" name="Google Shape;364;p13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idx="2" type="body"/>
          </p:nvPr>
        </p:nvSpPr>
        <p:spPr>
          <a:xfrm>
            <a:off x="449263" y="1840230"/>
            <a:ext cx="4322762" cy="451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this lecture, we will discuss: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Basic security and cryptographic techniques. 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"/>
          <p:cNvSpPr txBox="1"/>
          <p:nvPr>
            <p:ph idx="12" type="sldNum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"/>
          <p:cNvSpPr txBox="1"/>
          <p:nvPr>
            <p:ph type="title"/>
          </p:nvPr>
        </p:nvSpPr>
        <p:spPr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Objectives</a:t>
            </a:r>
            <a:b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ntroduction to Web Development with HTML, CSS, JavaScript | Coursera" id="203" name="Google Shape;203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pplication architecture of CryoWEB. The complete linux server can be... |  Download Scientific Diagram" id="204" name="Google Shape;204;p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sting Controller - Linux Hosting Control Panel - Windows Linux Hosting  Automation | Linux Hosting Panel | Windows &amp; Linux Hosting Control Panel | Windows  Linux Cluster Management, Apache and IIS, Cross Platform Support" id="205" name="Google Shape;205;p2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LAMP (software bundle) - Wikipedia" id="206" name="Google Shape;206;p2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Mobile Security Basics" id="207" name="Google Shape;207;p2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075" y="1292772"/>
            <a:ext cx="5429607" cy="484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>
            <p:ph idx="1" type="body"/>
          </p:nvPr>
        </p:nvSpPr>
        <p:spPr>
          <a:xfrm>
            <a:off x="914400" y="114300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Caesar Cipher is a method in which each letter in the alphabet is rotated by three letters as shown</a:t>
            </a:r>
            <a:endParaRPr/>
          </a:p>
        </p:txBody>
      </p:sp>
      <p:sp>
        <p:nvSpPr>
          <p:cNvPr id="215" name="Google Shape;215;p3"/>
          <p:cNvSpPr/>
          <p:nvPr/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Substitution Ciphers</a:t>
            </a:r>
            <a: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Caesar Cipher</a:t>
            </a:r>
            <a:endParaRPr sz="32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3"/>
          <p:cNvGrpSpPr/>
          <p:nvPr/>
        </p:nvGrpSpPr>
        <p:grpSpPr>
          <a:xfrm>
            <a:off x="1619251" y="2422526"/>
            <a:ext cx="8737599" cy="1238250"/>
            <a:chOff x="624" y="1872"/>
            <a:chExt cx="4128" cy="780"/>
          </a:xfrm>
        </p:grpSpPr>
        <p:sp>
          <p:nvSpPr>
            <p:cNvPr id="217" name="Google Shape;217;p3"/>
            <p:cNvSpPr txBox="1"/>
            <p:nvPr/>
          </p:nvSpPr>
          <p:spPr>
            <a:xfrm>
              <a:off x="672" y="1902"/>
              <a:ext cx="251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B C D E F G H I J K L M N O P Q R S T U V W X Y Z</a:t>
              </a:r>
              <a:endParaRPr/>
            </a:p>
          </p:txBody>
        </p:sp>
        <p:sp>
          <p:nvSpPr>
            <p:cNvPr id="218" name="Google Shape;218;p3"/>
            <p:cNvSpPr txBox="1"/>
            <p:nvPr/>
          </p:nvSpPr>
          <p:spPr>
            <a:xfrm>
              <a:off x="672" y="2400"/>
              <a:ext cx="251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E F G H I J K L M N O P Q R S T U V W X Y Z A B C</a:t>
              </a:r>
              <a:endParaRPr/>
            </a:p>
          </p:txBody>
        </p:sp>
        <p:cxnSp>
          <p:nvCxnSpPr>
            <p:cNvPr id="219" name="Google Shape;219;p3"/>
            <p:cNvCxnSpPr/>
            <p:nvPr/>
          </p:nvCxnSpPr>
          <p:spPr>
            <a:xfrm>
              <a:off x="2736" y="2160"/>
              <a:ext cx="0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0" name="Google Shape;220;p3"/>
            <p:cNvSpPr/>
            <p:nvPr/>
          </p:nvSpPr>
          <p:spPr>
            <a:xfrm>
              <a:off x="624" y="1872"/>
              <a:ext cx="4128" cy="7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3"/>
          <p:cNvSpPr/>
          <p:nvPr/>
        </p:nvSpPr>
        <p:spPr>
          <a:xfrm>
            <a:off x="914400" y="4267200"/>
            <a:ext cx="10972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Let us try to encrypt the message</a:t>
            </a:r>
            <a:endParaRPr/>
          </a:p>
          <a:p>
            <a:pPr indent="-533400" lvl="1" marL="1100138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aramond"/>
              <a:buChar char="–"/>
            </a:pPr>
            <a:r>
              <a:rPr b="0" i="0" lang="en-US" sz="2000" u="none" cap="none" strike="noStrike">
                <a:solidFill>
                  <a:srgbClr val="CC0000"/>
                </a:solidFill>
                <a:latin typeface="Garamond"/>
                <a:ea typeface="Garamond"/>
                <a:cs typeface="Garamond"/>
                <a:sym typeface="Garamond"/>
              </a:rPr>
              <a:t>Attack at Dawn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Assignment: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Each student will exchange a secret message with his/her closest neighbor about some other person in the class and the neighbor will decipher it.</a:t>
            </a:r>
            <a:endParaRPr b="0" sz="2000">
              <a:solidFill>
                <a:srgbClr val="CC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/>
          <p:nvPr/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Substitution Ciphers</a:t>
            </a:r>
            <a: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Caesar Cipher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914400" y="1143000"/>
            <a:ext cx="1178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Encryption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1320800" y="1654176"/>
            <a:ext cx="9042400" cy="2082800"/>
            <a:chOff x="816" y="1728"/>
            <a:chExt cx="4272" cy="1312"/>
          </a:xfrm>
        </p:grpSpPr>
        <p:sp>
          <p:nvSpPr>
            <p:cNvPr id="230" name="Google Shape;230;p4"/>
            <p:cNvSpPr/>
            <p:nvPr/>
          </p:nvSpPr>
          <p:spPr>
            <a:xfrm>
              <a:off x="816" y="1752"/>
              <a:ext cx="864" cy="624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Plain Text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Attack at Dawn</a:t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224" y="1752"/>
              <a:ext cx="864" cy="624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Cipher Text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Dwwdfn Dw Gdyq</a:t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48" y="1728"/>
              <a:ext cx="864" cy="672"/>
            </a:xfrm>
            <a:prstGeom prst="cube">
              <a:avLst>
                <a:gd fmla="val 15181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Cipher: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Caesar Cipher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" name="Google Shape;233;p4"/>
            <p:cNvCxnSpPr/>
            <p:nvPr/>
          </p:nvCxnSpPr>
          <p:spPr>
            <a:xfrm rot="10800000">
              <a:off x="2880" y="2448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4"/>
            <p:cNvCxnSpPr/>
            <p:nvPr/>
          </p:nvCxnSpPr>
          <p:spPr>
            <a:xfrm rot="10800000">
              <a:off x="1944" y="1896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4"/>
            <p:cNvCxnSpPr/>
            <p:nvPr/>
          </p:nvCxnSpPr>
          <p:spPr>
            <a:xfrm rot="10800000">
              <a:off x="3768" y="1896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6" name="Google Shape;236;p4"/>
            <p:cNvSpPr txBox="1"/>
            <p:nvPr/>
          </p:nvSpPr>
          <p:spPr>
            <a:xfrm>
              <a:off x="2507" y="2807"/>
              <a:ext cx="44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Key (3)</a:t>
              </a:r>
              <a:endParaRPr/>
            </a:p>
          </p:txBody>
        </p:sp>
      </p:grpSp>
      <p:sp>
        <p:nvSpPr>
          <p:cNvPr id="237" name="Google Shape;237;p4"/>
          <p:cNvSpPr/>
          <p:nvPr/>
        </p:nvSpPr>
        <p:spPr>
          <a:xfrm>
            <a:off x="1117600" y="3505200"/>
            <a:ext cx="2438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Decryption</a:t>
            </a:r>
            <a:endParaRPr/>
          </a:p>
        </p:txBody>
      </p:sp>
      <p:grpSp>
        <p:nvGrpSpPr>
          <p:cNvPr id="238" name="Google Shape;238;p4"/>
          <p:cNvGrpSpPr/>
          <p:nvPr/>
        </p:nvGrpSpPr>
        <p:grpSpPr>
          <a:xfrm>
            <a:off x="1320800" y="4038601"/>
            <a:ext cx="9042400" cy="2082800"/>
            <a:chOff x="624" y="2807"/>
            <a:chExt cx="4272" cy="1312"/>
          </a:xfrm>
        </p:grpSpPr>
        <p:sp>
          <p:nvSpPr>
            <p:cNvPr id="239" name="Google Shape;239;p4"/>
            <p:cNvSpPr/>
            <p:nvPr/>
          </p:nvSpPr>
          <p:spPr>
            <a:xfrm>
              <a:off x="4032" y="2831"/>
              <a:ext cx="864" cy="624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Plain Text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Attack at Dawn</a:t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24" y="2831"/>
              <a:ext cx="864" cy="624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Cipher Text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Dwwdfn Dw Gdyq</a:t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256" y="2807"/>
              <a:ext cx="864" cy="672"/>
            </a:xfrm>
            <a:prstGeom prst="cube">
              <a:avLst>
                <a:gd fmla="val 15181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Cipher: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Caesar Cipher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2" name="Google Shape;242;p4"/>
            <p:cNvCxnSpPr/>
            <p:nvPr/>
          </p:nvCxnSpPr>
          <p:spPr>
            <a:xfrm rot="10800000">
              <a:off x="2688" y="3527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3" name="Google Shape;243;p4"/>
            <p:cNvCxnSpPr/>
            <p:nvPr/>
          </p:nvCxnSpPr>
          <p:spPr>
            <a:xfrm rot="10800000">
              <a:off x="1752" y="2975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" name="Google Shape;244;p4"/>
            <p:cNvCxnSpPr/>
            <p:nvPr/>
          </p:nvCxnSpPr>
          <p:spPr>
            <a:xfrm rot="10800000">
              <a:off x="3576" y="2975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" name="Google Shape;245;p4"/>
            <p:cNvSpPr txBox="1"/>
            <p:nvPr/>
          </p:nvSpPr>
          <p:spPr>
            <a:xfrm>
              <a:off x="2315" y="3886"/>
              <a:ext cx="44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Key (3)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"/>
          <p:cNvSpPr txBox="1"/>
          <p:nvPr>
            <p:ph idx="1" type="body"/>
          </p:nvPr>
        </p:nvSpPr>
        <p:spPr>
          <a:xfrm>
            <a:off x="914400" y="1143000"/>
            <a:ext cx="11785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Any letter can be substituted for any other letter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Each letter has to have a unique substitute</a:t>
            </a:r>
            <a:endParaRPr/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There are 26! pairing of letters (~10</a:t>
            </a:r>
            <a:r>
              <a:rPr baseline="30000" lang="en-US" sz="2400">
                <a:latin typeface="Garamond"/>
                <a:ea typeface="Garamond"/>
                <a:cs typeface="Garamond"/>
                <a:sym typeface="Garamond"/>
              </a:rPr>
              <a:t>26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)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Brute Force approach would be too time consuming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Statistical Analysis would make it feasible to crack the key</a:t>
            </a:r>
            <a:endParaRPr/>
          </a:p>
        </p:txBody>
      </p:sp>
      <p:sp>
        <p:nvSpPr>
          <p:cNvPr id="252" name="Google Shape;252;p5"/>
          <p:cNvSpPr/>
          <p:nvPr/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Substitution Cipher</a:t>
            </a:r>
            <a: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Monoalphabetic Cipher</a:t>
            </a:r>
            <a:endParaRPr sz="2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5"/>
          <p:cNvGrpSpPr/>
          <p:nvPr/>
        </p:nvGrpSpPr>
        <p:grpSpPr>
          <a:xfrm>
            <a:off x="1619251" y="2286001"/>
            <a:ext cx="9048749" cy="1252538"/>
            <a:chOff x="765" y="1526"/>
            <a:chExt cx="4275" cy="789"/>
          </a:xfrm>
        </p:grpSpPr>
        <p:sp>
          <p:nvSpPr>
            <p:cNvPr id="254" name="Google Shape;254;p5"/>
            <p:cNvSpPr txBox="1"/>
            <p:nvPr/>
          </p:nvSpPr>
          <p:spPr>
            <a:xfrm>
              <a:off x="813" y="1565"/>
              <a:ext cx="298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 B C D E F G H  I  J K L M N O P Q R S T U V W X Y Z</a:t>
              </a:r>
              <a:endParaRPr/>
            </a:p>
          </p:txBody>
        </p:sp>
        <p:sp>
          <p:nvSpPr>
            <p:cNvPr id="255" name="Google Shape;255;p5"/>
            <p:cNvSpPr txBox="1"/>
            <p:nvPr/>
          </p:nvSpPr>
          <p:spPr>
            <a:xfrm>
              <a:off x="813" y="2063"/>
              <a:ext cx="298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M N B V C X Z A S D F G H J  K L P O  I U Y T R E W Q</a:t>
              </a:r>
              <a:endParaRPr/>
            </a:p>
          </p:txBody>
        </p:sp>
        <p:cxnSp>
          <p:nvCxnSpPr>
            <p:cNvPr id="256" name="Google Shape;256;p5"/>
            <p:cNvCxnSpPr/>
            <p:nvPr/>
          </p:nvCxnSpPr>
          <p:spPr>
            <a:xfrm>
              <a:off x="2814" y="1814"/>
              <a:ext cx="0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" name="Google Shape;257;p5"/>
            <p:cNvSpPr/>
            <p:nvPr/>
          </p:nvSpPr>
          <p:spPr>
            <a:xfrm>
              <a:off x="765" y="1526"/>
              <a:ext cx="4275" cy="7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5"/>
          <p:cNvSpPr/>
          <p:nvPr/>
        </p:nvSpPr>
        <p:spPr>
          <a:xfrm>
            <a:off x="8534400" y="5219700"/>
            <a:ext cx="18288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Nkn, s gktc wky.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mgsbc</a:t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1320800" y="5219700"/>
            <a:ext cx="18288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Bob, I love you.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260" name="Google Shape;260;p5"/>
          <p:cNvSpPr/>
          <p:nvPr/>
        </p:nvSpPr>
        <p:spPr>
          <a:xfrm>
            <a:off x="4775200" y="5181600"/>
            <a:ext cx="1828800" cy="1066800"/>
          </a:xfrm>
          <a:prstGeom prst="cube">
            <a:avLst>
              <a:gd fmla="val 15181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Monoalphabetic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Cipher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5"/>
          <p:cNvCxnSpPr/>
          <p:nvPr/>
        </p:nvCxnSpPr>
        <p:spPr>
          <a:xfrm rot="10800000">
            <a:off x="5588000" y="63246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5"/>
          <p:cNvCxnSpPr/>
          <p:nvPr/>
        </p:nvCxnSpPr>
        <p:spPr>
          <a:xfrm rot="10800000">
            <a:off x="3708400" y="5359400"/>
            <a:ext cx="0" cy="7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5"/>
          <p:cNvCxnSpPr/>
          <p:nvPr/>
        </p:nvCxnSpPr>
        <p:spPr>
          <a:xfrm rot="10800000">
            <a:off x="7569200" y="5359400"/>
            <a:ext cx="0" cy="7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5"/>
          <p:cNvSpPr txBox="1"/>
          <p:nvPr/>
        </p:nvSpPr>
        <p:spPr>
          <a:xfrm>
            <a:off x="5107517" y="6491288"/>
            <a:ext cx="512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/>
          <p:nvPr>
            <p:ph idx="1" type="body"/>
          </p:nvPr>
        </p:nvSpPr>
        <p:spPr>
          <a:xfrm>
            <a:off x="914400" y="1143000"/>
            <a:ext cx="11785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Developed by Blaise de Vigenere 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Also called Vigenere cipher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Uses a sequence of monoalpabetic ciphers in tandem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e.g. C</a:t>
            </a:r>
            <a:r>
              <a:rPr baseline="-25000" lang="en-US" sz="2000"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, C</a:t>
            </a:r>
            <a:r>
              <a:rPr baseline="-25000" lang="en-US" sz="2000"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, C</a:t>
            </a:r>
            <a:r>
              <a:rPr baseline="-25000" lang="en-US" sz="2000"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, C</a:t>
            </a:r>
            <a:r>
              <a:rPr baseline="-25000" lang="en-US" sz="2000"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, C</a:t>
            </a:r>
            <a:r>
              <a:rPr baseline="-25000" lang="en-US" sz="2000">
                <a:latin typeface="Garamond"/>
                <a:ea typeface="Garamond"/>
                <a:cs typeface="Garamond"/>
                <a:sym typeface="Garamond"/>
              </a:rPr>
              <a:t>2</a:t>
            </a:r>
            <a:endParaRPr/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Substitution Cipher</a:t>
            </a:r>
            <a: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Polyalphabetic Caesar Cipher</a:t>
            </a:r>
            <a:endParaRPr sz="2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8534400" y="5219700"/>
            <a:ext cx="18288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Gnu, n etox dhz.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tenvj</a:t>
            </a:r>
            <a:endParaRPr/>
          </a:p>
        </p:txBody>
      </p:sp>
      <p:sp>
        <p:nvSpPr>
          <p:cNvPr id="273" name="Google Shape;273;p6"/>
          <p:cNvSpPr/>
          <p:nvPr/>
        </p:nvSpPr>
        <p:spPr>
          <a:xfrm>
            <a:off x="1320800" y="5219700"/>
            <a:ext cx="18288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Bob, I love you.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4775200" y="5181600"/>
            <a:ext cx="1828800" cy="1066800"/>
          </a:xfrm>
          <a:prstGeom prst="cube">
            <a:avLst>
              <a:gd fmla="val 15181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Monoalphabetic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Cipher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6"/>
          <p:cNvCxnSpPr/>
          <p:nvPr/>
        </p:nvCxnSpPr>
        <p:spPr>
          <a:xfrm rot="10800000">
            <a:off x="5588000" y="63246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6"/>
          <p:cNvCxnSpPr/>
          <p:nvPr/>
        </p:nvCxnSpPr>
        <p:spPr>
          <a:xfrm rot="10800000">
            <a:off x="3708400" y="5359400"/>
            <a:ext cx="0" cy="7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6"/>
          <p:cNvCxnSpPr/>
          <p:nvPr/>
        </p:nvCxnSpPr>
        <p:spPr>
          <a:xfrm rot="10800000">
            <a:off x="7569200" y="5359400"/>
            <a:ext cx="0" cy="7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6"/>
          <p:cNvSpPr txBox="1"/>
          <p:nvPr/>
        </p:nvSpPr>
        <p:spPr>
          <a:xfrm>
            <a:off x="5107517" y="6491288"/>
            <a:ext cx="512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/>
          </a:p>
        </p:txBody>
      </p:sp>
      <p:grpSp>
        <p:nvGrpSpPr>
          <p:cNvPr id="279" name="Google Shape;279;p6"/>
          <p:cNvGrpSpPr/>
          <p:nvPr/>
        </p:nvGrpSpPr>
        <p:grpSpPr>
          <a:xfrm>
            <a:off x="406401" y="2955926"/>
            <a:ext cx="11379200" cy="1616075"/>
            <a:chOff x="384" y="1238"/>
            <a:chExt cx="5376" cy="1018"/>
          </a:xfrm>
        </p:grpSpPr>
        <p:sp>
          <p:nvSpPr>
            <p:cNvPr id="280" name="Google Shape;280;p6"/>
            <p:cNvSpPr txBox="1"/>
            <p:nvPr/>
          </p:nvSpPr>
          <p:spPr>
            <a:xfrm>
              <a:off x="411" y="1238"/>
              <a:ext cx="3441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Plain Text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 B C D E F G H  I  J K L M N O P Q R S T U V W X Y Z</a:t>
              </a:r>
              <a:endParaRPr/>
            </a:p>
          </p:txBody>
        </p:sp>
        <p:sp>
          <p:nvSpPr>
            <p:cNvPr id="281" name="Google Shape;281;p6"/>
            <p:cNvSpPr txBox="1"/>
            <p:nvPr/>
          </p:nvSpPr>
          <p:spPr>
            <a:xfrm>
              <a:off x="411" y="1736"/>
              <a:ext cx="346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C1(k=6)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	F G H  I  J K L M N O P Q R S T U V W X Y Z A B C D E </a:t>
              </a:r>
              <a:endParaRPr/>
            </a:p>
          </p:txBody>
        </p:sp>
        <p:cxnSp>
          <p:nvCxnSpPr>
            <p:cNvPr id="282" name="Google Shape;282;p6"/>
            <p:cNvCxnSpPr/>
            <p:nvPr/>
          </p:nvCxnSpPr>
          <p:spPr>
            <a:xfrm>
              <a:off x="2496" y="1526"/>
              <a:ext cx="0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3" name="Google Shape;283;p6"/>
            <p:cNvSpPr/>
            <p:nvPr/>
          </p:nvSpPr>
          <p:spPr>
            <a:xfrm>
              <a:off x="384" y="1238"/>
              <a:ext cx="5376" cy="101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411" y="1928"/>
              <a:ext cx="346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C2(k=20)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	T U V W X Y Z A B C D E F G H  I  J K L M N O P Q R S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>
            <p:ph idx="1" type="body"/>
          </p:nvPr>
        </p:nvSpPr>
        <p:spPr>
          <a:xfrm>
            <a:off x="914400" y="1143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Obtain a key to for the algorithm and then shift the alphabets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For instance if the key is word we will shift all the letters by four and remove the letters w, o, r, &amp; d from the encryption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We have to ensure that the mapping is one-to-one 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no single letter in plain text can map to two different letters in cipher text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no single letter in cipher text can map to two different letters in plain text</a:t>
            </a:r>
            <a:endParaRPr/>
          </a:p>
        </p:txBody>
      </p:sp>
      <p:sp>
        <p:nvSpPr>
          <p:cNvPr id="291" name="Google Shape;291;p7"/>
          <p:cNvSpPr/>
          <p:nvPr/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Substitution Cipher</a:t>
            </a:r>
            <a: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Using a key to shift alphabet</a:t>
            </a:r>
            <a:endParaRPr sz="2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8737600" y="4838700"/>
            <a:ext cx="18288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/>
          </a:p>
        </p:txBody>
      </p:sp>
      <p:sp>
        <p:nvSpPr>
          <p:cNvPr id="293" name="Google Shape;293;p7"/>
          <p:cNvSpPr/>
          <p:nvPr/>
        </p:nvSpPr>
        <p:spPr>
          <a:xfrm>
            <a:off x="1524000" y="4838700"/>
            <a:ext cx="18288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Bob, I love you.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294" name="Google Shape;294;p7"/>
          <p:cNvSpPr/>
          <p:nvPr/>
        </p:nvSpPr>
        <p:spPr>
          <a:xfrm>
            <a:off x="4978400" y="4800600"/>
            <a:ext cx="1828800" cy="1066800"/>
          </a:xfrm>
          <a:prstGeom prst="cube">
            <a:avLst>
              <a:gd fmla="val 15181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7"/>
          <p:cNvCxnSpPr/>
          <p:nvPr/>
        </p:nvCxnSpPr>
        <p:spPr>
          <a:xfrm rot="10800000">
            <a:off x="5791200" y="59436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7"/>
          <p:cNvCxnSpPr/>
          <p:nvPr/>
        </p:nvCxnSpPr>
        <p:spPr>
          <a:xfrm rot="10800000">
            <a:off x="3911600" y="4978400"/>
            <a:ext cx="0" cy="7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7"/>
          <p:cNvCxnSpPr/>
          <p:nvPr/>
        </p:nvCxnSpPr>
        <p:spPr>
          <a:xfrm rot="10800000">
            <a:off x="7772400" y="4978400"/>
            <a:ext cx="0" cy="7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7"/>
          <p:cNvSpPr txBox="1"/>
          <p:nvPr/>
        </p:nvSpPr>
        <p:spPr>
          <a:xfrm>
            <a:off x="5310718" y="6110288"/>
            <a:ext cx="705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</a:t>
            </a:r>
            <a:endParaRPr/>
          </a:p>
        </p:txBody>
      </p:sp>
      <p:sp>
        <p:nvSpPr>
          <p:cNvPr id="299" name="Google Shape;299;p7"/>
          <p:cNvSpPr txBox="1"/>
          <p:nvPr/>
        </p:nvSpPr>
        <p:spPr>
          <a:xfrm>
            <a:off x="463551" y="3260725"/>
            <a:ext cx="72843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Plain Text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B C D E F G H  I  J K L M N O P Q R S T U V W X Y Z</a:t>
            </a:r>
            <a:endParaRPr/>
          </a:p>
        </p:txBody>
      </p:sp>
      <p:sp>
        <p:nvSpPr>
          <p:cNvPr id="300" name="Google Shape;300;p7"/>
          <p:cNvSpPr txBox="1"/>
          <p:nvPr/>
        </p:nvSpPr>
        <p:spPr>
          <a:xfrm>
            <a:off x="463551" y="4051300"/>
            <a:ext cx="112670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C1(k=6)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W O R D A B C E F G H  I  J K L M N P Q S T U V X Y Z</a:t>
            </a:r>
            <a:endParaRPr/>
          </a:p>
        </p:txBody>
      </p:sp>
      <p:cxnSp>
        <p:nvCxnSpPr>
          <p:cNvPr id="301" name="Google Shape;301;p7"/>
          <p:cNvCxnSpPr/>
          <p:nvPr/>
        </p:nvCxnSpPr>
        <p:spPr>
          <a:xfrm>
            <a:off x="4876800" y="3717925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7"/>
          <p:cNvSpPr/>
          <p:nvPr/>
        </p:nvSpPr>
        <p:spPr>
          <a:xfrm>
            <a:off x="406400" y="3260726"/>
            <a:ext cx="11379200" cy="1311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"/>
          <p:cNvSpPr txBox="1"/>
          <p:nvPr>
            <p:ph idx="1" type="body"/>
          </p:nvPr>
        </p:nvSpPr>
        <p:spPr>
          <a:xfrm>
            <a:off x="914400" y="1143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This involves rearrangement of characters on the plain text into columns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The following example shows how letters are transformed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If the letters are not exact multiples of the transposition size there may be a few short letters in the last column which can be padded with an infrequent letter such as x or z</a:t>
            </a:r>
            <a:endParaRPr/>
          </a:p>
        </p:txBody>
      </p:sp>
      <p:sp>
        <p:nvSpPr>
          <p:cNvPr id="309" name="Google Shape;309;p8"/>
          <p:cNvSpPr/>
          <p:nvPr/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Transposition Cipher</a:t>
            </a:r>
            <a: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Columnar Transposition</a:t>
            </a:r>
            <a:endParaRPr sz="2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2032000" y="3122614"/>
            <a:ext cx="172354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H I S I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 A M E 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 A G E 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 S H O W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 O W A C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 L U M 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 R T R 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 S P O 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 T I O 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 O R K S</a:t>
            </a:r>
            <a:endParaRPr/>
          </a:p>
        </p:txBody>
      </p:sp>
      <p:sp>
        <p:nvSpPr>
          <p:cNvPr id="311" name="Google Shape;311;p8"/>
          <p:cNvSpPr txBox="1"/>
          <p:nvPr/>
        </p:nvSpPr>
        <p:spPr>
          <a:xfrm>
            <a:off x="6053667" y="3095626"/>
            <a:ext cx="172354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S S O 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 A N I 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 A A S 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 R S T 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 M G H 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 T P I 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 E E O 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 R O O 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 S T W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 A S N S</a:t>
            </a:r>
            <a:endParaRPr/>
          </a:p>
        </p:txBody>
      </p:sp>
      <p:sp>
        <p:nvSpPr>
          <p:cNvPr id="312" name="Google Shape;312;p8"/>
          <p:cNvSpPr txBox="1"/>
          <p:nvPr/>
        </p:nvSpPr>
        <p:spPr>
          <a:xfrm>
            <a:off x="1909234" y="2590800"/>
            <a:ext cx="1075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 Text</a:t>
            </a:r>
            <a:endParaRPr/>
          </a:p>
        </p:txBody>
      </p:sp>
      <p:sp>
        <p:nvSpPr>
          <p:cNvPr id="313" name="Google Shape;313;p8"/>
          <p:cNvSpPr txBox="1"/>
          <p:nvPr/>
        </p:nvSpPr>
        <p:spPr>
          <a:xfrm>
            <a:off x="5964767" y="2590800"/>
            <a:ext cx="1233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 Text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idx="1" type="body"/>
          </p:nvPr>
        </p:nvSpPr>
        <p:spPr>
          <a:xfrm>
            <a:off x="914400" y="1143000"/>
            <a:ext cx="1076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The amount of secrecy needed should determine the amount of labor appropriate for the encryption and decryption.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The set of keys and the enciphering algorithm should be free from complexity.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The implementation of the process should be as simple as possible.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Errors in ciphering should not propagate and cause corruption of further information in the message.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The size of the enciphered text should be no larger than the text of the original message.</a:t>
            </a:r>
            <a:endParaRPr/>
          </a:p>
        </p:txBody>
      </p:sp>
      <p:sp>
        <p:nvSpPr>
          <p:cNvPr id="320" name="Google Shape;320;p9"/>
          <p:cNvSpPr/>
          <p:nvPr/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Ciphers</a:t>
            </a:r>
            <a:br>
              <a:rPr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Shannon’s Characteristics of “Good” Ciphers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