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aleway ExtraBold"/>
      <p:bold r:id="rId24"/>
      <p:boldItalic r:id="rId25"/>
    </p:embeddedFont>
    <p:embeddedFont>
      <p:font typeface="Garamond"/>
      <p:regular r:id="rId26"/>
      <p:bold r:id="rId27"/>
      <p:italic r:id="rId28"/>
      <p:boldItalic r:id="rId29"/>
    </p:embeddedFont>
    <p:embeddedFont>
      <p:font typeface="Arial Black"/>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1" roundtripDataSignature="AMtx7mjSxy6jC48SLPe5JwFHsQbl/Hbx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ExtraBold-bold.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aramond-regular.fntdata"/><Relationship Id="rId25" Type="http://schemas.openxmlformats.org/officeDocument/2006/relationships/font" Target="fonts/RalewayExtraBold-boldItalic.fntdata"/><Relationship Id="rId28" Type="http://schemas.openxmlformats.org/officeDocument/2006/relationships/font" Target="fonts/Garamond-italic.fntdata"/><Relationship Id="rId27" Type="http://schemas.openxmlformats.org/officeDocument/2006/relationships/font" Target="fonts/Garamon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aramond-bol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0156d0b5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0156d0b5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140156d0b5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04b2a21b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04b2a21b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404b2a21b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0156d0b5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0156d0b5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40156d0b5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3"/>
          <p:cNvSpPr/>
          <p:nvPr>
            <p:ph idx="2" type="pic"/>
          </p:nvPr>
        </p:nvSpPr>
        <p:spPr>
          <a:xfrm>
            <a:off x="5183188" y="987425"/>
            <a:ext cx="6172200" cy="4873625"/>
          </a:xfrm>
          <a:prstGeom prst="rect">
            <a:avLst/>
          </a:prstGeom>
          <a:noFill/>
          <a:ln>
            <a:noFill/>
          </a:ln>
        </p:spPr>
      </p:sp>
      <p:sp>
        <p:nvSpPr>
          <p:cNvPr id="72" name="Google Shape;72;p5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5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56"/>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56"/>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56"/>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56"/>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 name="Google Shape;24;p4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8" name="Shape 28"/>
        <p:cNvGrpSpPr/>
        <p:nvPr/>
      </p:nvGrpSpPr>
      <p:grpSpPr>
        <a:xfrm>
          <a:off x="0" y="0"/>
          <a:ext cx="0" cy="0"/>
          <a:chOff x="0" y="0"/>
          <a:chExt cx="0" cy="0"/>
        </a:xfrm>
      </p:grpSpPr>
      <p:sp>
        <p:nvSpPr>
          <p:cNvPr id="29" name="Google Shape;29;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4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4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5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5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5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png"/><Relationship Id="rId7"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youtube.com/watch?v=m5okAKeD184" TargetMode="External"/><Relationship Id="rId4" Type="http://schemas.openxmlformats.org/officeDocument/2006/relationships/hyperlink" Target="https://www.w3schools.com/whatis/" TargetMode="External"/><Relationship Id="rId5" Type="http://schemas.openxmlformats.org/officeDocument/2006/relationships/hyperlink" Target="https://www.geeksforgeeks.org/web-development/" TargetMode="External"/><Relationship Id="rId6" Type="http://schemas.openxmlformats.org/officeDocument/2006/relationships/hyperlink" Target="https://www.w3schools.com/whatis/whatis_http.asp" TargetMode="External"/><Relationship Id="rId7" Type="http://schemas.openxmlformats.org/officeDocument/2006/relationships/hyperlink" Target="https://www.javatpoint.com/computer-network-htt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geeksforgeeks.org/html-introdu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100" name="Google Shape;100;p1"/>
          <p:cNvSpPr/>
          <p:nvPr/>
        </p:nvSpPr>
        <p:spPr>
          <a:xfrm flipH="1" rot="10800000">
            <a:off x="9506857" y="5939880"/>
            <a:ext cx="1291772" cy="1157606"/>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01" name="Google Shape;101;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01" name="Google Shape;101;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02" name="Google Shape;102;p1"/>
          <p:cNvSpPr/>
          <p:nvPr/>
        </p:nvSpPr>
        <p:spPr>
          <a:xfrm flipH="1">
            <a:off x="7045437" y="-64960"/>
            <a:ext cx="5146562" cy="5852440"/>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 name="Google Shape;103;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4" name="Google Shape;104;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05" name="Google Shape;105;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1"/>
          <p:cNvSpPr txBox="1"/>
          <p:nvPr/>
        </p:nvSpPr>
        <p:spPr>
          <a:xfrm>
            <a:off x="6881359" y="6029085"/>
            <a:ext cx="492860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07" name="Google Shape;107;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txBox="1"/>
          <p:nvPr/>
        </p:nvSpPr>
        <p:spPr>
          <a:xfrm>
            <a:off x="2127857" y="2051945"/>
            <a:ext cx="9063318" cy="492134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INSTITUTE : UIE</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DEPARTMENT : CSE</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Bachelor of Engineering (Computer Science &amp; Engineering)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2000"/>
              <a:buFont typeface="Arial"/>
              <a:buNone/>
            </a:pPr>
            <a:r>
              <a:rPr b="1" i="0" lang="en-US" sz="2000" u="none" cap="none" strike="noStrike">
                <a:solidFill>
                  <a:srgbClr val="262626"/>
                </a:solidFill>
                <a:latin typeface="Times New Roman"/>
                <a:ea typeface="Times New Roman"/>
                <a:cs typeface="Times New Roman"/>
                <a:sym typeface="Times New Roman"/>
              </a:rPr>
              <a:t>WEB AND MOBILE SECURITY (Professional Elective-I)</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700"/>
              </a:spcBef>
              <a:spcAft>
                <a:spcPts val="0"/>
              </a:spcAft>
              <a:buClr>
                <a:srgbClr val="000000"/>
              </a:buClr>
              <a:buSzPts val="2000"/>
              <a:buFont typeface="Arial"/>
              <a:buNone/>
            </a:pPr>
            <a:r>
              <a:rPr b="1" i="0" lang="en-US" sz="2000" u="none" cap="none" strike="noStrike">
                <a:solidFill>
                  <a:srgbClr val="262626"/>
                </a:solidFill>
                <a:latin typeface="Times New Roman"/>
                <a:ea typeface="Times New Roman"/>
                <a:cs typeface="Times New Roman"/>
                <a:sym typeface="Times New Roman"/>
              </a:rPr>
              <a:t>(20CST/IT-333)</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70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p:txBody>
      </p:sp>
      <p:sp>
        <p:nvSpPr>
          <p:cNvPr id="109" name="Google Shape;109;p1"/>
          <p:cNvSpPr txBox="1"/>
          <p:nvPr/>
        </p:nvSpPr>
        <p:spPr>
          <a:xfrm>
            <a:off x="3178041" y="4566315"/>
            <a:ext cx="6432043" cy="800219"/>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262626"/>
                </a:solidFill>
                <a:latin typeface="Times New Roman"/>
                <a:ea typeface="Times New Roman"/>
                <a:cs typeface="Times New Roman"/>
                <a:sym typeface="Times New Roman"/>
              </a:rPr>
              <a:t>TOPIC OF PRESENTATION: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40"/>
              </a:spcBef>
              <a:spcAft>
                <a:spcPts val="0"/>
              </a:spcAft>
              <a:buClr>
                <a:srgbClr val="000000"/>
              </a:buClr>
              <a:buSzPts val="1600"/>
              <a:buFont typeface="Arial"/>
              <a:buNone/>
            </a:pPr>
            <a:r>
              <a:t/>
            </a:r>
            <a:endParaRPr b="0" i="0" sz="1600" u="none" cap="none" strike="noStrike">
              <a:solidFill>
                <a:schemeClr val="dk1"/>
              </a:solidFill>
              <a:latin typeface="Raleway ExtraBold"/>
              <a:ea typeface="Raleway ExtraBold"/>
              <a:cs typeface="Raleway ExtraBold"/>
              <a:sym typeface="Raleway ExtraBold"/>
            </a:endParaRPr>
          </a:p>
        </p:txBody>
      </p:sp>
      <p:sp>
        <p:nvSpPr>
          <p:cNvPr id="110" name="Google Shape;110;p1"/>
          <p:cNvSpPr txBox="1"/>
          <p:nvPr/>
        </p:nvSpPr>
        <p:spPr>
          <a:xfrm>
            <a:off x="3206107" y="4985847"/>
            <a:ext cx="7047166"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Web Fundamentals – HTML, HTTP.</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1200">
                <a:solidFill>
                  <a:srgbClr val="888888"/>
                </a:solidFill>
                <a:latin typeface="Calibri"/>
                <a:ea typeface="Calibri"/>
                <a:cs typeface="Calibri"/>
                <a:sym typeface="Calibri"/>
              </a:rPr>
              <a:t>HTTP</a:t>
            </a:r>
            <a:endParaRPr/>
          </a:p>
        </p:txBody>
      </p:sp>
      <p:sp>
        <p:nvSpPr>
          <p:cNvPr id="180" name="Google Shape;180;p9"/>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181" name="Google Shape;181;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URL</a:t>
            </a:r>
            <a:endParaRPr/>
          </a:p>
        </p:txBody>
      </p:sp>
      <p:sp>
        <p:nvSpPr>
          <p:cNvPr id="182" name="Google Shape;182;p9"/>
          <p:cNvSpPr txBox="1"/>
          <p:nvPr>
            <p:ph idx="1" type="body"/>
          </p:nvPr>
        </p:nvSpPr>
        <p:spPr>
          <a:xfrm>
            <a:off x="838200" y="1423350"/>
            <a:ext cx="10515600" cy="4351200"/>
          </a:xfrm>
          <a:prstGeom prst="rect">
            <a:avLst/>
          </a:prstGeom>
          <a:noFill/>
          <a:ln>
            <a:noFill/>
          </a:ln>
        </p:spPr>
        <p:txBody>
          <a:bodyPr anchorCtr="0" anchor="t" bIns="45700" lIns="91425" spcFirstLastPara="1" rIns="91425" wrap="square" tIns="45700">
            <a:noAutofit/>
          </a:bodyPr>
          <a:lstStyle/>
          <a:p>
            <a:pPr indent="-222250" lvl="1" marL="685800" rtl="0" algn="l">
              <a:lnSpc>
                <a:spcPct val="90000"/>
              </a:lnSpc>
              <a:spcBef>
                <a:spcPts val="500"/>
              </a:spcBef>
              <a:spcAft>
                <a:spcPts val="0"/>
              </a:spcAft>
              <a:buClr>
                <a:schemeClr val="dk1"/>
              </a:buClr>
              <a:buSzPts val="2300"/>
              <a:buChar char="•"/>
            </a:pPr>
            <a:r>
              <a:rPr lang="en-US" sz="2300">
                <a:latin typeface="Times New Roman"/>
                <a:ea typeface="Times New Roman"/>
                <a:cs typeface="Times New Roman"/>
                <a:sym typeface="Times New Roman"/>
              </a:rPr>
              <a:t>Uniform Resource Locator</a:t>
            </a:r>
            <a:endParaRPr sz="2300">
              <a:latin typeface="Times New Roman"/>
              <a:ea typeface="Times New Roman"/>
              <a:cs typeface="Times New Roman"/>
              <a:sym typeface="Times New Roman"/>
            </a:endParaRPr>
          </a:p>
          <a:p>
            <a:pPr indent="-222250" lvl="1" marL="685800" rtl="0" algn="l">
              <a:lnSpc>
                <a:spcPct val="90000"/>
              </a:lnSpc>
              <a:spcBef>
                <a:spcPts val="500"/>
              </a:spcBef>
              <a:spcAft>
                <a:spcPts val="0"/>
              </a:spcAft>
              <a:buClr>
                <a:schemeClr val="dk1"/>
              </a:buClr>
              <a:buSzPts val="2300"/>
              <a:buChar char="•"/>
            </a:pPr>
            <a:r>
              <a:rPr lang="en-US" sz="2300">
                <a:latin typeface="Times New Roman"/>
                <a:ea typeface="Times New Roman"/>
                <a:cs typeface="Times New Roman"/>
                <a:sym typeface="Times New Roman"/>
              </a:rPr>
              <a:t>Points to a document on a specific server</a:t>
            </a:r>
            <a:endParaRPr sz="2300">
              <a:latin typeface="Times New Roman"/>
              <a:ea typeface="Times New Roman"/>
              <a:cs typeface="Times New Roman"/>
              <a:sym typeface="Times New Roman"/>
            </a:endParaRPr>
          </a:p>
          <a:p>
            <a:pPr indent="0" lvl="0" marL="914400" rtl="0" algn="l">
              <a:lnSpc>
                <a:spcPct val="90000"/>
              </a:lnSpc>
              <a:spcBef>
                <a:spcPts val="500"/>
              </a:spcBef>
              <a:spcAft>
                <a:spcPts val="0"/>
              </a:spcAft>
              <a:buNone/>
            </a:pPr>
            <a:r>
              <a:t/>
            </a:r>
            <a:endParaRPr sz="2300">
              <a:latin typeface="Times New Roman"/>
              <a:ea typeface="Times New Roman"/>
              <a:cs typeface="Times New Roman"/>
              <a:sym typeface="Times New Roman"/>
            </a:endParaRPr>
          </a:p>
          <a:p>
            <a:pPr indent="-196850" lvl="0" marL="228600" rtl="0" algn="l">
              <a:lnSpc>
                <a:spcPct val="80000"/>
              </a:lnSpc>
              <a:spcBef>
                <a:spcPts val="0"/>
              </a:spcBef>
              <a:spcAft>
                <a:spcPts val="0"/>
              </a:spcAft>
              <a:buClr>
                <a:srgbClr val="FF0000"/>
              </a:buClr>
              <a:buSzPts val="2300"/>
              <a:buChar char="•"/>
            </a:pPr>
            <a:r>
              <a:rPr i="1" lang="en-US" sz="2300">
                <a:solidFill>
                  <a:srgbClr val="FF0000"/>
                </a:solidFill>
                <a:latin typeface="Times New Roman"/>
                <a:ea typeface="Times New Roman"/>
                <a:cs typeface="Times New Roman"/>
                <a:sym typeface="Times New Roman"/>
              </a:rPr>
              <a:t>&lt;scheme&gt; : //&lt;host&gt; :&lt;port&gt; /&lt;path&gt; ;&lt;parameters&gt; ?&lt;query&gt; #&lt;fragment&gt;</a:t>
            </a:r>
            <a:endParaRPr sz="2300" u="sng">
              <a:solidFill>
                <a:srgbClr val="FF0000"/>
              </a:solidFill>
              <a:latin typeface="Times New Roman"/>
              <a:ea typeface="Times New Roman"/>
              <a:cs typeface="Times New Roman"/>
              <a:sym typeface="Times New Roman"/>
            </a:endParaRPr>
          </a:p>
          <a:p>
            <a:pPr indent="-222250" lvl="1" marL="6858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scheme</a:t>
            </a:r>
            <a:endParaRPr sz="2300"/>
          </a:p>
          <a:p>
            <a:pPr indent="-247650" lvl="2" marL="11430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The protocol you are using</a:t>
            </a:r>
            <a:endParaRPr sz="2300"/>
          </a:p>
          <a:p>
            <a:pPr indent="-222250" lvl="1" marL="6858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host</a:t>
            </a:r>
            <a:endParaRPr sz="2300"/>
          </a:p>
          <a:p>
            <a:pPr indent="-247650" lvl="2" marL="11430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Host name or ip number</a:t>
            </a:r>
            <a:endParaRPr sz="2300"/>
          </a:p>
          <a:p>
            <a:pPr indent="-222250" lvl="1" marL="6858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port</a:t>
            </a:r>
            <a:endParaRPr sz="2300"/>
          </a:p>
          <a:p>
            <a:pPr indent="-247650" lvl="2" marL="11430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TCP port number that protocol server is using</a:t>
            </a:r>
            <a:endParaRPr sz="2300"/>
          </a:p>
          <a:p>
            <a:pPr indent="-222250" lvl="1" marL="6858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path</a:t>
            </a:r>
            <a:endParaRPr sz="2300"/>
          </a:p>
          <a:p>
            <a:pPr indent="-247650" lvl="2" marL="11430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Path and filename reference of object on server</a:t>
            </a:r>
            <a:endParaRPr sz="2300"/>
          </a:p>
          <a:p>
            <a:pPr indent="0" lvl="1" marL="457200" rtl="0" algn="l">
              <a:lnSpc>
                <a:spcPct val="90000"/>
              </a:lnSpc>
              <a:spcBef>
                <a:spcPts val="500"/>
              </a:spcBef>
              <a:spcAft>
                <a:spcPts val="0"/>
              </a:spcAft>
              <a:buClr>
                <a:schemeClr val="dk1"/>
              </a:buClr>
              <a:buSzPts val="2400"/>
              <a:buNone/>
            </a:pPr>
            <a:r>
              <a:t/>
            </a:r>
            <a:endParaRPr sz="23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40156d0b52_0_8"/>
          <p:cNvSpPr txBox="1"/>
          <p:nvPr>
            <p:ph idx="1" type="body"/>
          </p:nvPr>
        </p:nvSpPr>
        <p:spPr>
          <a:xfrm>
            <a:off x="1072750" y="344825"/>
            <a:ext cx="10281000" cy="5832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89" name="Google Shape;189;g140156d0b52_0_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90" name="Google Shape;190;g140156d0b52_0_8"/>
          <p:cNvPicPr preferRelativeResize="0"/>
          <p:nvPr/>
        </p:nvPicPr>
        <p:blipFill>
          <a:blip r:embed="rId3">
            <a:alphaModFix/>
          </a:blip>
          <a:stretch>
            <a:fillRect/>
          </a:stretch>
        </p:blipFill>
        <p:spPr>
          <a:xfrm>
            <a:off x="935025" y="264400"/>
            <a:ext cx="10556450" cy="2937350"/>
          </a:xfrm>
          <a:prstGeom prst="rect">
            <a:avLst/>
          </a:prstGeom>
          <a:noFill/>
          <a:ln>
            <a:noFill/>
          </a:ln>
        </p:spPr>
      </p:pic>
      <p:pic>
        <p:nvPicPr>
          <p:cNvPr id="191" name="Google Shape;191;g140156d0b52_0_8"/>
          <p:cNvPicPr preferRelativeResize="0"/>
          <p:nvPr/>
        </p:nvPicPr>
        <p:blipFill>
          <a:blip r:embed="rId4">
            <a:alphaModFix/>
          </a:blip>
          <a:stretch>
            <a:fillRect/>
          </a:stretch>
        </p:blipFill>
        <p:spPr>
          <a:xfrm>
            <a:off x="1072750" y="3201750"/>
            <a:ext cx="9856625" cy="304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404b2a21b0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8" name="Google Shape;198;g1404b2a21b0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99" name="Google Shape;199;g1404b2a21b0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00" name="Google Shape;200;g1404b2a21b0_0_0"/>
          <p:cNvPicPr preferRelativeResize="0"/>
          <p:nvPr/>
        </p:nvPicPr>
        <p:blipFill>
          <a:blip r:embed="rId3">
            <a:alphaModFix/>
          </a:blip>
          <a:stretch>
            <a:fillRect/>
          </a:stretch>
        </p:blipFill>
        <p:spPr>
          <a:xfrm>
            <a:off x="838200" y="594900"/>
            <a:ext cx="10365950" cy="558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1200">
                <a:solidFill>
                  <a:srgbClr val="888888"/>
                </a:solidFill>
                <a:latin typeface="Calibri"/>
                <a:ea typeface="Calibri"/>
                <a:cs typeface="Calibri"/>
                <a:sym typeface="Calibri"/>
              </a:rPr>
              <a:t>HTTP</a:t>
            </a:r>
            <a:endParaRPr/>
          </a:p>
        </p:txBody>
      </p:sp>
      <p:sp>
        <p:nvSpPr>
          <p:cNvPr id="206" name="Google Shape;206;p19"/>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207" name="Google Shape;20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000">
                <a:latin typeface="Times New Roman"/>
                <a:ea typeface="Times New Roman"/>
                <a:cs typeface="Times New Roman"/>
                <a:sym typeface="Times New Roman"/>
              </a:rPr>
              <a:t>HTTP evolution</a:t>
            </a:r>
            <a:endParaRPr sz="4000">
              <a:latin typeface="Times New Roman"/>
              <a:ea typeface="Times New Roman"/>
              <a:cs typeface="Times New Roman"/>
              <a:sym typeface="Times New Roman"/>
            </a:endParaRPr>
          </a:p>
        </p:txBody>
      </p:sp>
      <p:sp>
        <p:nvSpPr>
          <p:cNvPr id="208" name="Google Shape;208;p19"/>
          <p:cNvSpPr txBox="1"/>
          <p:nvPr>
            <p:ph idx="1" type="body"/>
          </p:nvPr>
        </p:nvSpPr>
        <p:spPr>
          <a:xfrm>
            <a:off x="838198" y="1377334"/>
            <a:ext cx="105156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70000"/>
              </a:lnSpc>
              <a:spcBef>
                <a:spcPts val="1000"/>
              </a:spcBef>
              <a:spcAft>
                <a:spcPts val="0"/>
              </a:spcAft>
              <a:buSzPts val="2100"/>
              <a:buChar char="•"/>
            </a:pPr>
            <a:r>
              <a:rPr b="1" lang="en-US" sz="2260">
                <a:latin typeface="Times New Roman"/>
                <a:ea typeface="Times New Roman"/>
                <a:cs typeface="Times New Roman"/>
                <a:sym typeface="Times New Roman"/>
              </a:rPr>
              <a:t>HTTP version 0.9 –</a:t>
            </a:r>
            <a:r>
              <a:rPr lang="en-US" sz="2260">
                <a:latin typeface="Times New Roman"/>
                <a:ea typeface="Times New Roman"/>
                <a:cs typeface="Times New Roman"/>
                <a:sym typeface="Times New Roman"/>
              </a:rPr>
              <a:t>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This was first version of HTTP which was introduced in 1991.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 </a:t>
            </a:r>
            <a:endParaRPr sz="2260">
              <a:latin typeface="Times New Roman"/>
              <a:ea typeface="Times New Roman"/>
              <a:cs typeface="Times New Roman"/>
              <a:sym typeface="Times New Roman"/>
            </a:endParaRPr>
          </a:p>
          <a:p>
            <a:pPr indent="-361950" lvl="0" marL="457200" rtl="0" algn="l">
              <a:lnSpc>
                <a:spcPct val="70000"/>
              </a:lnSpc>
              <a:spcBef>
                <a:spcPts val="1000"/>
              </a:spcBef>
              <a:spcAft>
                <a:spcPts val="0"/>
              </a:spcAft>
              <a:buSzPts val="2100"/>
              <a:buChar char="•"/>
            </a:pPr>
            <a:r>
              <a:rPr b="1" lang="en-US" sz="2260">
                <a:latin typeface="Times New Roman"/>
                <a:ea typeface="Times New Roman"/>
                <a:cs typeface="Times New Roman"/>
                <a:sym typeface="Times New Roman"/>
              </a:rPr>
              <a:t>HTTP version 1.0 –</a:t>
            </a:r>
            <a:r>
              <a:rPr lang="en-US" sz="2260">
                <a:latin typeface="Times New Roman"/>
                <a:ea typeface="Times New Roman"/>
                <a:cs typeface="Times New Roman"/>
                <a:sym typeface="Times New Roman"/>
              </a:rPr>
              <a:t>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In 1996, RFC 1945 (Request For Comments) was introduced in HTTP version 1.0.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 </a:t>
            </a:r>
            <a:endParaRPr sz="2260">
              <a:latin typeface="Times New Roman"/>
              <a:ea typeface="Times New Roman"/>
              <a:cs typeface="Times New Roman"/>
              <a:sym typeface="Times New Roman"/>
            </a:endParaRPr>
          </a:p>
          <a:p>
            <a:pPr indent="-361950" lvl="0" marL="457200" rtl="0" algn="l">
              <a:lnSpc>
                <a:spcPct val="70000"/>
              </a:lnSpc>
              <a:spcBef>
                <a:spcPts val="1000"/>
              </a:spcBef>
              <a:spcAft>
                <a:spcPts val="0"/>
              </a:spcAft>
              <a:buSzPts val="2100"/>
              <a:buChar char="•"/>
            </a:pPr>
            <a:r>
              <a:rPr b="1" lang="en-US" sz="2260">
                <a:latin typeface="Times New Roman"/>
                <a:ea typeface="Times New Roman"/>
                <a:cs typeface="Times New Roman"/>
                <a:sym typeface="Times New Roman"/>
              </a:rPr>
              <a:t>HTTP version 1.1 –</a:t>
            </a:r>
            <a:r>
              <a:rPr lang="en-US" sz="2260">
                <a:latin typeface="Times New Roman"/>
                <a:ea typeface="Times New Roman"/>
                <a:cs typeface="Times New Roman"/>
                <a:sym typeface="Times New Roman"/>
              </a:rPr>
              <a:t>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In January 1997, RFC 2068 was introduced in HTTP version 1.1. Improvements and updates to HTTP version 1.1 standard were released under RFC 2616 in June 1999.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 </a:t>
            </a:r>
            <a:endParaRPr sz="2260">
              <a:latin typeface="Times New Roman"/>
              <a:ea typeface="Times New Roman"/>
              <a:cs typeface="Times New Roman"/>
              <a:sym typeface="Times New Roman"/>
            </a:endParaRPr>
          </a:p>
          <a:p>
            <a:pPr indent="-361950" lvl="0" marL="457200" rtl="0" algn="l">
              <a:lnSpc>
                <a:spcPct val="70000"/>
              </a:lnSpc>
              <a:spcBef>
                <a:spcPts val="1000"/>
              </a:spcBef>
              <a:spcAft>
                <a:spcPts val="0"/>
              </a:spcAft>
              <a:buSzPts val="2100"/>
              <a:buChar char="•"/>
            </a:pPr>
            <a:r>
              <a:rPr b="1" lang="en-US" sz="2260">
                <a:latin typeface="Times New Roman"/>
                <a:ea typeface="Times New Roman"/>
                <a:cs typeface="Times New Roman"/>
                <a:sym typeface="Times New Roman"/>
              </a:rPr>
              <a:t>HTTP version 2.0 –</a:t>
            </a:r>
            <a:r>
              <a:rPr lang="en-US" sz="2260">
                <a:latin typeface="Times New Roman"/>
                <a:ea typeface="Times New Roman"/>
                <a:cs typeface="Times New Roman"/>
                <a:sym typeface="Times New Roman"/>
              </a:rPr>
              <a:t>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The HTTP version 2.0 specification was published as RFC 7540 on May 14, 2015.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 </a:t>
            </a:r>
            <a:endParaRPr sz="2260">
              <a:latin typeface="Times New Roman"/>
              <a:ea typeface="Times New Roman"/>
              <a:cs typeface="Times New Roman"/>
              <a:sym typeface="Times New Roman"/>
            </a:endParaRPr>
          </a:p>
          <a:p>
            <a:pPr indent="-361950" lvl="0" marL="457200" rtl="0" algn="l">
              <a:lnSpc>
                <a:spcPct val="70000"/>
              </a:lnSpc>
              <a:spcBef>
                <a:spcPts val="1000"/>
              </a:spcBef>
              <a:spcAft>
                <a:spcPts val="0"/>
              </a:spcAft>
              <a:buSzPts val="2100"/>
              <a:buChar char="•"/>
            </a:pPr>
            <a:r>
              <a:rPr b="1" lang="en-US" sz="2260">
                <a:latin typeface="Times New Roman"/>
                <a:ea typeface="Times New Roman"/>
                <a:cs typeface="Times New Roman"/>
                <a:sym typeface="Times New Roman"/>
              </a:rPr>
              <a:t>HTTP version 3.0 –</a:t>
            </a:r>
            <a:r>
              <a:rPr lang="en-US" sz="2260">
                <a:latin typeface="Times New Roman"/>
                <a:ea typeface="Times New Roman"/>
                <a:cs typeface="Times New Roman"/>
                <a:sym typeface="Times New Roman"/>
              </a:rPr>
              <a:t> published in 2022</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HTTP version 3.0 is based on previous RFC draft. It is renamed as HyperText Transfer Protocol </a:t>
            </a:r>
            <a:r>
              <a:rPr lang="en-US" sz="2260">
                <a:solidFill>
                  <a:srgbClr val="FF0000"/>
                </a:solidFill>
                <a:latin typeface="Times New Roman"/>
                <a:ea typeface="Times New Roman"/>
                <a:cs typeface="Times New Roman"/>
                <a:sym typeface="Times New Roman"/>
              </a:rPr>
              <a:t>QUIC</a:t>
            </a:r>
            <a:r>
              <a:rPr lang="en-US" sz="2260">
                <a:latin typeface="Times New Roman"/>
                <a:ea typeface="Times New Roman"/>
                <a:cs typeface="Times New Roman"/>
                <a:sym typeface="Times New Roman"/>
              </a:rPr>
              <a:t> </a:t>
            </a:r>
            <a:r>
              <a:rPr lang="en-US" sz="1600">
                <a:solidFill>
                  <a:srgbClr val="FF0000"/>
                </a:solidFill>
                <a:highlight>
                  <a:srgbClr val="FFFFFF"/>
                </a:highlight>
                <a:latin typeface="Arial"/>
                <a:ea typeface="Arial"/>
                <a:cs typeface="Arial"/>
                <a:sym typeface="Arial"/>
              </a:rPr>
              <a:t>(Quick UDP Internet Connections, pronounced quick)</a:t>
            </a:r>
            <a:r>
              <a:rPr lang="en-US" sz="2260">
                <a:latin typeface="Times New Roman"/>
                <a:ea typeface="Times New Roman"/>
                <a:cs typeface="Times New Roman"/>
                <a:sym typeface="Times New Roman"/>
              </a:rPr>
              <a:t>which is a transport layer network protocol </a:t>
            </a:r>
            <a:r>
              <a:rPr lang="en-US" sz="2260">
                <a:solidFill>
                  <a:srgbClr val="FF0000"/>
                </a:solidFill>
                <a:latin typeface="Times New Roman"/>
                <a:ea typeface="Times New Roman"/>
                <a:cs typeface="Times New Roman"/>
                <a:sym typeface="Times New Roman"/>
              </a:rPr>
              <a:t>developed by Google. </a:t>
            </a:r>
            <a:r>
              <a:rPr lang="en-US" sz="1900">
                <a:solidFill>
                  <a:srgbClr val="FF0000"/>
                </a:solidFill>
                <a:highlight>
                  <a:srgbClr val="FFFFFF"/>
                </a:highlight>
                <a:latin typeface="Times New Roman"/>
                <a:ea typeface="Times New Roman"/>
                <a:cs typeface="Times New Roman"/>
                <a:sym typeface="Times New Roman"/>
              </a:rPr>
              <a:t>The overall goal is to reduce latency compared to that of TCP. Think of QUIC as being similar to TCP+TLS+HTTP/2 implemented on UDP.</a:t>
            </a:r>
            <a:endParaRPr sz="2960">
              <a:solidFill>
                <a:srgbClr val="FF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1200">
                <a:solidFill>
                  <a:srgbClr val="888888"/>
                </a:solidFill>
                <a:latin typeface="Calibri"/>
                <a:ea typeface="Calibri"/>
                <a:cs typeface="Calibri"/>
                <a:sym typeface="Calibri"/>
              </a:rPr>
              <a:t>HTTP</a:t>
            </a:r>
            <a:endParaRPr/>
          </a:p>
        </p:txBody>
      </p:sp>
      <p:sp>
        <p:nvSpPr>
          <p:cNvPr id="214" name="Google Shape;214;p40"/>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215" name="Google Shape;215;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Features of HTTP</a:t>
            </a:r>
            <a:endParaRPr>
              <a:latin typeface="Times New Roman"/>
              <a:ea typeface="Times New Roman"/>
              <a:cs typeface="Times New Roman"/>
              <a:sym typeface="Times New Roman"/>
            </a:endParaRPr>
          </a:p>
        </p:txBody>
      </p:sp>
      <p:sp>
        <p:nvSpPr>
          <p:cNvPr id="216" name="Google Shape;216;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55600" lvl="0" marL="457200" rtl="0" algn="just">
              <a:lnSpc>
                <a:spcPct val="90000"/>
              </a:lnSpc>
              <a:spcBef>
                <a:spcPts val="1000"/>
              </a:spcBef>
              <a:spcAft>
                <a:spcPts val="0"/>
              </a:spcAft>
              <a:buSzPts val="2000"/>
              <a:buChar char="•"/>
            </a:pPr>
            <a:r>
              <a:rPr b="1" lang="en-US" sz="2200">
                <a:latin typeface="Times New Roman"/>
                <a:ea typeface="Times New Roman"/>
                <a:cs typeface="Times New Roman"/>
                <a:sym typeface="Times New Roman"/>
              </a:rPr>
              <a:t>Connectionless protocol:</a:t>
            </a:r>
            <a:r>
              <a:rPr lang="en-US" sz="2200">
                <a:latin typeface="Times New Roman"/>
                <a:ea typeface="Times New Roman"/>
                <a:cs typeface="Times New Roman"/>
                <a:sym typeface="Times New Roman"/>
              </a:rPr>
              <a:t> HTTP is a connectionless protocol. HTTP client initiates a request and waits for a response from the server. When the server receives the request, the server processes the request and sends back the response to the HTTP client after which the client disconnects the connection. </a:t>
            </a:r>
            <a:r>
              <a:rPr lang="en-US" sz="2200">
                <a:solidFill>
                  <a:srgbClr val="FF0000"/>
                </a:solidFill>
                <a:latin typeface="Times New Roman"/>
                <a:ea typeface="Times New Roman"/>
                <a:cs typeface="Times New Roman"/>
                <a:sym typeface="Times New Roman"/>
              </a:rPr>
              <a:t>The connection between client and server exist only during the current request and response time only.</a:t>
            </a:r>
            <a:endParaRPr sz="3000">
              <a:solidFill>
                <a:srgbClr val="FF0000"/>
              </a:solidFill>
            </a:endParaRPr>
          </a:p>
          <a:p>
            <a:pPr indent="-355600" lvl="0" marL="457200" rtl="0" algn="just">
              <a:lnSpc>
                <a:spcPct val="90000"/>
              </a:lnSpc>
              <a:spcBef>
                <a:spcPts val="1000"/>
              </a:spcBef>
              <a:spcAft>
                <a:spcPts val="0"/>
              </a:spcAft>
              <a:buSzPts val="2000"/>
              <a:buChar char="•"/>
            </a:pPr>
            <a:r>
              <a:rPr b="1" lang="en-US" sz="2200">
                <a:latin typeface="Times New Roman"/>
                <a:ea typeface="Times New Roman"/>
                <a:cs typeface="Times New Roman"/>
                <a:sym typeface="Times New Roman"/>
              </a:rPr>
              <a:t>Media independent:</a:t>
            </a:r>
            <a:r>
              <a:rPr lang="en-US" sz="2200">
                <a:latin typeface="Times New Roman"/>
                <a:ea typeface="Times New Roman"/>
                <a:cs typeface="Times New Roman"/>
                <a:sym typeface="Times New Roman"/>
              </a:rPr>
              <a:t> HTTP protocol is a media independent as data can be sent as long as both the client and server know how to handle the data content. It is required for both the client and server to specify the content type in MIME-type header.</a:t>
            </a:r>
            <a:endParaRPr sz="3000"/>
          </a:p>
          <a:p>
            <a:pPr indent="-355600" lvl="0" marL="457200" rtl="0" algn="just">
              <a:lnSpc>
                <a:spcPct val="90000"/>
              </a:lnSpc>
              <a:spcBef>
                <a:spcPts val="1000"/>
              </a:spcBef>
              <a:spcAft>
                <a:spcPts val="0"/>
              </a:spcAft>
              <a:buSzPts val="2000"/>
              <a:buChar char="•"/>
            </a:pPr>
            <a:r>
              <a:rPr b="1" lang="en-US" sz="2200">
                <a:latin typeface="Times New Roman"/>
                <a:ea typeface="Times New Roman"/>
                <a:cs typeface="Times New Roman"/>
                <a:sym typeface="Times New Roman"/>
              </a:rPr>
              <a:t>Stateless:</a:t>
            </a:r>
            <a:r>
              <a:rPr lang="en-US" sz="2200">
                <a:latin typeface="Times New Roman"/>
                <a:ea typeface="Times New Roman"/>
                <a:cs typeface="Times New Roman"/>
                <a:sym typeface="Times New Roman"/>
              </a:rPr>
              <a:t> HTTP is a stateless protocol as both the client and server know each other only during the current request. Due to this nature of the protocol, both the client and server </a:t>
            </a:r>
            <a:r>
              <a:rPr lang="en-US" sz="2200">
                <a:solidFill>
                  <a:srgbClr val="FF0000"/>
                </a:solidFill>
                <a:latin typeface="Times New Roman"/>
                <a:ea typeface="Times New Roman"/>
                <a:cs typeface="Times New Roman"/>
                <a:sym typeface="Times New Roman"/>
              </a:rPr>
              <a:t>do not retain the information between various requests of the web pages</a:t>
            </a:r>
            <a:r>
              <a:rPr lang="en-US" sz="2200">
                <a:latin typeface="Times New Roman"/>
                <a:ea typeface="Times New Roman"/>
                <a:cs typeface="Times New Roman"/>
                <a:sym typeface="Times New Roman"/>
              </a:rPr>
              <a:t>.</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idx="1" type="body"/>
          </p:nvPr>
        </p:nvSpPr>
        <p:spPr>
          <a:xfrm>
            <a:off x="1164921" y="987425"/>
            <a:ext cx="10190467" cy="4873625"/>
          </a:xfrm>
          <a:prstGeom prst="rect">
            <a:avLst/>
          </a:prstGeom>
          <a:noFill/>
          <a:ln>
            <a:noFill/>
          </a:ln>
        </p:spPr>
        <p:txBody>
          <a:bodyPr anchorCtr="0" anchor="t" bIns="45700" lIns="91425" spcFirstLastPara="1" rIns="91425" wrap="square" tIns="45700">
            <a:noAutofit/>
          </a:bodyPr>
          <a:lstStyle/>
          <a:p>
            <a:pPr indent="-438150" lvl="0" marL="457200" rtl="0" algn="just">
              <a:lnSpc>
                <a:spcPct val="90000"/>
              </a:lnSpc>
              <a:spcBef>
                <a:spcPts val="1000"/>
              </a:spcBef>
              <a:spcAft>
                <a:spcPts val="0"/>
              </a:spcAft>
              <a:buSzPts val="3300"/>
              <a:buChar char="•"/>
            </a:pPr>
            <a:r>
              <a:rPr b="1" lang="en-US" sz="2100">
                <a:latin typeface="Times New Roman"/>
                <a:ea typeface="Times New Roman"/>
                <a:cs typeface="Times New Roman"/>
                <a:sym typeface="Times New Roman"/>
              </a:rPr>
              <a:t>HTTP can use both non-persistent connections and persistent connections</a:t>
            </a:r>
            <a:r>
              <a:rPr lang="en-US" sz="2100">
                <a:latin typeface="Times New Roman"/>
                <a:ea typeface="Times New Roman"/>
                <a:cs typeface="Times New Roman"/>
                <a:sym typeface="Times New Roman"/>
              </a:rPr>
              <a:t>. </a:t>
            </a:r>
            <a:r>
              <a:rPr b="1" lang="en-US" sz="1900">
                <a:solidFill>
                  <a:srgbClr val="FF0000"/>
                </a:solidFill>
                <a:highlight>
                  <a:srgbClr val="FFFFFF"/>
                </a:highlight>
                <a:latin typeface="Times New Roman"/>
                <a:ea typeface="Times New Roman"/>
                <a:cs typeface="Times New Roman"/>
                <a:sym typeface="Times New Roman"/>
              </a:rPr>
              <a:t>Non-Persistent Connection: It requires connection setup again and again for each object to send.</a:t>
            </a:r>
            <a:r>
              <a:rPr lang="en-US" sz="1900">
                <a:solidFill>
                  <a:srgbClr val="FF0000"/>
                </a:solidFill>
                <a:highlight>
                  <a:srgbClr val="FFFFFF"/>
                </a:highlight>
                <a:latin typeface="Times New Roman"/>
                <a:ea typeface="Times New Roman"/>
                <a:cs typeface="Times New Roman"/>
                <a:sym typeface="Times New Roman"/>
              </a:rPr>
              <a:t> </a:t>
            </a:r>
            <a:r>
              <a:rPr b="1" lang="en-US" sz="1900">
                <a:solidFill>
                  <a:srgbClr val="FF0000"/>
                </a:solidFill>
                <a:highlight>
                  <a:srgbClr val="FFFFFF"/>
                </a:highlight>
                <a:latin typeface="Times New Roman"/>
                <a:ea typeface="Times New Roman"/>
                <a:cs typeface="Times New Roman"/>
                <a:sym typeface="Times New Roman"/>
              </a:rPr>
              <a:t>Persistent connection: It does not require connection setup again and again</a:t>
            </a:r>
            <a:endParaRPr sz="4000">
              <a:solidFill>
                <a:srgbClr val="FF0000"/>
              </a:solidFill>
              <a:latin typeface="Times New Roman"/>
              <a:ea typeface="Times New Roman"/>
              <a:cs typeface="Times New Roman"/>
              <a:sym typeface="Times New Roman"/>
            </a:endParaRPr>
          </a:p>
          <a:p>
            <a:pPr indent="-438150" lvl="0" marL="457200" rtl="0" algn="just">
              <a:lnSpc>
                <a:spcPct val="90000"/>
              </a:lnSpc>
              <a:spcBef>
                <a:spcPts val="1000"/>
              </a:spcBef>
              <a:spcAft>
                <a:spcPts val="0"/>
              </a:spcAft>
              <a:buSzPts val="3300"/>
              <a:buChar char="•"/>
            </a:pPr>
            <a:r>
              <a:rPr lang="en-US" sz="2800">
                <a:latin typeface="Times New Roman"/>
                <a:ea typeface="Times New Roman"/>
                <a:cs typeface="Times New Roman"/>
                <a:sym typeface="Times New Roman"/>
              </a:rPr>
              <a:t>The </a:t>
            </a:r>
            <a:r>
              <a:rPr lang="en-US" sz="2400">
                <a:latin typeface="Times New Roman"/>
                <a:ea typeface="Times New Roman"/>
                <a:cs typeface="Times New Roman"/>
                <a:sym typeface="Times New Roman"/>
              </a:rPr>
              <a:t>non-persistent connection</a:t>
            </a:r>
            <a:r>
              <a:rPr lang="en-US" sz="2100">
                <a:latin typeface="Times New Roman"/>
                <a:ea typeface="Times New Roman"/>
                <a:cs typeface="Times New Roman"/>
                <a:sym typeface="Times New Roman"/>
              </a:rPr>
              <a:t> has connection type 1.0, while the persistent connection has connection type 1.1.</a:t>
            </a:r>
            <a:endParaRPr sz="3300"/>
          </a:p>
          <a:p>
            <a:pPr indent="-438150" lvl="0" marL="457200" rtl="0" algn="just">
              <a:lnSpc>
                <a:spcPct val="90000"/>
              </a:lnSpc>
              <a:spcBef>
                <a:spcPts val="1000"/>
              </a:spcBef>
              <a:spcAft>
                <a:spcPts val="0"/>
              </a:spcAft>
              <a:buSzPts val="3300"/>
              <a:buChar char="•"/>
            </a:pPr>
            <a:r>
              <a:rPr lang="en-US" sz="2100">
                <a:latin typeface="Times New Roman"/>
                <a:ea typeface="Times New Roman"/>
                <a:cs typeface="Times New Roman"/>
                <a:sym typeface="Times New Roman"/>
              </a:rPr>
              <a:t>HTTP is similar to the FTP as it also transfers the files from one host to another host. But, HTTP is simpler than FTP as HTTP uses only one connection, i.e., no control connection to transfer the files.</a:t>
            </a:r>
            <a:endParaRPr sz="3300"/>
          </a:p>
          <a:p>
            <a:pPr indent="-438150" lvl="0" marL="457200" rtl="0" algn="just">
              <a:lnSpc>
                <a:spcPct val="90000"/>
              </a:lnSpc>
              <a:spcBef>
                <a:spcPts val="1000"/>
              </a:spcBef>
              <a:spcAft>
                <a:spcPts val="0"/>
              </a:spcAft>
              <a:buSzPts val="3300"/>
              <a:buChar char="•"/>
            </a:pPr>
            <a:r>
              <a:rPr lang="en-US" sz="2100">
                <a:latin typeface="Times New Roman"/>
                <a:ea typeface="Times New Roman"/>
                <a:cs typeface="Times New Roman"/>
                <a:sym typeface="Times New Roman"/>
              </a:rPr>
              <a:t>HTTP is used to carry the data in the form of MIME-like format.</a:t>
            </a:r>
            <a:endParaRPr sz="3300"/>
          </a:p>
          <a:p>
            <a:pPr indent="-438150" lvl="0" marL="457200" rtl="0" algn="just">
              <a:lnSpc>
                <a:spcPct val="90000"/>
              </a:lnSpc>
              <a:spcBef>
                <a:spcPts val="1000"/>
              </a:spcBef>
              <a:spcAft>
                <a:spcPts val="0"/>
              </a:spcAft>
              <a:buSzPts val="3300"/>
              <a:buChar char="•"/>
            </a:pPr>
            <a:r>
              <a:rPr lang="en-US" sz="2100">
                <a:latin typeface="Times New Roman"/>
                <a:ea typeface="Times New Roman"/>
                <a:cs typeface="Times New Roman"/>
                <a:sym typeface="Times New Roman"/>
              </a:rPr>
              <a:t>HTTP is similar to SMTP as the data is transferred between client and server. The HTTP differs from the SMTP in the way the messages are sent from the client to the server and from server to the client. </a:t>
            </a:r>
            <a:r>
              <a:rPr lang="en-US" sz="2100">
                <a:solidFill>
                  <a:srgbClr val="FF0000"/>
                </a:solidFill>
                <a:latin typeface="Times New Roman"/>
                <a:ea typeface="Times New Roman"/>
                <a:cs typeface="Times New Roman"/>
                <a:sym typeface="Times New Roman"/>
              </a:rPr>
              <a:t>SMTP messages are stored and forwarded</a:t>
            </a:r>
            <a:r>
              <a:rPr lang="en-US" sz="2100">
                <a:latin typeface="Times New Roman"/>
                <a:ea typeface="Times New Roman"/>
                <a:cs typeface="Times New Roman"/>
                <a:sym typeface="Times New Roman"/>
              </a:rPr>
              <a:t> while </a:t>
            </a:r>
            <a:r>
              <a:rPr lang="en-US" sz="2100">
                <a:solidFill>
                  <a:srgbClr val="FF0000"/>
                </a:solidFill>
                <a:latin typeface="Times New Roman"/>
                <a:ea typeface="Times New Roman"/>
                <a:cs typeface="Times New Roman"/>
                <a:sym typeface="Times New Roman"/>
              </a:rPr>
              <a:t>HTTP messages are delivered immediately.</a:t>
            </a:r>
            <a:endParaRPr sz="3300">
              <a:solidFill>
                <a:srgbClr val="FF0000"/>
              </a:solidFill>
            </a:endParaRPr>
          </a:p>
        </p:txBody>
      </p:sp>
      <p:sp>
        <p:nvSpPr>
          <p:cNvPr id="222" name="Google Shape;2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type="title"/>
          </p:nvPr>
        </p:nvSpPr>
        <p:spPr>
          <a:xfrm>
            <a:off x="839787" y="457200"/>
            <a:ext cx="8717700" cy="1146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a:latin typeface="Times New Roman"/>
                <a:ea typeface="Times New Roman"/>
                <a:cs typeface="Times New Roman"/>
                <a:sym typeface="Times New Roman"/>
              </a:rPr>
              <a:t>Differences between HTTP and HTTPS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28" name="Google Shape;228;p15"/>
          <p:cNvSpPr txBox="1"/>
          <p:nvPr>
            <p:ph idx="2" type="body"/>
          </p:nvPr>
        </p:nvSpPr>
        <p:spPr>
          <a:xfrm>
            <a:off x="764632" y="1618989"/>
            <a:ext cx="10846996" cy="3811588"/>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stands for HyperText Transfer Protocol and HTTPS stands for HyperText Transfer Protocol Secure.</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In HTTP, URL begins with “http://” whereas URL starts with “https://”</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uses port number 80 for communication and HTTPS uses 443</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is considered to be insecure and HTTPS is secure</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Works at Application Layer and HTTPS works at Transport Layer</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In HTTP, Encryption is absent and Encryption is present in HTTPS as discussed above</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does not require any certificates and HTTPS needs SSL Certificates</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speed is faster than HTTPS and HTTPS speed is slower than HTTP</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does not improve search ranking while HTTPS improves search ranking.</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does not use data hashtags to secure data, while HTTPS will have the data before sending it and return it to its original state on the receiver side.</a:t>
            </a:r>
            <a:endParaRPr/>
          </a:p>
          <a:p>
            <a:pPr indent="-228600" lvl="0" marL="457200" rtl="0" algn="l">
              <a:lnSpc>
                <a:spcPct val="90000"/>
              </a:lnSpc>
              <a:spcBef>
                <a:spcPts val="1000"/>
              </a:spcBef>
              <a:spcAft>
                <a:spcPts val="0"/>
              </a:spcAft>
              <a:buClr>
                <a:schemeClr val="dk1"/>
              </a:buClr>
              <a:buSzPts val="1600"/>
              <a:buNone/>
            </a:pPr>
            <a:r>
              <a:t/>
            </a:r>
            <a:endParaRPr sz="2000">
              <a:latin typeface="Times New Roman"/>
              <a:ea typeface="Times New Roman"/>
              <a:cs typeface="Times New Roman"/>
              <a:sym typeface="Times New Roman"/>
            </a:endParaRPr>
          </a:p>
        </p:txBody>
      </p:sp>
      <p:sp>
        <p:nvSpPr>
          <p:cNvPr id="229" name="Google Shape;229;p15"/>
          <p:cNvSpPr txBox="1"/>
          <p:nvPr>
            <p:ph idx="12" type="sldNum"/>
          </p:nvPr>
        </p:nvSpPr>
        <p:spPr>
          <a:xfrm>
            <a:off x="8610600" y="64325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1116330" y="524398"/>
            <a:ext cx="10515600" cy="77600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36" name="Google Shape;236;p41"/>
          <p:cNvSpPr txBox="1"/>
          <p:nvPr/>
        </p:nvSpPr>
        <p:spPr>
          <a:xfrm>
            <a:off x="561051" y="1391654"/>
            <a:ext cx="7575551" cy="48012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Books: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Web Design With HTML, CSS, JavaScript and jQuery Set, 1st Edition, by Jon Duckett.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Hacking Exposed Web Applications, 3rd edition, Joel Scambray, Vincent Liu, Caleb Sima, Released October 2010, Publisher(s): McGraw-Hill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Video Lectures :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  </a:t>
            </a:r>
            <a:r>
              <a:rPr b="0" i="0" lang="en-US" sz="1800" u="sng" cap="none"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https://www.youtube.com/watch?v=m5okAKeD184</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Reference Links:</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0"/>
              </a:spcBef>
              <a:spcAft>
                <a:spcPts val="0"/>
              </a:spcAft>
              <a:buClr>
                <a:schemeClr val="dk1"/>
              </a:buClr>
              <a:buSzPts val="1800"/>
              <a:buFont typeface="Calibri"/>
              <a:buAutoNum type="arabicPeriod"/>
            </a:pPr>
            <a:r>
              <a:rPr b="0" i="0" lang="en-US" sz="18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https://www.w3schools.com/whatis/</a:t>
            </a:r>
            <a:endParaRPr b="0" i="0" sz="1800" u="none" cap="none" strike="noStrike">
              <a:solidFill>
                <a:schemeClr val="dk1"/>
              </a:solidFill>
              <a:latin typeface="Times New Roman"/>
              <a:ea typeface="Times New Roman"/>
              <a:cs typeface="Times New Roman"/>
              <a:sym typeface="Times New Roman"/>
            </a:endParaRPr>
          </a:p>
          <a:p>
            <a:pPr indent="-514350" lvl="0" marL="514350" marR="0" rtl="0" algn="l">
              <a:lnSpc>
                <a:spcPct val="100000"/>
              </a:lnSpc>
              <a:spcBef>
                <a:spcPts val="0"/>
              </a:spcBef>
              <a:spcAft>
                <a:spcPts val="0"/>
              </a:spcAft>
              <a:buClr>
                <a:schemeClr val="dk1"/>
              </a:buClr>
              <a:buSzPts val="1800"/>
              <a:buFont typeface="Calibri"/>
              <a:buAutoNum type="arabicPeriod"/>
            </a:pPr>
            <a:r>
              <a:rPr b="0" i="0" lang="en-US" sz="1800" u="sng" cap="none" strike="noStrike">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https://www.geeksforgeeks.org/web-development/</a:t>
            </a:r>
            <a:endParaRPr b="0" i="0" sz="1800" u="none" cap="none" strike="noStrike">
              <a:solidFill>
                <a:schemeClr val="dk1"/>
              </a:solidFill>
              <a:latin typeface="Times New Roman"/>
              <a:ea typeface="Times New Roman"/>
              <a:cs typeface="Times New Roman"/>
              <a:sym typeface="Times New Roman"/>
            </a:endParaRPr>
          </a:p>
          <a:p>
            <a:pPr indent="-514350" lvl="0" marL="514350" marR="0" rtl="0" algn="l">
              <a:lnSpc>
                <a:spcPct val="100000"/>
              </a:lnSpc>
              <a:spcBef>
                <a:spcPts val="0"/>
              </a:spcBef>
              <a:spcAft>
                <a:spcPts val="0"/>
              </a:spcAft>
              <a:buClr>
                <a:schemeClr val="dk1"/>
              </a:buClr>
              <a:buSzPts val="1800"/>
              <a:buFont typeface="Calibri"/>
              <a:buAutoNum type="arabicPeriod"/>
            </a:pPr>
            <a:r>
              <a:rPr b="0" i="0" lang="en-US" sz="1800" u="sng" cap="none" strike="noStrike">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https://www.w3schools.com/whatis/whatis_http.asp</a:t>
            </a:r>
            <a:endParaRPr b="0" i="0" sz="1800" u="sng" cap="none" strike="noStrike">
              <a:solidFill>
                <a:schemeClr val="dk1"/>
              </a:solidFill>
              <a:latin typeface="Times New Roman"/>
              <a:ea typeface="Times New Roman"/>
              <a:cs typeface="Times New Roman"/>
              <a:sym typeface="Times New Roman"/>
            </a:endParaRPr>
          </a:p>
          <a:p>
            <a:pPr indent="-514350" lvl="0" marL="514350" marR="0" rtl="0" algn="l">
              <a:lnSpc>
                <a:spcPct val="100000"/>
              </a:lnSpc>
              <a:spcBef>
                <a:spcPts val="0"/>
              </a:spcBef>
              <a:spcAft>
                <a:spcPts val="0"/>
              </a:spcAft>
              <a:buClr>
                <a:schemeClr val="dk1"/>
              </a:buClr>
              <a:buSzPts val="1800"/>
              <a:buFont typeface="Calibri"/>
              <a:buAutoNum type="arabicPeriod"/>
            </a:pPr>
            <a:r>
              <a:rPr b="0" i="0" lang="en-US" sz="1800" u="sng" cap="none" strike="noStrike">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https://www.javatpoint.com/computer-network-http</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37" name="Google Shape;237;p41"/>
          <p:cNvGrpSpPr/>
          <p:nvPr/>
        </p:nvGrpSpPr>
        <p:grpSpPr>
          <a:xfrm>
            <a:off x="9858375" y="2028825"/>
            <a:ext cx="1900238" cy="1893887"/>
            <a:chOff x="1259" y="3082"/>
            <a:chExt cx="884" cy="884"/>
          </a:xfrm>
        </p:grpSpPr>
        <p:sp>
          <p:nvSpPr>
            <p:cNvPr id="238" name="Google Shape;238;p41"/>
            <p:cNvSpPr/>
            <p:nvPr/>
          </p:nvSpPr>
          <p:spPr>
            <a:xfrm flipH="1">
              <a:off x="1681" y="3824"/>
              <a:ext cx="110" cy="107"/>
            </a:xfrm>
            <a:custGeom>
              <a:rect b="b" l="l" r="r" t="t"/>
              <a:pathLst>
                <a:path extrusionOk="0" h="107" w="11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9" name="Google Shape;239;p41"/>
            <p:cNvSpPr/>
            <p:nvPr/>
          </p:nvSpPr>
          <p:spPr>
            <a:xfrm flipH="1">
              <a:off x="1786" y="3762"/>
              <a:ext cx="35" cy="88"/>
            </a:xfrm>
            <a:custGeom>
              <a:rect b="b" l="l" r="r" t="t"/>
              <a:pathLst>
                <a:path extrusionOk="0" h="88" w="35">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p41"/>
            <p:cNvSpPr/>
            <p:nvPr/>
          </p:nvSpPr>
          <p:spPr>
            <a:xfrm flipH="1">
              <a:off x="1587" y="3719"/>
              <a:ext cx="54" cy="29"/>
            </a:xfrm>
            <a:custGeom>
              <a:rect b="b" l="l" r="r" t="t"/>
              <a:pathLst>
                <a:path extrusionOk="0" h="29" w="54">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1" name="Google Shape;241;p41"/>
            <p:cNvSpPr/>
            <p:nvPr/>
          </p:nvSpPr>
          <p:spPr>
            <a:xfrm flipH="1">
              <a:off x="1259" y="3082"/>
              <a:ext cx="884" cy="884"/>
            </a:xfrm>
            <a:custGeom>
              <a:rect b="b" l="l" r="r" t="t"/>
              <a:pathLst>
                <a:path extrusionOk="0" h="884" w="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2" name="Google Shape;242;p41"/>
            <p:cNvSpPr/>
            <p:nvPr/>
          </p:nvSpPr>
          <p:spPr>
            <a:xfrm flipH="1">
              <a:off x="1517" y="3611"/>
              <a:ext cx="102" cy="78"/>
            </a:xfrm>
            <a:custGeom>
              <a:rect b="b" l="l" r="r" t="t"/>
              <a:pathLst>
                <a:path extrusionOk="0" h="78" w="102">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248" name="Google Shape;248;p42"/>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249" name="Google Shape;249;p42"/>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250" name="Google Shape;250;p42"/>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251" name="Google Shape;251;p42"/>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252" name="Google Shape;252;p42"/>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Arial"/>
              <a:buNone/>
            </a:pPr>
            <a:r>
              <a:rPr b="0" i="0" lang="en-US" sz="8000" u="none" cap="none" strike="noStrike">
                <a:solidFill>
                  <a:srgbClr val="FFFFFF"/>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
        <p:nvSpPr>
          <p:cNvPr id="253" name="Google Shape;253;p42"/>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 name="Google Shape;254;p42"/>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55" name="Google Shape;255;p42"/>
          <p:cNvGrpSpPr/>
          <p:nvPr/>
        </p:nvGrpSpPr>
        <p:grpSpPr>
          <a:xfrm>
            <a:off x="222054" y="94089"/>
            <a:ext cx="410563" cy="1538089"/>
            <a:chOff x="83821" y="0"/>
            <a:chExt cx="219636" cy="903079"/>
          </a:xfrm>
        </p:grpSpPr>
        <p:sp>
          <p:nvSpPr>
            <p:cNvPr id="256" name="Google Shape;256;p42"/>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42"/>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42"/>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259" name="Google Shape;259;p42"/>
            <p:cNvGraphicFramePr/>
            <p:nvPr/>
          </p:nvGraphicFramePr>
          <p:xfrm>
            <a:off x="100850" y="246475"/>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259" name="Google Shape;259;p42"/>
                        <p:cNvPicPr preferRelativeResize="0"/>
                        <p:nvPr/>
                      </p:nvPicPr>
                      <p:blipFill rotWithShape="1">
                        <a:blip r:embed="rId6">
                          <a:alphaModFix/>
                        </a:blip>
                        <a:srcRect b="0" l="0" r="0" t="0"/>
                        <a:stretch/>
                      </p:blipFill>
                      <p:spPr>
                        <a:xfrm>
                          <a:off x="100850" y="246475"/>
                          <a:ext cx="183878" cy="183422"/>
                        </a:xfrm>
                        <a:prstGeom prst="rect">
                          <a:avLst/>
                        </a:prstGeom>
                        <a:noFill/>
                        <a:ln>
                          <a:noFill/>
                        </a:ln>
                      </p:spPr>
                    </p:pic>
                  </p:oleObj>
                </mc:Fallback>
              </mc:AlternateContent>
            </a:graphicData>
          </a:graphic>
        </p:graphicFrame>
      </p:grpSp>
      <p:pic>
        <p:nvPicPr>
          <p:cNvPr descr="rId1" id="260" name="Google Shape;260;p42"/>
          <p:cNvPicPr preferRelativeResize="0"/>
          <p:nvPr/>
        </p:nvPicPr>
        <p:blipFill rotWithShape="1">
          <a:blip r:embed="rId6">
            <a:alphaModFix/>
          </a:blip>
          <a:srcRect b="0" l="0" r="0" t="0"/>
          <a:stretch/>
        </p:blipFill>
        <p:spPr>
          <a:xfrm>
            <a:off x="88900" y="241300"/>
            <a:ext cx="177800" cy="17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idx="2" type="body"/>
          </p:nvPr>
        </p:nvSpPr>
        <p:spPr>
          <a:xfrm>
            <a:off x="449263" y="1840230"/>
            <a:ext cx="4322762" cy="45161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this lecture, we will discuss:</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Introduction to Web development. Difference between HTML and HTTP.</a:t>
            </a:r>
            <a:endParaRPr sz="24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p:txBody>
      </p:sp>
      <p:sp>
        <p:nvSpPr>
          <p:cNvPr id="117" name="Google Shape;117;p2"/>
          <p:cNvSpPr txBox="1"/>
          <p:nvPr>
            <p:ph idx="12" type="sldNum"/>
          </p:nvPr>
        </p:nvSpPr>
        <p:spPr>
          <a:xfrm>
            <a:off x="8839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8" name="Google Shape;118;p2"/>
          <p:cNvSpPr txBox="1"/>
          <p:nvPr>
            <p:ph type="title"/>
          </p:nvPr>
        </p:nvSpPr>
        <p:spPr>
          <a:xfrm>
            <a:off x="700722" y="501650"/>
            <a:ext cx="4456567" cy="923330"/>
          </a:xfrm>
          <a:prstGeom prst="rect">
            <a:avLst/>
          </a:prstGeom>
          <a:noFill/>
          <a:ln>
            <a:noFill/>
          </a:ln>
        </p:spPr>
        <p:txBody>
          <a:bodyPr anchorCtr="0" anchor="b" bIns="45700" lIns="91425" spcFirstLastPara="1" rIns="91425" wrap="square" tIns="45700">
            <a:spAutoFit/>
          </a:bodyPr>
          <a:lstStyle/>
          <a:p>
            <a:pPr indent="0" lvl="0" marL="0" marR="0" rtl="0" algn="ctr">
              <a:lnSpc>
                <a:spcPct val="9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Lecture Objectives</a:t>
            </a:r>
            <a:br>
              <a:rPr b="1" i="0" lang="en-US" sz="2000" u="none" cap="none" strike="noStrike">
                <a:solidFill>
                  <a:schemeClr val="dk1"/>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p:txBody>
      </p:sp>
      <p:sp>
        <p:nvSpPr>
          <p:cNvPr id="119" name="Google Shape;119;p2"/>
          <p:cNvSpPr/>
          <p:nvPr/>
        </p:nvSpPr>
        <p:spPr>
          <a:xfrm>
            <a:off x="5295900" y="838200"/>
            <a:ext cx="5867400" cy="551815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2"/>
          <p:cNvSpPr/>
          <p:nvPr/>
        </p:nvSpPr>
        <p:spPr>
          <a:xfrm>
            <a:off x="449262" y="1611630"/>
            <a:ext cx="4322762" cy="474472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2"/>
          <p:cNvSpPr/>
          <p:nvPr/>
        </p:nvSpPr>
        <p:spPr>
          <a:xfrm>
            <a:off x="11217276" y="6324600"/>
            <a:ext cx="444500" cy="422275"/>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descr="Introduction to Web Development with HTML, CSS, JavaScript | Coursera" id="122" name="Google Shape;122;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3" name="Google Shape;123;p2"/>
          <p:cNvPicPr preferRelativeResize="0"/>
          <p:nvPr/>
        </p:nvPicPr>
        <p:blipFill rotWithShape="1">
          <a:blip r:embed="rId3">
            <a:alphaModFix/>
          </a:blip>
          <a:srcRect b="0" l="0" r="0" t="0"/>
          <a:stretch/>
        </p:blipFill>
        <p:spPr>
          <a:xfrm>
            <a:off x="5612524" y="917246"/>
            <a:ext cx="5407354" cy="54073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9" name="Google Shape;129;p3"/>
          <p:cNvSpPr txBox="1"/>
          <p:nvPr>
            <p:ph type="title"/>
          </p:nvPr>
        </p:nvSpPr>
        <p:spPr>
          <a:xfrm>
            <a:off x="937350" y="3205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HTML (</a:t>
            </a:r>
            <a:r>
              <a:rPr lang="en-US" sz="4000">
                <a:latin typeface="Garamond"/>
                <a:ea typeface="Garamond"/>
                <a:cs typeface="Garamond"/>
                <a:sym typeface="Garamond"/>
              </a:rPr>
              <a:t>Hypertext MarkUP Language</a:t>
            </a:r>
            <a:r>
              <a:rPr lang="en-US">
                <a:latin typeface="Garamond"/>
                <a:ea typeface="Garamond"/>
                <a:cs typeface="Garamond"/>
                <a:sym typeface="Garamond"/>
              </a:rPr>
              <a:t>)</a:t>
            </a:r>
            <a:endParaRPr/>
          </a:p>
        </p:txBody>
      </p:sp>
      <p:sp>
        <p:nvSpPr>
          <p:cNvPr id="130" name="Google Shape;130;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100"/>
              </a:spcBef>
              <a:spcAft>
                <a:spcPts val="0"/>
              </a:spcAft>
              <a:buClr>
                <a:srgbClr val="0C0C0C"/>
              </a:buClr>
              <a:buSzPts val="2200"/>
              <a:buFont typeface="Times New Roman"/>
              <a:buChar char="•"/>
            </a:pPr>
            <a:r>
              <a:rPr lang="en-US" sz="2200">
                <a:solidFill>
                  <a:srgbClr val="0C0C0C"/>
                </a:solidFill>
                <a:latin typeface="Times New Roman"/>
                <a:ea typeface="Times New Roman"/>
                <a:cs typeface="Times New Roman"/>
                <a:sym typeface="Times New Roman"/>
              </a:rPr>
              <a:t>HTML is the </a:t>
            </a:r>
            <a:r>
              <a:rPr b="1" lang="en-US" sz="2200">
                <a:solidFill>
                  <a:srgbClr val="0C0C0C"/>
                </a:solidFill>
                <a:latin typeface="Times New Roman"/>
                <a:ea typeface="Times New Roman"/>
                <a:cs typeface="Times New Roman"/>
                <a:sym typeface="Times New Roman"/>
              </a:rPr>
              <a:t>standard markup language for Web pages.</a:t>
            </a:r>
            <a:endParaRPr b="1" sz="2200">
              <a:solidFill>
                <a:srgbClr val="0C0C0C"/>
              </a:solidFill>
              <a:latin typeface="Times New Roman"/>
              <a:ea typeface="Times New Roman"/>
              <a:cs typeface="Times New Roman"/>
              <a:sym typeface="Times New Roman"/>
            </a:endParaRPr>
          </a:p>
          <a:p>
            <a:pPr indent="-228600" lvl="0" marL="228600" rtl="0" algn="l">
              <a:lnSpc>
                <a:spcPct val="115000"/>
              </a:lnSpc>
              <a:spcBef>
                <a:spcPts val="0"/>
              </a:spcBef>
              <a:spcAft>
                <a:spcPts val="0"/>
              </a:spcAft>
              <a:buClr>
                <a:srgbClr val="0C0C0C"/>
              </a:buClr>
              <a:buSzPts val="2200"/>
              <a:buFont typeface="Times New Roman"/>
              <a:buChar char="•"/>
            </a:pPr>
            <a:r>
              <a:rPr lang="en-US" sz="2200">
                <a:solidFill>
                  <a:srgbClr val="0C0C0C"/>
                </a:solidFill>
                <a:latin typeface="Times New Roman"/>
                <a:ea typeface="Times New Roman"/>
                <a:cs typeface="Times New Roman"/>
                <a:sym typeface="Times New Roman"/>
              </a:rPr>
              <a:t>With HTML you can create your own Website.</a:t>
            </a:r>
            <a:endParaRPr sz="2200">
              <a:solidFill>
                <a:srgbClr val="0C0C0C"/>
              </a:solidFill>
              <a:latin typeface="Times New Roman"/>
              <a:ea typeface="Times New Roman"/>
              <a:cs typeface="Times New Roman"/>
              <a:sym typeface="Times New Roman"/>
            </a:endParaRPr>
          </a:p>
          <a:p>
            <a:pPr indent="-215900" lvl="0" marL="228600" rtl="0" algn="l">
              <a:lnSpc>
                <a:spcPct val="9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HTML - for publishing hypertext on the World Wide Web</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chemeClr val="dk1"/>
              </a:buClr>
              <a:buSzPts val="2200"/>
              <a:buFont typeface="Times New Roman"/>
              <a:buChar char="•"/>
            </a:pPr>
            <a:r>
              <a:rPr b="1" lang="en-US" sz="2200">
                <a:latin typeface="Times New Roman"/>
                <a:ea typeface="Times New Roman"/>
                <a:cs typeface="Times New Roman"/>
                <a:sym typeface="Times New Roman"/>
              </a:rPr>
              <a:t>Define tags &lt;html&gt;&lt;body&gt; &lt;head&gt;….etc</a:t>
            </a:r>
            <a:endParaRPr b="1"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chemeClr val="dk1"/>
              </a:buClr>
              <a:buSzPts val="2200"/>
              <a:buFont typeface="Times New Roman"/>
              <a:buChar char="•"/>
            </a:pPr>
            <a:r>
              <a:rPr b="1" lang="en-US" sz="2200">
                <a:latin typeface="Times New Roman"/>
                <a:ea typeface="Times New Roman"/>
                <a:cs typeface="Times New Roman"/>
                <a:sym typeface="Times New Roman"/>
              </a:rPr>
              <a:t>Allow to embed other scripting languages to manipulate design layout, text and- graphics</a:t>
            </a:r>
            <a:endParaRPr sz="2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3200"/>
              <a:buFont typeface="Times New Roman"/>
              <a:buChar char="•"/>
            </a:pPr>
            <a:r>
              <a:rPr lang="en-US" sz="2200">
                <a:solidFill>
                  <a:srgbClr val="202124"/>
                </a:solidFill>
                <a:highlight>
                  <a:srgbClr val="FFFFFF"/>
                </a:highlight>
                <a:latin typeface="Times New Roman"/>
                <a:ea typeface="Times New Roman"/>
                <a:cs typeface="Times New Roman"/>
                <a:sym typeface="Times New Roman"/>
              </a:rPr>
              <a:t>The latest version of HTML is </a:t>
            </a:r>
            <a:r>
              <a:rPr b="1" lang="en-US" sz="2200">
                <a:solidFill>
                  <a:srgbClr val="202124"/>
                </a:solidFill>
                <a:highlight>
                  <a:srgbClr val="FFFFFF"/>
                </a:highlight>
                <a:latin typeface="Times New Roman"/>
                <a:ea typeface="Times New Roman"/>
                <a:cs typeface="Times New Roman"/>
                <a:sym typeface="Times New Roman"/>
              </a:rPr>
              <a:t>HTML5</a:t>
            </a:r>
            <a:r>
              <a:rPr lang="en-US" sz="2200">
                <a:solidFill>
                  <a:srgbClr val="202124"/>
                </a:solidFill>
                <a:highlight>
                  <a:srgbClr val="FFFFFF"/>
                </a:highlight>
                <a:latin typeface="Times New Roman"/>
                <a:ea typeface="Times New Roman"/>
                <a:cs typeface="Times New Roman"/>
                <a:sym typeface="Times New Roman"/>
              </a:rPr>
              <a:t>. There are two main components in HTML language, Tags and Attributes. </a:t>
            </a:r>
            <a:endParaRPr sz="3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chemeClr val="dk1"/>
              </a:buClr>
              <a:buSzPts val="2200"/>
              <a:buFont typeface="Times New Roman"/>
              <a:buChar char="•"/>
            </a:pPr>
            <a:r>
              <a:rPr b="1" lang="en-US" sz="2200">
                <a:latin typeface="Times New Roman"/>
                <a:ea typeface="Times New Roman"/>
                <a:cs typeface="Times New Roman"/>
                <a:sym typeface="Times New Roman"/>
              </a:rPr>
              <a:t>For more info: http://www.w3.org/MarkUp/</a:t>
            </a:r>
            <a:endParaRPr sz="2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Font typeface="Noto Sans Symbols"/>
              <a:buNone/>
            </a:pPr>
            <a:r>
              <a:t/>
            </a:r>
            <a:endParaRPr b="1" sz="2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 calcmode="lin" valueType="num">
                                      <p:cBhvr additive="base">
                                        <p:cTn dur="500"/>
                                        <p:tgtEl>
                                          <p:spTgt spid="13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 calcmode="lin" valueType="num">
                                      <p:cBhvr additive="base">
                                        <p:cTn dur="500"/>
                                        <p:tgtEl>
                                          <p:spTgt spid="13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 calcmode="lin" valueType="num">
                                      <p:cBhvr additive="base">
                                        <p:cTn dur="500"/>
                                        <p:tgtEl>
                                          <p:spTgt spid="13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 calcmode="lin" valueType="num">
                                      <p:cBhvr additive="base">
                                        <p:cTn dur="500"/>
                                        <p:tgtEl>
                                          <p:spTgt spid="13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 calcmode="lin" valueType="num">
                                      <p:cBhvr additive="base">
                                        <p:cTn dur="500"/>
                                        <p:tgtEl>
                                          <p:spTgt spid="13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 calcmode="lin" valueType="num">
                                      <p:cBhvr additive="base">
                                        <p:cTn dur="500"/>
                                        <p:tgtEl>
                                          <p:spTgt spid="13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anim calcmode="lin" valueType="num">
                                      <p:cBhvr additive="base">
                                        <p:cTn dur="500"/>
                                        <p:tgtEl>
                                          <p:spTgt spid="130">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anim calcmode="lin" valueType="num">
                                      <p:cBhvr additive="base">
                                        <p:cTn dur="500"/>
                                        <p:tgtEl>
                                          <p:spTgt spid="130">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6" name="Google Shape;13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b="1" lang="en-US">
                <a:latin typeface="Garamond"/>
                <a:ea typeface="Garamond"/>
                <a:cs typeface="Garamond"/>
                <a:sym typeface="Garamond"/>
              </a:rPr>
              <a:t>HTML (Hypertext Markup Language)</a:t>
            </a:r>
            <a:endParaRPr b="1"/>
          </a:p>
        </p:txBody>
      </p:sp>
      <p:sp>
        <p:nvSpPr>
          <p:cNvPr id="137" name="Google Shape;13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latin typeface="Garamond"/>
                <a:ea typeface="Garamond"/>
                <a:cs typeface="Garamond"/>
                <a:sym typeface="Garamond"/>
              </a:rPr>
              <a:t>Example HTML code:</a:t>
            </a:r>
            <a:endParaRPr/>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&lt;html&gt;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&lt;head&gt;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&lt;title&gt;Hello World&lt;/title&gt;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&lt;/head&gt;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&lt;body bgcolor = “#000000”&gt;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&lt;font color = “#ffffff”&gt;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&lt;H1&gt;Hello World&lt;/H1&gt;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&lt;/font&gt;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&lt;/body&gt;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&lt;/html&gt;</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 calcmode="lin" valueType="num">
                                      <p:cBhvr additive="base">
                                        <p:cTn dur="500"/>
                                        <p:tgtEl>
                                          <p:spTgt spid="13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 calcmode="lin" valueType="num">
                                      <p:cBhvr additive="base">
                                        <p:cTn dur="500"/>
                                        <p:tgtEl>
                                          <p:spTgt spid="13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 calcmode="lin" valueType="num">
                                      <p:cBhvr additive="base">
                                        <p:cTn dur="500"/>
                                        <p:tgtEl>
                                          <p:spTgt spid="13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 calcmode="lin" valueType="num">
                                      <p:cBhvr additive="base">
                                        <p:cTn dur="500"/>
                                        <p:tgtEl>
                                          <p:spTgt spid="13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 calcmode="lin" valueType="num">
                                      <p:cBhvr additive="base">
                                        <p:cTn dur="500"/>
                                        <p:tgtEl>
                                          <p:spTgt spid="13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 calcmode="lin" valueType="num">
                                      <p:cBhvr additive="base">
                                        <p:cTn dur="500"/>
                                        <p:tgtEl>
                                          <p:spTgt spid="13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anim calcmode="lin" valueType="num">
                                      <p:cBhvr additive="base">
                                        <p:cTn dur="500"/>
                                        <p:tgtEl>
                                          <p:spTgt spid="13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anim calcmode="lin" valueType="num">
                                      <p:cBhvr additive="base">
                                        <p:cTn dur="500"/>
                                        <p:tgtEl>
                                          <p:spTgt spid="13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anim calcmode="lin" valueType="num">
                                      <p:cBhvr additive="base">
                                        <p:cTn dur="500"/>
                                        <p:tgtEl>
                                          <p:spTgt spid="137">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9" st="9"/>
                                            </p:txEl>
                                          </p:spTgt>
                                        </p:tgtEl>
                                        <p:attrNameLst>
                                          <p:attrName>style.visibility</p:attrName>
                                        </p:attrNameLst>
                                      </p:cBhvr>
                                      <p:to>
                                        <p:strVal val="visible"/>
                                      </p:to>
                                    </p:set>
                                    <p:anim calcmode="lin" valueType="num">
                                      <p:cBhvr additive="base">
                                        <p:cTn dur="500"/>
                                        <p:tgtEl>
                                          <p:spTgt spid="137">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10" st="10"/>
                                            </p:txEl>
                                          </p:spTgt>
                                        </p:tgtEl>
                                        <p:attrNameLst>
                                          <p:attrName>style.visibility</p:attrName>
                                        </p:attrNameLst>
                                      </p:cBhvr>
                                      <p:to>
                                        <p:strVal val="visible"/>
                                      </p:to>
                                    </p:set>
                                    <p:anim calcmode="lin" valueType="num">
                                      <p:cBhvr additive="base">
                                        <p:cTn dur="500"/>
                                        <p:tgtEl>
                                          <p:spTgt spid="137">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3" name="Google Shape;14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b="1" lang="en-US">
                <a:latin typeface="Garamond"/>
                <a:ea typeface="Garamond"/>
                <a:cs typeface="Garamond"/>
                <a:sym typeface="Garamond"/>
              </a:rPr>
              <a:t>HTML (Hypertext Markup Language)</a:t>
            </a:r>
            <a:endParaRPr b="1"/>
          </a:p>
        </p:txBody>
      </p:sp>
      <p:graphicFrame>
        <p:nvGraphicFramePr>
          <p:cNvPr id="144" name="Google Shape;144;p5"/>
          <p:cNvGraphicFramePr/>
          <p:nvPr/>
        </p:nvGraphicFramePr>
        <p:xfrm>
          <a:off x="3816351" y="2362200"/>
          <a:ext cx="5471583" cy="3733800"/>
        </p:xfrm>
        <a:graphic>
          <a:graphicData uri="http://schemas.openxmlformats.org/presentationml/2006/ole">
            <mc:AlternateContent>
              <mc:Choice Requires="v">
                <p:oleObj r:id="rId4" imgH="3733800" imgW="5471583" progId="Photoshop.Image.6" spid="_x0000_s1">
                  <p:embed/>
                </p:oleObj>
              </mc:Choice>
              <mc:Fallback>
                <p:oleObj r:id="rId5" imgH="3733800" imgW="5471583" progId="Photoshop.Image.6">
                  <p:embed/>
                  <p:pic>
                    <p:nvPicPr>
                      <p:cNvPr id="144" name="Google Shape;144;p5"/>
                      <p:cNvPicPr preferRelativeResize="0"/>
                      <p:nvPr/>
                    </p:nvPicPr>
                    <p:blipFill rotWithShape="1">
                      <a:blip r:embed="rId6">
                        <a:alphaModFix/>
                      </a:blip>
                      <a:srcRect b="0" l="0" r="0" t="0"/>
                      <a:stretch/>
                    </p:blipFill>
                    <p:spPr>
                      <a:xfrm>
                        <a:off x="3816351" y="2362200"/>
                        <a:ext cx="5471583" cy="3733800"/>
                      </a:xfrm>
                      <a:prstGeom prst="rect">
                        <a:avLst/>
                      </a:prstGeom>
                      <a:noFill/>
                      <a:ln>
                        <a:noFill/>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0" name="Google Shape;15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b="1" lang="en-US">
                <a:latin typeface="Garamond"/>
                <a:ea typeface="Garamond"/>
                <a:cs typeface="Garamond"/>
                <a:sym typeface="Garamond"/>
              </a:rPr>
              <a:t>HTML (Hypertext Markup Language)</a:t>
            </a:r>
            <a:endParaRPr b="1"/>
          </a:p>
        </p:txBody>
      </p:sp>
      <p:sp>
        <p:nvSpPr>
          <p:cNvPr id="151" name="Google Shape;151;p6"/>
          <p:cNvSpPr txBox="1"/>
          <p:nvPr>
            <p:ph idx="1" type="body"/>
          </p:nvPr>
        </p:nvSpPr>
        <p:spPr>
          <a:xfrm>
            <a:off x="838200" y="20542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latin typeface="Garamond"/>
                <a:ea typeface="Garamond"/>
                <a:cs typeface="Garamond"/>
                <a:sym typeface="Garamond"/>
              </a:rPr>
              <a:t>Common features</a:t>
            </a:r>
            <a:endParaRPr/>
          </a:p>
          <a:p>
            <a:pPr indent="-228600" lvl="1" marL="685800" rtl="0" algn="l">
              <a:lnSpc>
                <a:spcPct val="90000"/>
              </a:lnSpc>
              <a:spcBef>
                <a:spcPts val="500"/>
              </a:spcBef>
              <a:spcAft>
                <a:spcPts val="0"/>
              </a:spcAft>
              <a:buClr>
                <a:schemeClr val="dk1"/>
              </a:buClr>
              <a:buSzPts val="2400"/>
              <a:buChar char="•"/>
            </a:pPr>
            <a:r>
              <a:rPr b="1" lang="en-US">
                <a:latin typeface="Garamond"/>
                <a:ea typeface="Garamond"/>
                <a:cs typeface="Garamond"/>
                <a:sym typeface="Garamond"/>
              </a:rPr>
              <a:t>Tables</a:t>
            </a:r>
            <a:endParaRPr/>
          </a:p>
          <a:p>
            <a:pPr indent="-228600" lvl="1" marL="685800" rtl="0" algn="l">
              <a:lnSpc>
                <a:spcPct val="90000"/>
              </a:lnSpc>
              <a:spcBef>
                <a:spcPts val="500"/>
              </a:spcBef>
              <a:spcAft>
                <a:spcPts val="0"/>
              </a:spcAft>
              <a:buClr>
                <a:schemeClr val="dk1"/>
              </a:buClr>
              <a:buSzPts val="2400"/>
              <a:buChar char="•"/>
            </a:pPr>
            <a:r>
              <a:rPr b="1" lang="en-US">
                <a:latin typeface="Garamond"/>
                <a:ea typeface="Garamond"/>
                <a:cs typeface="Garamond"/>
                <a:sym typeface="Garamond"/>
              </a:rPr>
              <a:t>Frame</a:t>
            </a:r>
            <a:endParaRPr/>
          </a:p>
          <a:p>
            <a:pPr indent="-228600" lvl="1" marL="685800" rtl="0" algn="l">
              <a:lnSpc>
                <a:spcPct val="90000"/>
              </a:lnSpc>
              <a:spcBef>
                <a:spcPts val="500"/>
              </a:spcBef>
              <a:spcAft>
                <a:spcPts val="0"/>
              </a:spcAft>
              <a:buClr>
                <a:schemeClr val="dk1"/>
              </a:buClr>
              <a:buSzPts val="2400"/>
              <a:buChar char="•"/>
            </a:pPr>
            <a:r>
              <a:rPr b="1" lang="en-US">
                <a:latin typeface="Garamond"/>
                <a:ea typeface="Garamond"/>
                <a:cs typeface="Garamond"/>
                <a:sym typeface="Garamond"/>
              </a:rPr>
              <a:t>Form</a:t>
            </a:r>
            <a:endParaRPr/>
          </a:p>
          <a:p>
            <a:pPr indent="-228600" lvl="1" marL="685800" rtl="0" algn="l">
              <a:lnSpc>
                <a:spcPct val="90000"/>
              </a:lnSpc>
              <a:spcBef>
                <a:spcPts val="500"/>
              </a:spcBef>
              <a:spcAft>
                <a:spcPts val="0"/>
              </a:spcAft>
              <a:buClr>
                <a:schemeClr val="dk1"/>
              </a:buClr>
              <a:buSzPts val="2400"/>
              <a:buChar char="•"/>
            </a:pPr>
            <a:r>
              <a:rPr b="1" lang="en-US">
                <a:latin typeface="Garamond"/>
                <a:ea typeface="Garamond"/>
                <a:cs typeface="Garamond"/>
                <a:sym typeface="Garamond"/>
              </a:rPr>
              <a:t>Image map</a:t>
            </a:r>
            <a:endParaRPr/>
          </a:p>
          <a:p>
            <a:pPr indent="-228600" lvl="1" marL="685800" rtl="0" algn="l">
              <a:lnSpc>
                <a:spcPct val="90000"/>
              </a:lnSpc>
              <a:spcBef>
                <a:spcPts val="500"/>
              </a:spcBef>
              <a:spcAft>
                <a:spcPts val="0"/>
              </a:spcAft>
              <a:buClr>
                <a:schemeClr val="dk1"/>
              </a:buClr>
              <a:buSzPts val="2400"/>
              <a:buChar char="•"/>
            </a:pPr>
            <a:r>
              <a:rPr b="1" lang="en-US">
                <a:latin typeface="Garamond"/>
                <a:ea typeface="Garamond"/>
                <a:cs typeface="Garamond"/>
                <a:sym typeface="Garamond"/>
              </a:rPr>
              <a:t>Meta tags</a:t>
            </a:r>
            <a:endParaRPr/>
          </a:p>
          <a:p>
            <a:pPr indent="-228600" lvl="1" marL="685800" rtl="0" algn="l">
              <a:lnSpc>
                <a:spcPct val="90000"/>
              </a:lnSpc>
              <a:spcBef>
                <a:spcPts val="500"/>
              </a:spcBef>
              <a:spcAft>
                <a:spcPts val="0"/>
              </a:spcAft>
              <a:buClr>
                <a:schemeClr val="dk1"/>
              </a:buClr>
              <a:buSzPts val="2400"/>
              <a:buChar char="•"/>
            </a:pPr>
            <a:r>
              <a:rPr b="1" lang="en-US">
                <a:latin typeface="Garamond"/>
                <a:ea typeface="Garamond"/>
                <a:cs typeface="Garamond"/>
                <a:sym typeface="Garamond"/>
              </a:rPr>
              <a:t>Images, Hyperlink, etc…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500"/>
                                        <p:tgtEl>
                                          <p:spTgt spid="15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500"/>
                                        <p:tgtEl>
                                          <p:spTgt spid="15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 calcmode="lin" valueType="num">
                                      <p:cBhvr additive="base">
                                        <p:cTn dur="500"/>
                                        <p:tgtEl>
                                          <p:spTgt spid="15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 calcmode="lin" valueType="num">
                                      <p:cBhvr additive="base">
                                        <p:cTn dur="500"/>
                                        <p:tgtEl>
                                          <p:spTgt spid="15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 calcmode="lin" valueType="num">
                                      <p:cBhvr additive="base">
                                        <p:cTn dur="500"/>
                                        <p:tgtEl>
                                          <p:spTgt spid="15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 calcmode="lin" valueType="num">
                                      <p:cBhvr additive="base">
                                        <p:cTn dur="500"/>
                                        <p:tgtEl>
                                          <p:spTgt spid="151">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 calcmode="lin" valueType="num">
                                      <p:cBhvr additive="base">
                                        <p:cTn dur="500"/>
                                        <p:tgtEl>
                                          <p:spTgt spid="151">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7" name="Google Shape;15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b="1" lang="en-US">
                <a:latin typeface="Garamond"/>
                <a:ea typeface="Garamond"/>
                <a:cs typeface="Garamond"/>
                <a:sym typeface="Garamond"/>
              </a:rPr>
              <a:t>HTML (Hypertext Markup Language)</a:t>
            </a:r>
            <a:endParaRPr b="1"/>
          </a:p>
        </p:txBody>
      </p:sp>
      <p:sp>
        <p:nvSpPr>
          <p:cNvPr id="158" name="Google Shape;15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File Extensions:</a:t>
            </a:r>
            <a:endParaRPr>
              <a:latin typeface="Times New Roman"/>
              <a:ea typeface="Times New Roman"/>
              <a:cs typeface="Times New Roman"/>
              <a:sym typeface="Times New Roman"/>
            </a:endParaRPr>
          </a:p>
          <a:p>
            <a:pPr indent="-228600" lvl="4" marL="2057400" rtl="0" algn="just">
              <a:lnSpc>
                <a:spcPct val="90000"/>
              </a:lnSpc>
              <a:spcBef>
                <a:spcPts val="50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HTML, HTM</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Recent recommendation of W3C is XHTML 1.0 combines the strength of HTML 4 with the power of XML.</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XHTML 1.0 is the first major change to HTML since HTML 4.0 was released in 1997</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More info: http://www.w3.org/TR/xhtml1/</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 calcmode="lin" valueType="num">
                                      <p:cBhvr additive="base">
                                        <p:cTn dur="500"/>
                                        <p:tgtEl>
                                          <p:spTgt spid="15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 calcmode="lin" valueType="num">
                                      <p:cBhvr additive="base">
                                        <p:cTn dur="500"/>
                                        <p:tgtEl>
                                          <p:spTgt spid="15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 calcmode="lin" valueType="num">
                                      <p:cBhvr additive="base">
                                        <p:cTn dur="500"/>
                                        <p:tgtEl>
                                          <p:spTgt spid="15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 calcmode="lin" valueType="num">
                                      <p:cBhvr additive="base">
                                        <p:cTn dur="500"/>
                                        <p:tgtEl>
                                          <p:spTgt spid="15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 calcmode="lin" valueType="num">
                                      <p:cBhvr additive="base">
                                        <p:cTn dur="500"/>
                                        <p:tgtEl>
                                          <p:spTgt spid="15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 calcmode="lin" valueType="num">
                                      <p:cBhvr additive="base">
                                        <p:cTn dur="500"/>
                                        <p:tgtEl>
                                          <p:spTgt spid="158">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1200">
                <a:solidFill>
                  <a:srgbClr val="888888"/>
                </a:solidFill>
                <a:latin typeface="Calibri"/>
                <a:ea typeface="Calibri"/>
                <a:cs typeface="Calibri"/>
                <a:sym typeface="Calibri"/>
              </a:rPr>
              <a:t>HTTP</a:t>
            </a:r>
            <a:endParaRPr/>
          </a:p>
        </p:txBody>
      </p:sp>
      <p:sp>
        <p:nvSpPr>
          <p:cNvPr id="164" name="Google Shape;164;p8"/>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165" name="Google Shape;165;p8"/>
          <p:cNvSpPr txBox="1"/>
          <p:nvPr>
            <p:ph type="title"/>
          </p:nvPr>
        </p:nvSpPr>
        <p:spPr>
          <a:xfrm>
            <a:off x="838200" y="2310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HTTP(</a:t>
            </a:r>
            <a:r>
              <a:rPr b="1" lang="en-US" sz="2600">
                <a:solidFill>
                  <a:srgbClr val="273239"/>
                </a:solidFill>
                <a:highlight>
                  <a:srgbClr val="FFFFFF"/>
                </a:highlight>
                <a:latin typeface="Times New Roman"/>
                <a:ea typeface="Times New Roman"/>
                <a:cs typeface="Times New Roman"/>
                <a:sym typeface="Times New Roman"/>
              </a:rPr>
              <a:t>H</a:t>
            </a:r>
            <a:r>
              <a:rPr lang="en-US" sz="2600">
                <a:solidFill>
                  <a:srgbClr val="273239"/>
                </a:solidFill>
                <a:highlight>
                  <a:srgbClr val="FFFFFF"/>
                </a:highlight>
                <a:latin typeface="Times New Roman"/>
                <a:ea typeface="Times New Roman"/>
                <a:cs typeface="Times New Roman"/>
                <a:sym typeface="Times New Roman"/>
              </a:rPr>
              <a:t>yper</a:t>
            </a:r>
            <a:r>
              <a:rPr b="1" lang="en-US" sz="2600">
                <a:solidFill>
                  <a:srgbClr val="273239"/>
                </a:solidFill>
                <a:highlight>
                  <a:srgbClr val="FFFFFF"/>
                </a:highlight>
                <a:latin typeface="Times New Roman"/>
                <a:ea typeface="Times New Roman"/>
                <a:cs typeface="Times New Roman"/>
                <a:sym typeface="Times New Roman"/>
              </a:rPr>
              <a:t>T</a:t>
            </a:r>
            <a:r>
              <a:rPr lang="en-US" sz="2600">
                <a:solidFill>
                  <a:srgbClr val="273239"/>
                </a:solidFill>
                <a:highlight>
                  <a:srgbClr val="FFFFFF"/>
                </a:highlight>
                <a:latin typeface="Times New Roman"/>
                <a:ea typeface="Times New Roman"/>
                <a:cs typeface="Times New Roman"/>
                <a:sym typeface="Times New Roman"/>
              </a:rPr>
              <a:t>ext </a:t>
            </a:r>
            <a:r>
              <a:rPr b="1" lang="en-US" sz="2600">
                <a:solidFill>
                  <a:srgbClr val="273239"/>
                </a:solidFill>
                <a:highlight>
                  <a:srgbClr val="FFFFFF"/>
                </a:highlight>
                <a:latin typeface="Times New Roman"/>
                <a:ea typeface="Times New Roman"/>
                <a:cs typeface="Times New Roman"/>
                <a:sym typeface="Times New Roman"/>
              </a:rPr>
              <a:t>T</a:t>
            </a:r>
            <a:r>
              <a:rPr lang="en-US" sz="2600">
                <a:solidFill>
                  <a:srgbClr val="273239"/>
                </a:solidFill>
                <a:highlight>
                  <a:srgbClr val="FFFFFF"/>
                </a:highlight>
                <a:latin typeface="Times New Roman"/>
                <a:ea typeface="Times New Roman"/>
                <a:cs typeface="Times New Roman"/>
                <a:sym typeface="Times New Roman"/>
              </a:rPr>
              <a:t>ransfer </a:t>
            </a:r>
            <a:r>
              <a:rPr b="1" lang="en-US" sz="2600">
                <a:solidFill>
                  <a:srgbClr val="273239"/>
                </a:solidFill>
                <a:highlight>
                  <a:srgbClr val="FFFFFF"/>
                </a:highlight>
                <a:latin typeface="Times New Roman"/>
                <a:ea typeface="Times New Roman"/>
                <a:cs typeface="Times New Roman"/>
                <a:sym typeface="Times New Roman"/>
              </a:rPr>
              <a:t>P</a:t>
            </a:r>
            <a:r>
              <a:rPr lang="en-US" sz="2600">
                <a:solidFill>
                  <a:srgbClr val="273239"/>
                </a:solidFill>
                <a:highlight>
                  <a:srgbClr val="FFFFFF"/>
                </a:highlight>
                <a:latin typeface="Times New Roman"/>
                <a:ea typeface="Times New Roman"/>
                <a:cs typeface="Times New Roman"/>
                <a:sym typeface="Times New Roman"/>
              </a:rPr>
              <a:t>rotocol)</a:t>
            </a:r>
            <a:r>
              <a:rPr lang="en-US"/>
              <a:t>?</a:t>
            </a:r>
            <a:endParaRPr/>
          </a:p>
        </p:txBody>
      </p:sp>
      <p:sp>
        <p:nvSpPr>
          <p:cNvPr id="166" name="Google Shape;166;p8"/>
          <p:cNvSpPr txBox="1"/>
          <p:nvPr>
            <p:ph idx="1" type="body"/>
          </p:nvPr>
        </p:nvSpPr>
        <p:spPr>
          <a:xfrm>
            <a:off x="838200" y="1264301"/>
            <a:ext cx="10515600" cy="47595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Protocol for transfer of various data formats between server and client</a:t>
            </a:r>
            <a:endParaRPr sz="2400">
              <a:latin typeface="Times New Roman"/>
              <a:ea typeface="Times New Roman"/>
              <a:cs typeface="Times New Roman"/>
              <a:sym typeface="Times New Roman"/>
            </a:endParaRPr>
          </a:p>
          <a:p>
            <a:pPr indent="-228600" lvl="1" marL="685800" rtl="0" algn="l">
              <a:lnSpc>
                <a:spcPct val="90000"/>
              </a:lnSpc>
              <a:spcBef>
                <a:spcPts val="500"/>
              </a:spcBef>
              <a:spcAft>
                <a:spcPts val="0"/>
              </a:spcAft>
              <a:buSzPts val="2400"/>
              <a:buFont typeface="Times New Roman"/>
              <a:buChar char="•"/>
            </a:pPr>
            <a:r>
              <a:rPr lang="en-US">
                <a:latin typeface="Times New Roman"/>
                <a:ea typeface="Times New Roman"/>
                <a:cs typeface="Times New Roman"/>
                <a:sym typeface="Times New Roman"/>
              </a:rPr>
              <a:t>Plaintext</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SzPts val="2400"/>
              <a:buFont typeface="Times New Roman"/>
              <a:buChar char="•"/>
            </a:pPr>
            <a:r>
              <a:rPr lang="en-US">
                <a:latin typeface="Times New Roman"/>
                <a:ea typeface="Times New Roman"/>
                <a:cs typeface="Times New Roman"/>
                <a:sym typeface="Times New Roman"/>
              </a:rPr>
              <a:t>Hypertext</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SzPts val="2400"/>
              <a:buFont typeface="Times New Roman"/>
              <a:buChar char="•"/>
            </a:pPr>
            <a:r>
              <a:rPr lang="en-US">
                <a:latin typeface="Times New Roman"/>
                <a:ea typeface="Times New Roman"/>
                <a:cs typeface="Times New Roman"/>
                <a:sym typeface="Times New Roman"/>
              </a:rPr>
              <a:t>Images</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SzPts val="2400"/>
              <a:buFont typeface="Times New Roman"/>
              <a:buChar char="•"/>
            </a:pPr>
            <a:r>
              <a:rPr lang="en-US">
                <a:latin typeface="Times New Roman"/>
                <a:ea typeface="Times New Roman"/>
                <a:cs typeface="Times New Roman"/>
                <a:sym typeface="Times New Roman"/>
              </a:rPr>
              <a:t>Video</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SzPts val="2400"/>
              <a:buFont typeface="Times New Roman"/>
              <a:buChar char="•"/>
            </a:pPr>
            <a:r>
              <a:rPr lang="en-US">
                <a:latin typeface="Times New Roman"/>
                <a:ea typeface="Times New Roman"/>
                <a:cs typeface="Times New Roman"/>
                <a:sym typeface="Times New Roman"/>
              </a:rPr>
              <a:t>Sound</a:t>
            </a:r>
            <a:endParaRPr>
              <a:latin typeface="Times New Roman"/>
              <a:ea typeface="Times New Roman"/>
              <a:cs typeface="Times New Roman"/>
              <a:sym typeface="Times New Roman"/>
            </a:endParaRPr>
          </a:p>
          <a:p>
            <a:pPr indent="-203200" lvl="0" marL="228600" rtl="0" algn="l">
              <a:lnSpc>
                <a:spcPct val="90000"/>
              </a:lnSpc>
              <a:spcBef>
                <a:spcPts val="1000"/>
              </a:spcBef>
              <a:spcAft>
                <a:spcPts val="0"/>
              </a:spcAft>
              <a:buSzPts val="2400"/>
              <a:buFont typeface="Times New Roman"/>
              <a:buChar char="•"/>
            </a:pPr>
            <a:r>
              <a:rPr lang="en-US" sz="2400">
                <a:highlight>
                  <a:srgbClr val="FFFFFF"/>
                </a:highlight>
                <a:latin typeface="Times New Roman"/>
                <a:ea typeface="Times New Roman"/>
                <a:cs typeface="Times New Roman"/>
                <a:sym typeface="Times New Roman"/>
              </a:rPr>
              <a:t>P</a:t>
            </a:r>
            <a:r>
              <a:rPr lang="en-US" sz="2400">
                <a:solidFill>
                  <a:srgbClr val="FF0000"/>
                </a:solidFill>
                <a:highlight>
                  <a:srgbClr val="FFFFFF"/>
                </a:highlight>
                <a:latin typeface="Times New Roman"/>
                <a:ea typeface="Times New Roman"/>
                <a:cs typeface="Times New Roman"/>
                <a:sym typeface="Times New Roman"/>
              </a:rPr>
              <a:t>rotocol using which hypertext is transferred over the Web</a:t>
            </a:r>
            <a:r>
              <a:rPr lang="en-US" sz="2400">
                <a:highlight>
                  <a:srgbClr val="FFFFFF"/>
                </a:highlight>
                <a:latin typeface="Times New Roman"/>
                <a:ea typeface="Times New Roman"/>
                <a:cs typeface="Times New Roman"/>
                <a:sym typeface="Times New Roman"/>
              </a:rPr>
              <a:t>. Due to its simplicity, </a:t>
            </a:r>
            <a:r>
              <a:rPr i="1" lang="en-US" sz="2400">
                <a:highlight>
                  <a:srgbClr val="FFFFFF"/>
                </a:highlight>
                <a:latin typeface="Times New Roman"/>
                <a:ea typeface="Times New Roman"/>
                <a:cs typeface="Times New Roman"/>
                <a:sym typeface="Times New Roman"/>
              </a:rPr>
              <a:t>http</a:t>
            </a:r>
            <a:r>
              <a:rPr lang="en-US" sz="2400">
                <a:highlight>
                  <a:srgbClr val="FFFFFF"/>
                </a:highlight>
                <a:latin typeface="Times New Roman"/>
                <a:ea typeface="Times New Roman"/>
                <a:cs typeface="Times New Roman"/>
                <a:sym typeface="Times New Roman"/>
              </a:rPr>
              <a:t> has been the most widely used protocol for data transfer over the Web but the data (i.e. hypertext) exchanged </a:t>
            </a:r>
            <a:r>
              <a:rPr lang="en-US" sz="2400">
                <a:solidFill>
                  <a:srgbClr val="FF0000"/>
                </a:solidFill>
                <a:highlight>
                  <a:srgbClr val="FFFFFF"/>
                </a:highlight>
                <a:latin typeface="Times New Roman"/>
                <a:ea typeface="Times New Roman"/>
                <a:cs typeface="Times New Roman"/>
                <a:sym typeface="Times New Roman"/>
              </a:rPr>
              <a:t>using </a:t>
            </a:r>
            <a:r>
              <a:rPr i="1" lang="en-US" sz="2400">
                <a:solidFill>
                  <a:srgbClr val="FF0000"/>
                </a:solidFill>
                <a:highlight>
                  <a:srgbClr val="FFFFFF"/>
                </a:highlight>
                <a:latin typeface="Times New Roman"/>
                <a:ea typeface="Times New Roman"/>
                <a:cs typeface="Times New Roman"/>
                <a:sym typeface="Times New Roman"/>
              </a:rPr>
              <a:t>http</a:t>
            </a:r>
            <a:r>
              <a:rPr lang="en-US" sz="2400">
                <a:solidFill>
                  <a:srgbClr val="FF0000"/>
                </a:solidFill>
                <a:highlight>
                  <a:srgbClr val="FFFFFF"/>
                </a:highlight>
                <a:latin typeface="Times New Roman"/>
                <a:ea typeface="Times New Roman"/>
                <a:cs typeface="Times New Roman"/>
                <a:sym typeface="Times New Roman"/>
              </a:rPr>
              <a:t> isn’t as secure a</a:t>
            </a:r>
            <a:r>
              <a:rPr lang="en-US" sz="2400">
                <a:highlight>
                  <a:srgbClr val="FFFFFF"/>
                </a:highlight>
                <a:latin typeface="Times New Roman"/>
                <a:ea typeface="Times New Roman"/>
                <a:cs typeface="Times New Roman"/>
                <a:sym typeface="Times New Roman"/>
              </a:rPr>
              <a:t>s we would like it to be. In fact, hyper-text exchanged using </a:t>
            </a:r>
            <a:r>
              <a:rPr i="1" lang="en-US" sz="2400">
                <a:highlight>
                  <a:srgbClr val="FFFFFF"/>
                </a:highlight>
                <a:latin typeface="Times New Roman"/>
                <a:ea typeface="Times New Roman"/>
                <a:cs typeface="Times New Roman"/>
                <a:sym typeface="Times New Roman"/>
              </a:rPr>
              <a:t>http</a:t>
            </a:r>
            <a:r>
              <a:rPr lang="en-US" sz="2400">
                <a:highlight>
                  <a:srgbClr val="FFFFFF"/>
                </a:highlight>
                <a:latin typeface="Times New Roman"/>
                <a:ea typeface="Times New Roman"/>
                <a:cs typeface="Times New Roman"/>
                <a:sym typeface="Times New Roman"/>
              </a:rPr>
              <a:t> goes as plain text</a:t>
            </a:r>
            <a:endParaRPr sz="2400">
              <a:highlight>
                <a:srgbClr val="FFFFFF"/>
              </a:highlight>
              <a:latin typeface="Times New Roman"/>
              <a:ea typeface="Times New Roman"/>
              <a:cs typeface="Times New Roman"/>
              <a:sym typeface="Times New Roman"/>
            </a:endParaRPr>
          </a:p>
          <a:p>
            <a:pPr indent="-203200" lvl="0" marL="228600" rtl="0" algn="just">
              <a:lnSpc>
                <a:spcPct val="90000"/>
              </a:lnSpc>
              <a:spcBef>
                <a:spcPts val="1000"/>
              </a:spcBef>
              <a:spcAft>
                <a:spcPts val="0"/>
              </a:spcAft>
              <a:buSzPts val="2400"/>
              <a:buFont typeface="Times New Roman"/>
              <a:buChar char="•"/>
            </a:pPr>
            <a:r>
              <a:rPr lang="en-US" sz="2400">
                <a:highlight>
                  <a:srgbClr val="FFFFFF"/>
                </a:highlight>
                <a:latin typeface="Times New Roman"/>
                <a:ea typeface="Times New Roman"/>
                <a:cs typeface="Times New Roman"/>
                <a:sym typeface="Times New Roman"/>
              </a:rPr>
              <a:t>It is invented by </a:t>
            </a:r>
            <a:r>
              <a:rPr b="1" lang="en-US" sz="2400">
                <a:highlight>
                  <a:srgbClr val="FFFFFF"/>
                </a:highlight>
                <a:latin typeface="Times New Roman"/>
                <a:ea typeface="Times New Roman"/>
                <a:cs typeface="Times New Roman"/>
                <a:sym typeface="Times New Roman"/>
              </a:rPr>
              <a:t>Tim Berner</a:t>
            </a:r>
            <a:r>
              <a:rPr lang="en-US" sz="2400">
                <a:highlight>
                  <a:srgbClr val="FFFFFF"/>
                </a:highlight>
                <a:latin typeface="Times New Roman"/>
                <a:ea typeface="Times New Roman"/>
                <a:cs typeface="Times New Roman"/>
                <a:sym typeface="Times New Roman"/>
              </a:rPr>
              <a:t>. HyperText is the type of text which is specially coded with the help of some standard coding language called as </a:t>
            </a:r>
            <a:r>
              <a:rPr lang="en-US" sz="2400" u="sng">
                <a:highlight>
                  <a:srgbClr val="FFFFFF"/>
                </a:highlight>
                <a:latin typeface="Times New Roman"/>
                <a:ea typeface="Times New Roman"/>
                <a:cs typeface="Times New Roman"/>
                <a:sym typeface="Times New Roman"/>
                <a:hlinkClick r:id="rId3"/>
              </a:rPr>
              <a:t>HyperText Markup Language (HTML)</a:t>
            </a:r>
            <a:r>
              <a:rPr lang="en-US" sz="2400">
                <a:highlight>
                  <a:srgbClr val="FFFFFF"/>
                </a:highlight>
                <a:latin typeface="Times New Roman"/>
                <a:ea typeface="Times New Roman"/>
                <a:cs typeface="Times New Roman"/>
                <a:sym typeface="Times New Roman"/>
              </a:rPr>
              <a:t>.</a:t>
            </a:r>
            <a:endParaRPr sz="2400">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40156d0b52_0_0"/>
          <p:cNvSpPr txBox="1"/>
          <p:nvPr>
            <p:ph idx="1" type="body"/>
          </p:nvPr>
        </p:nvSpPr>
        <p:spPr>
          <a:xfrm>
            <a:off x="838200" y="325650"/>
            <a:ext cx="10515600" cy="58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73" name="Google Shape;173;g140156d0b52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74" name="Google Shape;174;g140156d0b52_0_0"/>
          <p:cNvPicPr preferRelativeResize="0"/>
          <p:nvPr/>
        </p:nvPicPr>
        <p:blipFill>
          <a:blip r:embed="rId3">
            <a:alphaModFix/>
          </a:blip>
          <a:stretch>
            <a:fillRect/>
          </a:stretch>
        </p:blipFill>
        <p:spPr>
          <a:xfrm>
            <a:off x="731275" y="325650"/>
            <a:ext cx="11011626" cy="585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