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72" r:id="rId4"/>
    <p:sldId id="259" r:id="rId5"/>
    <p:sldId id="258" r:id="rId6"/>
    <p:sldId id="260" r:id="rId7"/>
    <p:sldId id="261" r:id="rId8"/>
    <p:sldId id="277" r:id="rId9"/>
    <p:sldId id="262" r:id="rId10"/>
    <p:sldId id="278" r:id="rId11"/>
    <p:sldId id="273" r:id="rId12"/>
    <p:sldId id="275" r:id="rId13"/>
    <p:sldId id="263" r:id="rId14"/>
    <p:sldId id="264" r:id="rId15"/>
    <p:sldId id="276" r:id="rId16"/>
    <p:sldId id="274" r:id="rId17"/>
    <p:sldId id="270" r:id="rId18"/>
    <p:sldId id="271"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07BB2-09ED-9589-50DC-1845B63A0732}" v="4" dt="2023-04-20T16:15:29.927"/>
    <p1510:client id="{1243F672-6324-43AF-AE1B-7E45D34A9E73}" v="1478" dt="2023-04-21T06:16:48"/>
    <p1510:client id="{26D798D5-EEA4-CB17-441F-386480332B18}" v="1072" dt="2023-04-21T06:08:20.931"/>
    <p1510:client id="{75CAC1F6-7939-4B46-A37B-FE5B8DD883ED}" v="769" dt="2023-04-20T16:10:51.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763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1144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1929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5710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3793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7354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4/22/2023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9001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708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7072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2764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4/22/2023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9026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4/22/2023</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970524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10">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2">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4">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6">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18">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6" name="Flowchart: Document 43">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Triangular abstract background">
            <a:extLst>
              <a:ext uri="{FF2B5EF4-FFF2-40B4-BE49-F238E27FC236}">
                <a16:creationId xmlns:a16="http://schemas.microsoft.com/office/drawing/2014/main" id="{5DA5A4C0-3876-466A-2A1B-DD40E2490A07}"/>
              </a:ext>
            </a:extLst>
          </p:cNvPr>
          <p:cNvPicPr>
            <a:picLocks noChangeAspect="1"/>
          </p:cNvPicPr>
          <p:nvPr/>
        </p:nvPicPr>
        <p:blipFill rotWithShape="1">
          <a:blip r:embed="rId2">
            <a:alphaModFix amt="60000"/>
          </a:blip>
          <a:srcRect t="50261" r="4" b="1170"/>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p:cNvSpPr>
            <a:spLocks noGrp="1"/>
          </p:cNvSpPr>
          <p:nvPr>
            <p:ph type="ctrTitle"/>
          </p:nvPr>
        </p:nvSpPr>
        <p:spPr>
          <a:xfrm>
            <a:off x="691078" y="668980"/>
            <a:ext cx="10809844" cy="1874384"/>
          </a:xfrm>
        </p:spPr>
        <p:txBody>
          <a:bodyPr anchor="t">
            <a:normAutofit/>
          </a:bodyPr>
          <a:lstStyle/>
          <a:p>
            <a:r>
              <a:rPr lang="en-US">
                <a:solidFill>
                  <a:srgbClr val="FFFFFF"/>
                </a:solidFill>
              </a:rPr>
              <a:t>Jal Jeevan Mission</a:t>
            </a:r>
            <a:br>
              <a:rPr lang="en-US">
                <a:solidFill>
                  <a:srgbClr val="FFFFFF"/>
                </a:solidFill>
              </a:rPr>
            </a:br>
            <a:r>
              <a:rPr lang="en-US" sz="4000">
                <a:solidFill>
                  <a:srgbClr val="FFFFFF"/>
                </a:solidFill>
              </a:rPr>
              <a:t>Undergraduate Project Presentation</a:t>
            </a:r>
            <a:endParaRPr lang="en-US">
              <a:solidFill>
                <a:srgbClr val="FFFFFF"/>
              </a:solidFill>
            </a:endParaRPr>
          </a:p>
        </p:txBody>
      </p:sp>
      <p:sp>
        <p:nvSpPr>
          <p:cNvPr id="3" name="Subtitle 2"/>
          <p:cNvSpPr>
            <a:spLocks noGrp="1"/>
          </p:cNvSpPr>
          <p:nvPr>
            <p:ph type="subTitle" idx="1"/>
          </p:nvPr>
        </p:nvSpPr>
        <p:spPr>
          <a:xfrm>
            <a:off x="691077" y="4224338"/>
            <a:ext cx="7379062" cy="1946252"/>
          </a:xfrm>
        </p:spPr>
        <p:txBody>
          <a:bodyPr anchor="t">
            <a:normAutofit fontScale="70000" lnSpcReduction="20000"/>
          </a:bodyPr>
          <a:lstStyle/>
          <a:p>
            <a:r>
              <a:rPr lang="en-US" sz="3600"/>
              <a:t>Presented by:</a:t>
            </a:r>
          </a:p>
          <a:p>
            <a:r>
              <a:rPr lang="en-US" sz="3600"/>
              <a:t>Tejas Ramakrishnan (201050)</a:t>
            </a:r>
          </a:p>
          <a:p>
            <a:r>
              <a:rPr lang="en-US" sz="3600"/>
              <a:t>Aniket Suhas Borkar (210135)</a:t>
            </a:r>
          </a:p>
          <a:p>
            <a:r>
              <a:rPr lang="en-US" sz="3600"/>
              <a:t>Mentored by: Prof. Priyanka Bagade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p:txBody>
          <a:bodyPr/>
          <a:lstStyle/>
          <a:p>
            <a:r>
              <a:rPr lang="en-US"/>
              <a:t>Other methods</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p:txBody>
          <a:bodyPr vert="horz" lIns="91440" tIns="45720" rIns="91440" bIns="45720" rtlCol="0" anchor="t">
            <a:normAutofit lnSpcReduction="10000"/>
          </a:bodyPr>
          <a:lstStyle/>
          <a:p>
            <a:pPr marL="285750" indent="-285750">
              <a:buFont typeface="Arial" panose="05000000000000000000" pitchFamily="2" charset="2"/>
              <a:buChar char="•"/>
            </a:pPr>
            <a:r>
              <a:rPr lang="en-US" sz="1700">
                <a:solidFill>
                  <a:srgbClr val="000000"/>
                </a:solidFill>
                <a:latin typeface="Grandview"/>
                <a:cs typeface="Times New Roman"/>
              </a:rPr>
              <a:t>Thermography (IR) camera measures and images the emitted infrared radiation from an object. It has been tested on non-metallic pipelines and has shown accurate results, yet these results were not as accurate as those provided by acoustic technologies</a:t>
            </a:r>
            <a:endParaRPr lang="en-US"/>
          </a:p>
          <a:p>
            <a:pPr marL="285750" indent="-285750">
              <a:buFont typeface="Arial" panose="05000000000000000000" pitchFamily="2" charset="2"/>
              <a:buChar char="•"/>
            </a:pPr>
            <a:r>
              <a:rPr lang="en-US" sz="1700" b="1">
                <a:solidFill>
                  <a:srgbClr val="000000"/>
                </a:solidFill>
                <a:latin typeface="Grandview"/>
                <a:cs typeface="Times New Roman"/>
              </a:rPr>
              <a:t>Tracer gases </a:t>
            </a:r>
            <a:r>
              <a:rPr lang="en-US" sz="1700">
                <a:solidFill>
                  <a:srgbClr val="000000"/>
                </a:solidFill>
                <a:latin typeface="Grandview"/>
                <a:cs typeface="Times New Roman"/>
              </a:rPr>
              <a:t>is a leak detection technique that utilizes pressurizing nontoxic and insoluble gasses into leaks, these gasses contain ammonia, halogens, and helium, where helium is the most sensitive. Given that the utilized gasses are lighter than air they will tend to go out through leaks and then seep out through the soil or pavements. Later on, these gasses are traced and detected using a man operated detector to identify the locations of leaks through detecting the seepage of tracer gasses. </a:t>
            </a:r>
          </a:p>
          <a:p>
            <a:pPr marL="285750" indent="-285750">
              <a:buFont typeface="Arial" panose="05000000000000000000" pitchFamily="2" charset="2"/>
              <a:buChar char="•"/>
            </a:pPr>
            <a:r>
              <a:rPr lang="en-US" sz="1700" b="1">
                <a:solidFill>
                  <a:srgbClr val="000000"/>
                </a:solidFill>
                <a:latin typeface="Grandview"/>
                <a:cs typeface="Times New Roman"/>
              </a:rPr>
              <a:t>GPR technology</a:t>
            </a:r>
            <a:r>
              <a:rPr lang="en-US" sz="1700">
                <a:solidFill>
                  <a:srgbClr val="000000"/>
                </a:solidFill>
                <a:latin typeface="Grandview"/>
                <a:cs typeface="Times New Roman"/>
              </a:rPr>
              <a:t> utilizes electromagnetic waves and transmits them into the ground to identify leak location via imaging the sub-terrain including the pipe and the leak. It can detect leaks regardless of the material of the pipe, for any diameter size above one inch and reaching to a depth of 5 m. It is however very expensive, and requires trained operators. </a:t>
            </a:r>
          </a:p>
          <a:p>
            <a:pPr marL="285750" indent="-285750">
              <a:buClr>
                <a:srgbClr val="B67B86"/>
              </a:buClr>
              <a:buFont typeface="Arial" panose="05000000000000000000" pitchFamily="2" charset="2"/>
              <a:buChar char="•"/>
            </a:pPr>
            <a:endParaRPr lang="en-US" sz="1700">
              <a:solidFill>
                <a:srgbClr val="000000"/>
              </a:solidFill>
              <a:latin typeface="Grandview"/>
              <a:cs typeface="Times New Roman"/>
            </a:endParaRPr>
          </a:p>
        </p:txBody>
      </p:sp>
    </p:spTree>
    <p:extLst>
      <p:ext uri="{BB962C8B-B14F-4D97-AF65-F5344CB8AC3E}">
        <p14:creationId xmlns:p14="http://schemas.microsoft.com/office/powerpoint/2010/main" val="345248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8" name="Rectangle 4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9" name="Group 43">
            <a:extLst>
              <a:ext uri="{FF2B5EF4-FFF2-40B4-BE49-F238E27FC236}">
                <a16:creationId xmlns:a16="http://schemas.microsoft.com/office/drawing/2014/main" id="{493D66AD-27F1-45B1-8C3C-933AC7693F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E5435561-5F2B-40F7-8802-30B493D51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EAB27A9-C4F7-4CC0-A4FE-756D4E999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5603239-795E-46CA-90A4-58464F957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574B56-D769-41FF-850D-1D957BF3B3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CD96C41-16CE-4471-AF53-06575D0FA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F5661E8-C546-4FE1-9E06-191A940BA7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BFEA9F4-3AA7-42DE-9387-EC55A224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259C4EB-D2A9-4CD7-B623-36E8BDC0A0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0B1CAA-5BB1-4C95-93BD-22501D158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B87C21-400D-48C8-B45B-C6EC39CDE7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F4F6792-39E5-4831-8F8F-E1F21A18E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450AD6-79E2-4DAC-9EE3-81348DCCB1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3985BC7-A094-411A-8111-6E65A729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4F5315-E92C-44D9-81AF-8DB5FB3BCD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D99AD67-1C69-452F-BEEB-19C697BFE5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DD7498-D59D-4D03-ACD9-9237EF86D1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6B6AC1F-9E43-401A-9B5E-475188BE1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F6839D9-50B2-4F6A-9070-A6F5638CA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0707A78-8C46-4EA5-9B44-BB3D3C4EF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49B3F0-6352-4406-9758-DEC063B6F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3D21E6A-059E-46EF-8561-5424BA3998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550086-BA7A-4D58-913B-91C77F1DE3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A66B82F-2FE4-4E1F-999F-4DBF50DE7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BB4F1B-01A7-4D96-AAE2-7C2403D73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EC0DD8-0F6B-4FF6-9E18-6D058F161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2285B8-B7D2-4D47-BCEE-7AFB102CD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4C18E8-729C-48CA-B06B-9B88BB59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6B4205E-1438-436A-9B8C-D0CF060AA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773896-6257-4701-A6C2-DE42ADF89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41D853-7409-4B19-BB27-95B10851ED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6BFADA3-19CC-4213-81C5-C6EB9E2C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144465D0-A6C3-313F-4537-B2C17C6759B4}"/>
              </a:ext>
            </a:extLst>
          </p:cNvPr>
          <p:cNvPicPr>
            <a:picLocks noGrp="1" noChangeAspect="1"/>
          </p:cNvPicPr>
          <p:nvPr>
            <p:ph idx="1"/>
          </p:nvPr>
        </p:nvPicPr>
        <p:blipFill rotWithShape="1">
          <a:blip r:embed="rId2"/>
          <a:srcRect l="10140" t="5600" r="1214" b="21200"/>
          <a:stretch/>
        </p:blipFill>
        <p:spPr>
          <a:xfrm>
            <a:off x="737827" y="1291641"/>
            <a:ext cx="10808444" cy="4058348"/>
          </a:xfrm>
          <a:prstGeom prst="rect">
            <a:avLst/>
          </a:prstGeom>
        </p:spPr>
      </p:pic>
    </p:spTree>
    <p:extLst>
      <p:ext uri="{BB962C8B-B14F-4D97-AF65-F5344CB8AC3E}">
        <p14:creationId xmlns:p14="http://schemas.microsoft.com/office/powerpoint/2010/main" val="264241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E093-F833-3809-B841-A544CDD0668A}"/>
              </a:ext>
            </a:extLst>
          </p:cNvPr>
          <p:cNvSpPr>
            <a:spLocks noGrp="1"/>
          </p:cNvSpPr>
          <p:nvPr>
            <p:ph type="title"/>
          </p:nvPr>
        </p:nvSpPr>
        <p:spPr/>
        <p:txBody>
          <a:bodyPr/>
          <a:lstStyle/>
          <a:p>
            <a:r>
              <a:rPr lang="en-US"/>
              <a:t>Survey Paper </a:t>
            </a:r>
          </a:p>
        </p:txBody>
      </p:sp>
      <p:sp>
        <p:nvSpPr>
          <p:cNvPr id="3" name="Content Placeholder 2">
            <a:extLst>
              <a:ext uri="{FF2B5EF4-FFF2-40B4-BE49-F238E27FC236}">
                <a16:creationId xmlns:a16="http://schemas.microsoft.com/office/drawing/2014/main" id="{D5562F86-B8CA-B679-6A8B-02629964E1DD}"/>
              </a:ext>
            </a:extLst>
          </p:cNvPr>
          <p:cNvSpPr>
            <a:spLocks noGrp="1"/>
          </p:cNvSpPr>
          <p:nvPr>
            <p:ph idx="1"/>
          </p:nvPr>
        </p:nvSpPr>
        <p:spPr/>
        <p:txBody>
          <a:bodyPr vert="horz" lIns="91440" tIns="45720" rIns="91440" bIns="45720" rtlCol="0" anchor="t">
            <a:normAutofit/>
          </a:bodyPr>
          <a:lstStyle/>
          <a:p>
            <a:pPr marL="342900" indent="-342900">
              <a:buFont typeface="Arial" panose="05000000000000000000" pitchFamily="2" charset="2"/>
              <a:buChar char="•"/>
            </a:pPr>
            <a:r>
              <a:rPr lang="en-US">
                <a:ea typeface="+mn-lt"/>
                <a:cs typeface="+mn-lt"/>
              </a:rPr>
              <a:t>Created a thorough analysis of data-driven and model-based leak detection methods.</a:t>
            </a:r>
            <a:endParaRPr lang="en-US"/>
          </a:p>
          <a:p>
            <a:pPr marL="342900" indent="-342900">
              <a:buClr>
                <a:srgbClr val="B67B86"/>
              </a:buClr>
              <a:buFont typeface="Arial" panose="05000000000000000000" pitchFamily="2" charset="2"/>
              <a:buChar char="•"/>
            </a:pPr>
            <a:r>
              <a:rPr lang="en-US">
                <a:ea typeface="+mn-lt"/>
                <a:cs typeface="+mn-lt"/>
              </a:rPr>
              <a:t>Each technique's generic foundation is outlined and contrasted.</a:t>
            </a:r>
          </a:p>
          <a:p>
            <a:pPr marL="342900" indent="-342900">
              <a:buClr>
                <a:srgbClr val="B67B86"/>
              </a:buClr>
              <a:buFont typeface="Arial" panose="05000000000000000000" pitchFamily="2" charset="2"/>
              <a:buChar char="•"/>
            </a:pPr>
            <a:r>
              <a:rPr lang="en-US">
                <a:ea typeface="+mn-lt"/>
                <a:cs typeface="+mn-lt"/>
              </a:rPr>
              <a:t>Specific apporaches to improve the generic methods that have been employed in varuious settings are summarized.  </a:t>
            </a:r>
          </a:p>
          <a:p>
            <a:pPr marL="342900" indent="-342900">
              <a:buClr>
                <a:srgbClr val="B67B86"/>
              </a:buClr>
              <a:buFont typeface="Arial" panose="05000000000000000000" pitchFamily="2" charset="2"/>
              <a:buChar char="•"/>
            </a:pPr>
            <a:r>
              <a:rPr lang="en-US">
                <a:ea typeface="+mn-lt"/>
                <a:cs typeface="+mn-lt"/>
              </a:rPr>
              <a:t>Will add our findings once we perform leak detection on our test bed. </a:t>
            </a:r>
          </a:p>
          <a:p>
            <a:pPr marL="342900" indent="-342900">
              <a:buClr>
                <a:srgbClr val="B67B86"/>
              </a:buClr>
              <a:buFont typeface="Arial" panose="05000000000000000000" pitchFamily="2" charset="2"/>
              <a:buChar char="•"/>
            </a:pPr>
            <a:r>
              <a:rPr lang="en-US">
                <a:ea typeface="+mn-lt"/>
                <a:cs typeface="+mn-lt"/>
              </a:rPr>
              <a:t>Hopes to be a helpful resource for academics and business in the ongoing development of sophisticated acoustic leak detection techniques.</a:t>
            </a:r>
            <a:endParaRPr lang="en-US"/>
          </a:p>
          <a:p>
            <a:pPr marL="342900" indent="-342900">
              <a:buClr>
                <a:srgbClr val="B67B86"/>
              </a:buClr>
              <a:buFont typeface="Arial" panose="05000000000000000000" pitchFamily="2" charset="2"/>
              <a:buChar char="•"/>
            </a:pPr>
            <a:endParaRPr lang="en-US"/>
          </a:p>
        </p:txBody>
      </p:sp>
    </p:spTree>
    <p:extLst>
      <p:ext uri="{BB962C8B-B14F-4D97-AF65-F5344CB8AC3E}">
        <p14:creationId xmlns:p14="http://schemas.microsoft.com/office/powerpoint/2010/main" val="83715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8B4E-0788-8844-42B6-0826572A68F6}"/>
              </a:ext>
            </a:extLst>
          </p:cNvPr>
          <p:cNvSpPr>
            <a:spLocks noGrp="1"/>
          </p:cNvSpPr>
          <p:nvPr>
            <p:ph type="title"/>
          </p:nvPr>
        </p:nvSpPr>
        <p:spPr/>
        <p:txBody>
          <a:bodyPr/>
          <a:lstStyle/>
          <a:p>
            <a:r>
              <a:rPr lang="en-US"/>
              <a:t>Testbed Design</a:t>
            </a:r>
          </a:p>
        </p:txBody>
      </p:sp>
      <p:sp>
        <p:nvSpPr>
          <p:cNvPr id="3" name="Text Placeholder 2">
            <a:extLst>
              <a:ext uri="{FF2B5EF4-FFF2-40B4-BE49-F238E27FC236}">
                <a16:creationId xmlns:a16="http://schemas.microsoft.com/office/drawing/2014/main" id="{6BB129ED-6596-7D06-B55A-A0BFE294814E}"/>
              </a:ext>
            </a:extLst>
          </p:cNvPr>
          <p:cNvSpPr>
            <a:spLocks noGrp="1"/>
          </p:cNvSpPr>
          <p:nvPr>
            <p:ph type="body" idx="1"/>
          </p:nvPr>
        </p:nvSpPr>
        <p:spPr/>
        <p:txBody>
          <a:bodyPr vert="horz" lIns="91440" tIns="45720" rIns="91440" bIns="45720" rtlCol="0" anchor="t">
            <a:normAutofit/>
          </a:bodyPr>
          <a:lstStyle/>
          <a:p>
            <a:r>
              <a:rPr lang="en-US"/>
              <a:t>Main considerations for the design of the testbed</a:t>
            </a:r>
          </a:p>
        </p:txBody>
      </p:sp>
    </p:spTree>
    <p:extLst>
      <p:ext uri="{BB962C8B-B14F-4D97-AF65-F5344CB8AC3E}">
        <p14:creationId xmlns:p14="http://schemas.microsoft.com/office/powerpoint/2010/main" val="149329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F7DF00-C60C-A5D8-5EF0-E18433AE3902}"/>
              </a:ext>
            </a:extLst>
          </p:cNvPr>
          <p:cNvSpPr>
            <a:spLocks noGrp="1"/>
          </p:cNvSpPr>
          <p:nvPr>
            <p:ph type="title"/>
          </p:nvPr>
        </p:nvSpPr>
        <p:spPr>
          <a:xfrm>
            <a:off x="691079" y="1019027"/>
            <a:ext cx="4927425" cy="927144"/>
          </a:xfrm>
        </p:spPr>
        <p:txBody>
          <a:bodyPr vert="horz" lIns="91440" tIns="45720" rIns="91440" bIns="45720" rtlCol="0" anchor="b">
            <a:normAutofit/>
          </a:bodyPr>
          <a:lstStyle/>
          <a:p>
            <a:r>
              <a:rPr lang="en-US" sz="4400"/>
              <a:t>Layout Diagram</a:t>
            </a:r>
          </a:p>
        </p:txBody>
      </p:sp>
      <p:sp>
        <p:nvSpPr>
          <p:cNvPr id="80" name="Right Triangle 79">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581D2FAD-B385-B769-F923-1688F93B34EC}"/>
              </a:ext>
            </a:extLst>
          </p:cNvPr>
          <p:cNvSpPr>
            <a:spLocks noGrp="1"/>
          </p:cNvSpPr>
          <p:nvPr>
            <p:ph type="body" sz="half" idx="2"/>
          </p:nvPr>
        </p:nvSpPr>
        <p:spPr>
          <a:xfrm>
            <a:off x="691079" y="2149160"/>
            <a:ext cx="5171655" cy="4383425"/>
          </a:xfrm>
        </p:spPr>
        <p:txBody>
          <a:bodyPr vert="horz" lIns="91440" tIns="45720" rIns="91440" bIns="45720" rtlCol="0" anchor="t">
            <a:normAutofit fontScale="92500" lnSpcReduction="20000"/>
          </a:bodyPr>
          <a:lstStyle/>
          <a:p>
            <a:pPr marL="342900"/>
            <a:r>
              <a:rPr lang="en-US" sz="2000" i="0"/>
              <a:t>In order to simulate actual conditions, we included</a:t>
            </a:r>
            <a:endParaRPr lang="en-US" sz="2000"/>
          </a:p>
          <a:p>
            <a:pPr marL="800100" lvl="1" indent="-342900">
              <a:buClr>
                <a:srgbClr val="B67B86"/>
              </a:buClr>
              <a:buFont typeface="Arial" panose="05000000000000000000" pitchFamily="2" charset="2"/>
              <a:buChar char="•"/>
            </a:pPr>
            <a:r>
              <a:rPr lang="en-US" sz="1600"/>
              <a:t>Bends and 90 degree turns</a:t>
            </a:r>
          </a:p>
          <a:p>
            <a:pPr marL="800100" lvl="1" indent="-342900">
              <a:buClr>
                <a:srgbClr val="B67B86"/>
              </a:buClr>
              <a:buFont typeface="Arial" panose="05000000000000000000" pitchFamily="2" charset="2"/>
              <a:buChar char="•"/>
            </a:pPr>
            <a:r>
              <a:rPr lang="en-US" sz="1600"/>
              <a:t>A main cycle of 2-inch diameter pipes</a:t>
            </a:r>
          </a:p>
          <a:p>
            <a:pPr marL="800100" lvl="1" indent="-342900">
              <a:buClr>
                <a:srgbClr val="B67B86"/>
              </a:buClr>
              <a:buFont typeface="Arial" panose="05000000000000000000" pitchFamily="2" charset="2"/>
              <a:buChar char="•"/>
            </a:pPr>
            <a:r>
              <a:rPr lang="en-US" sz="1600"/>
              <a:t>A subsidiary cycle of 1-inch diameter pipes</a:t>
            </a:r>
          </a:p>
          <a:p>
            <a:pPr marL="342900">
              <a:buClr>
                <a:srgbClr val="B67B86"/>
              </a:buClr>
            </a:pPr>
            <a:r>
              <a:rPr lang="en-US" sz="2000" i="0">
                <a:ea typeface="+mn-lt"/>
                <a:cs typeface="+mn-lt"/>
              </a:rPr>
              <a:t>3 ultrasonic water flow meters were installed. The chosen water flow meters provide a complete solution from data collection to transmission and storage.</a:t>
            </a:r>
          </a:p>
          <a:p>
            <a:pPr marL="800100" lvl="1" indent="-342900">
              <a:buClr>
                <a:srgbClr val="B67B86"/>
              </a:buClr>
              <a:buFont typeface="Arial,Sans-Serif"/>
              <a:buChar char="•"/>
            </a:pPr>
            <a:r>
              <a:rPr lang="en-US" sz="1600">
                <a:solidFill>
                  <a:srgbClr val="412429"/>
                </a:solidFill>
                <a:latin typeface="Arial"/>
                <a:ea typeface="+mn-lt"/>
                <a:cs typeface="Arial"/>
              </a:rPr>
              <a:t>One after the pump</a:t>
            </a:r>
            <a:endParaRPr lang="en-US"/>
          </a:p>
          <a:p>
            <a:pPr marL="800100" lvl="1" indent="-342900">
              <a:buClr>
                <a:srgbClr val="B67B86"/>
              </a:buClr>
              <a:buFont typeface="Arial,Sans-Serif"/>
              <a:buChar char="•"/>
            </a:pPr>
            <a:r>
              <a:rPr lang="en-US" sz="1600">
                <a:solidFill>
                  <a:srgbClr val="412429"/>
                </a:solidFill>
                <a:latin typeface="Arial"/>
                <a:ea typeface="+mn-lt"/>
                <a:cs typeface="Arial"/>
              </a:rPr>
              <a:t>One in the recycle pipe</a:t>
            </a:r>
          </a:p>
          <a:p>
            <a:pPr marL="800100" lvl="1" indent="-342900">
              <a:buClr>
                <a:srgbClr val="B67B86"/>
              </a:buClr>
              <a:buFont typeface="Arial,Sans-Serif"/>
              <a:buChar char="•"/>
            </a:pPr>
            <a:r>
              <a:rPr lang="en-US" sz="1600">
                <a:solidFill>
                  <a:srgbClr val="412429"/>
                </a:solidFill>
                <a:latin typeface="Arial"/>
                <a:ea typeface="+mn-lt"/>
                <a:cs typeface="Arial"/>
              </a:rPr>
              <a:t>One</a:t>
            </a:r>
            <a:r>
              <a:rPr lang="en-US" sz="1600">
                <a:latin typeface="Arial"/>
                <a:cs typeface="Arial"/>
              </a:rPr>
              <a:t> in the subsidiary cycle</a:t>
            </a:r>
          </a:p>
          <a:p>
            <a:pPr marL="342900"/>
            <a:r>
              <a:rPr lang="en-US" sz="2000" i="0">
                <a:solidFill>
                  <a:srgbClr val="000000"/>
                </a:solidFill>
                <a:ea typeface="+mn-lt"/>
                <a:cs typeface="+mn-lt"/>
              </a:rPr>
              <a:t>Accelerometers are going to be added to the testbed.</a:t>
            </a:r>
          </a:p>
          <a:p>
            <a:pPr lvl="1"/>
            <a:endParaRPr lang="en-US" sz="1600">
              <a:latin typeface="Arial"/>
              <a:cs typeface="Arial"/>
            </a:endParaRPr>
          </a:p>
        </p:txBody>
      </p:sp>
      <p:pic>
        <p:nvPicPr>
          <p:cNvPr id="5" name="Picture 5" descr="Diagram&#10;&#10;Description automatically generated">
            <a:extLst>
              <a:ext uri="{FF2B5EF4-FFF2-40B4-BE49-F238E27FC236}">
                <a16:creationId xmlns:a16="http://schemas.microsoft.com/office/drawing/2014/main" id="{12032247-45B8-7C09-C38A-679621AA1CC5}"/>
              </a:ext>
            </a:extLst>
          </p:cNvPr>
          <p:cNvPicPr>
            <a:picLocks noGrp="1" noChangeAspect="1"/>
          </p:cNvPicPr>
          <p:nvPr>
            <p:ph type="pic" idx="1"/>
          </p:nvPr>
        </p:nvPicPr>
        <p:blipFill rotWithShape="1">
          <a:blip r:embed="rId2"/>
          <a:srcRect r="40"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59889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C181-63EF-925C-6ABD-1F5400227237}"/>
              </a:ext>
            </a:extLst>
          </p:cNvPr>
          <p:cNvSpPr>
            <a:spLocks noGrp="1"/>
          </p:cNvSpPr>
          <p:nvPr>
            <p:ph type="title"/>
          </p:nvPr>
        </p:nvSpPr>
        <p:spPr>
          <a:xfrm>
            <a:off x="683587" y="445215"/>
            <a:ext cx="4434823" cy="1271827"/>
          </a:xfrm>
        </p:spPr>
        <p:txBody>
          <a:bodyPr/>
          <a:lstStyle/>
          <a:p>
            <a:r>
              <a:rPr lang="en-US"/>
              <a:t>Testbed</a:t>
            </a:r>
          </a:p>
        </p:txBody>
      </p:sp>
      <p:pic>
        <p:nvPicPr>
          <p:cNvPr id="5" name="Picture 5">
            <a:extLst>
              <a:ext uri="{FF2B5EF4-FFF2-40B4-BE49-F238E27FC236}">
                <a16:creationId xmlns:a16="http://schemas.microsoft.com/office/drawing/2014/main" id="{57D97B2C-ADC7-BFD5-F17C-647F73BD10BA}"/>
              </a:ext>
            </a:extLst>
          </p:cNvPr>
          <p:cNvPicPr>
            <a:picLocks noGrp="1" noChangeAspect="1"/>
          </p:cNvPicPr>
          <p:nvPr>
            <p:ph type="pic" idx="1"/>
          </p:nvPr>
        </p:nvPicPr>
        <p:blipFill>
          <a:blip r:embed="rId2"/>
          <a:srcRect t="11613" b="11613"/>
          <a:stretch/>
        </p:blipFill>
        <p:spPr/>
      </p:pic>
      <p:sp>
        <p:nvSpPr>
          <p:cNvPr id="4" name="Text Placeholder 3">
            <a:extLst>
              <a:ext uri="{FF2B5EF4-FFF2-40B4-BE49-F238E27FC236}">
                <a16:creationId xmlns:a16="http://schemas.microsoft.com/office/drawing/2014/main" id="{EB2C053A-4CAD-ABD1-B5BB-8DF0D904FB08}"/>
              </a:ext>
            </a:extLst>
          </p:cNvPr>
          <p:cNvSpPr>
            <a:spLocks noGrp="1"/>
          </p:cNvSpPr>
          <p:nvPr>
            <p:ph type="body" sz="half" idx="2"/>
          </p:nvPr>
        </p:nvSpPr>
        <p:spPr>
          <a:xfrm>
            <a:off x="731587" y="1956561"/>
            <a:ext cx="4434823" cy="2945761"/>
          </a:xfrm>
        </p:spPr>
        <p:txBody>
          <a:bodyPr vert="horz" lIns="91440" tIns="45720" rIns="91440" bIns="45720" rtlCol="0" anchor="t">
            <a:noAutofit/>
          </a:bodyPr>
          <a:lstStyle/>
          <a:p>
            <a:pPr marL="285750" indent="-285750">
              <a:buFont typeface="Arial" panose="05000000000000000000" pitchFamily="2" charset="2"/>
              <a:buChar char="•"/>
            </a:pPr>
            <a:r>
              <a:rPr lang="en-US" sz="1700" i="0"/>
              <a:t>The testbed has been layed out in front of the Environmental Science Engg. Building. </a:t>
            </a:r>
            <a:endParaRPr lang="en-US" sz="1700"/>
          </a:p>
          <a:p>
            <a:pPr marL="285750" indent="-285750">
              <a:buFont typeface="Arial" panose="05000000000000000000" pitchFamily="2" charset="2"/>
              <a:buChar char="•"/>
            </a:pPr>
            <a:r>
              <a:rPr lang="en-US" sz="1700" i="0"/>
              <a:t>Keeping in view that the actual pipelines of the IITK water network use 4 and 2 inch diameter pipes, we decided to go with 2 and 1 inch diameter pipes</a:t>
            </a:r>
          </a:p>
          <a:p>
            <a:pPr marL="285750" indent="-285750">
              <a:buClr>
                <a:srgbClr val="B67B86"/>
              </a:buClr>
              <a:buFont typeface="Arial" panose="05000000000000000000" pitchFamily="2" charset="2"/>
              <a:buChar char="•"/>
            </a:pPr>
            <a:r>
              <a:rPr lang="en-US" sz="1700" i="0"/>
              <a:t>Use of metal GI pipes</a:t>
            </a:r>
          </a:p>
          <a:p>
            <a:pPr marL="285750" indent="-285750">
              <a:buClr>
                <a:srgbClr val="B67B86"/>
              </a:buClr>
              <a:buFont typeface="Arial" panose="05000000000000000000" pitchFamily="2" charset="2"/>
              <a:buChar char="•"/>
            </a:pPr>
            <a:r>
              <a:rPr lang="en-US" sz="1700" i="0"/>
              <a:t>Attempt to make the test bed simulate the real WDN so that developed models will generalize well on deployment. </a:t>
            </a:r>
          </a:p>
        </p:txBody>
      </p:sp>
    </p:spTree>
    <p:extLst>
      <p:ext uri="{BB962C8B-B14F-4D97-AF65-F5344CB8AC3E}">
        <p14:creationId xmlns:p14="http://schemas.microsoft.com/office/powerpoint/2010/main" val="85558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5">
            <a:extLst>
              <a:ext uri="{FF2B5EF4-FFF2-40B4-BE49-F238E27FC236}">
                <a16:creationId xmlns:a16="http://schemas.microsoft.com/office/drawing/2014/main" id="{3FA4F455-EDF0-1FF8-55C3-BDC81CAECF8A}"/>
              </a:ext>
            </a:extLst>
          </p:cNvPr>
          <p:cNvPicPr>
            <a:picLocks noChangeAspect="1"/>
          </p:cNvPicPr>
          <p:nvPr/>
        </p:nvPicPr>
        <p:blipFill>
          <a:blip r:embed="rId2"/>
          <a:stretch>
            <a:fillRect/>
          </a:stretch>
        </p:blipFill>
        <p:spPr>
          <a:xfrm>
            <a:off x="1247313" y="395654"/>
            <a:ext cx="9386655" cy="5696789"/>
          </a:xfrm>
          <a:prstGeom prst="rect">
            <a:avLst/>
          </a:prstGeom>
        </p:spPr>
      </p:pic>
    </p:spTree>
    <p:extLst>
      <p:ext uri="{BB962C8B-B14F-4D97-AF65-F5344CB8AC3E}">
        <p14:creationId xmlns:p14="http://schemas.microsoft.com/office/powerpoint/2010/main" val="52301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a:xfrm>
            <a:off x="691079" y="2340131"/>
            <a:ext cx="10325000" cy="3837974"/>
          </a:xfrm>
        </p:spPr>
        <p:txBody>
          <a:bodyPr vert="horz" lIns="91440" tIns="45720" rIns="91440" bIns="45720" rtlCol="0" anchor="t">
            <a:normAutofit/>
          </a:bodyPr>
          <a:lstStyle/>
          <a:p>
            <a:pPr>
              <a:buFont typeface="Arial" panose="05000000000000000000" pitchFamily="2" charset="2"/>
              <a:buChar char="•"/>
            </a:pPr>
            <a:r>
              <a:rPr lang="en-US">
                <a:ea typeface="+mn-lt"/>
                <a:cs typeface="+mn-lt"/>
              </a:rPr>
              <a:t>The future work in this project will involve analyzing the data collected from the test bed and selecting the optimal method of leakage detection. </a:t>
            </a:r>
            <a:endParaRPr lang="en-US"/>
          </a:p>
          <a:p>
            <a:pPr>
              <a:buFont typeface="Arial" panose="05000000000000000000" pitchFamily="2" charset="2"/>
              <a:buChar char="•"/>
            </a:pPr>
            <a:r>
              <a:rPr lang="en-US">
                <a:ea typeface="+mn-lt"/>
                <a:cs typeface="+mn-lt"/>
              </a:rPr>
              <a:t>This will involve comparing the accuracy and cost-effectiveness of combinations of different sensors and data processing methods to determine the best approach for detecting water leakage. </a:t>
            </a:r>
          </a:p>
          <a:p>
            <a:pPr>
              <a:buFont typeface="Arial" panose="05000000000000000000" pitchFamily="2" charset="2"/>
              <a:buChar char="•"/>
            </a:pPr>
            <a:r>
              <a:rPr lang="en-US">
                <a:ea typeface="+mn-lt"/>
                <a:cs typeface="+mn-lt"/>
              </a:rPr>
              <a:t>Another factor which the project plans to address is how well the taps in the pipes of the testbed emulate actual leaks. </a:t>
            </a:r>
          </a:p>
          <a:p>
            <a:pPr>
              <a:buFont typeface="Arial" panose="05000000000000000000" pitchFamily="2" charset="2"/>
              <a:buChar char="•"/>
            </a:pPr>
            <a:r>
              <a:rPr lang="en-US">
                <a:ea typeface="+mn-lt"/>
                <a:cs typeface="+mn-lt"/>
              </a:rPr>
              <a:t>This is a major factor in deciding how the models trained on the data collected from the testbed will actually behave in the actual environment.</a:t>
            </a:r>
            <a:endParaRPr lang="en-US"/>
          </a:p>
        </p:txBody>
      </p:sp>
    </p:spTree>
    <p:extLst>
      <p:ext uri="{BB962C8B-B14F-4D97-AF65-F5344CB8AC3E}">
        <p14:creationId xmlns:p14="http://schemas.microsoft.com/office/powerpoint/2010/main" val="231431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a:xfrm>
            <a:off x="691079" y="2340131"/>
            <a:ext cx="10325000" cy="3837974"/>
          </a:xfrm>
        </p:spPr>
        <p:txBody>
          <a:bodyPr vert="horz" lIns="91440" tIns="45720" rIns="91440" bIns="45720" rtlCol="0" anchor="t">
            <a:normAutofit/>
          </a:bodyPr>
          <a:lstStyle/>
          <a:p>
            <a:pPr>
              <a:buFont typeface="Arial" panose="05000000000000000000" pitchFamily="2" charset="2"/>
              <a:buChar char="•"/>
            </a:pPr>
            <a:r>
              <a:rPr lang="en-US">
                <a:ea typeface="+mn-lt"/>
                <a:cs typeface="+mn-lt"/>
              </a:rPr>
              <a:t>The Jal Jeevan Mission project aims to develop an effective water leakage detection system that is cheap, accurate, and scalable. </a:t>
            </a:r>
            <a:endParaRPr lang="en-US"/>
          </a:p>
          <a:p>
            <a:pPr>
              <a:buFont typeface="Arial" panose="05000000000000000000" pitchFamily="2" charset="2"/>
              <a:buChar char="•"/>
            </a:pPr>
            <a:r>
              <a:rPr lang="en-US">
                <a:ea typeface="+mn-lt"/>
                <a:cs typeface="+mn-lt"/>
              </a:rPr>
              <a:t>The project followed a three-step methodology involving a literature review, test bed design, and data analysis. </a:t>
            </a:r>
          </a:p>
          <a:p>
            <a:pPr>
              <a:buFont typeface="Arial" panose="05000000000000000000" pitchFamily="2" charset="2"/>
              <a:buChar char="•"/>
            </a:pPr>
            <a:r>
              <a:rPr lang="en-US">
                <a:ea typeface="+mn-lt"/>
                <a:cs typeface="+mn-lt"/>
              </a:rPr>
              <a:t>The literature review identified the ideal methods for water leakage detection, and the test bed was designed with an initial focus on using water flow meters and acoustic sensors. </a:t>
            </a:r>
          </a:p>
          <a:p>
            <a:pPr>
              <a:buFont typeface="Arial" panose="05000000000000000000" pitchFamily="2" charset="2"/>
              <a:buChar char="•"/>
            </a:pPr>
            <a:r>
              <a:rPr lang="en-US">
                <a:ea typeface="+mn-lt"/>
                <a:cs typeface="+mn-lt"/>
              </a:rPr>
              <a:t>The focus of future work will be on selecting the optimal method of leakage detection and deploying it to address this critical issue.</a:t>
            </a:r>
            <a:endParaRPr lang="en-US"/>
          </a:p>
        </p:txBody>
      </p:sp>
    </p:spTree>
    <p:extLst>
      <p:ext uri="{BB962C8B-B14F-4D97-AF65-F5344CB8AC3E}">
        <p14:creationId xmlns:p14="http://schemas.microsoft.com/office/powerpoint/2010/main" val="1445087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10">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2">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4">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6">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18">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6" name="Flowchart: Document 43">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Triangular abstract background">
            <a:extLst>
              <a:ext uri="{FF2B5EF4-FFF2-40B4-BE49-F238E27FC236}">
                <a16:creationId xmlns:a16="http://schemas.microsoft.com/office/drawing/2014/main" id="{5DA5A4C0-3876-466A-2A1B-DD40E2490A07}"/>
              </a:ext>
            </a:extLst>
          </p:cNvPr>
          <p:cNvPicPr>
            <a:picLocks noChangeAspect="1"/>
          </p:cNvPicPr>
          <p:nvPr/>
        </p:nvPicPr>
        <p:blipFill rotWithShape="1">
          <a:blip r:embed="rId2">
            <a:alphaModFix amt="60000"/>
          </a:blip>
          <a:srcRect t="50261" r="4" b="1170"/>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p:cNvSpPr>
            <a:spLocks noGrp="1"/>
          </p:cNvSpPr>
          <p:nvPr>
            <p:ph type="ctrTitle"/>
          </p:nvPr>
        </p:nvSpPr>
        <p:spPr>
          <a:xfrm>
            <a:off x="1521462" y="2867056"/>
            <a:ext cx="9979460" cy="1131923"/>
          </a:xfrm>
        </p:spPr>
        <p:txBody>
          <a:bodyPr anchor="t">
            <a:normAutofit/>
          </a:bodyPr>
          <a:lstStyle/>
          <a:p>
            <a:r>
              <a:rPr lang="en-US">
                <a:solidFill>
                  <a:srgbClr val="FFFFFF"/>
                </a:solidFill>
              </a:rPr>
              <a:t>Thank you!</a:t>
            </a:r>
            <a:endParaRPr lang="en-US"/>
          </a:p>
        </p:txBody>
      </p:sp>
    </p:spTree>
    <p:extLst>
      <p:ext uri="{BB962C8B-B14F-4D97-AF65-F5344CB8AC3E}">
        <p14:creationId xmlns:p14="http://schemas.microsoft.com/office/powerpoint/2010/main" val="294351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7E50-5E85-9230-4753-74B8DC3FF6B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3ECC3FD9-99D4-DFF0-9340-7BDBF1448A11}"/>
              </a:ext>
            </a:extLst>
          </p:cNvPr>
          <p:cNvSpPr>
            <a:spLocks noGrp="1"/>
          </p:cNvSpPr>
          <p:nvPr>
            <p:ph idx="1"/>
          </p:nvPr>
        </p:nvSpPr>
        <p:spPr/>
        <p:txBody>
          <a:bodyPr vert="horz" lIns="91440" tIns="45720" rIns="91440" bIns="45720" rtlCol="0" anchor="t">
            <a:normAutofit/>
          </a:bodyPr>
          <a:lstStyle/>
          <a:p>
            <a:pPr>
              <a:buFont typeface="Arial" panose="05000000000000000000" pitchFamily="2" charset="2"/>
              <a:buChar char="•"/>
            </a:pPr>
            <a:r>
              <a:rPr lang="en-US">
                <a:ea typeface="+mn-lt"/>
                <a:cs typeface="+mn-lt"/>
              </a:rPr>
              <a:t>Access to clean water is a critical issue in rural India</a:t>
            </a:r>
            <a:endParaRPr lang="en-US"/>
          </a:p>
          <a:p>
            <a:pPr>
              <a:buFont typeface="Arial" panose="05000000000000000000" pitchFamily="2" charset="2"/>
              <a:buChar char="•"/>
            </a:pPr>
            <a:r>
              <a:rPr lang="en-US">
                <a:ea typeface="+mn-lt"/>
                <a:cs typeface="+mn-lt"/>
              </a:rPr>
              <a:t>It leads to significant economic losses and health hazards. </a:t>
            </a:r>
          </a:p>
          <a:p>
            <a:pPr>
              <a:buFont typeface="Arial" panose="05000000000000000000" pitchFamily="2" charset="2"/>
              <a:buChar char="•"/>
            </a:pPr>
            <a:r>
              <a:rPr lang="en-US">
                <a:ea typeface="+mn-lt"/>
                <a:cs typeface="+mn-lt"/>
              </a:rPr>
              <a:t>The Jal Jeevan Mission project aims to address this issue. </a:t>
            </a:r>
          </a:p>
          <a:p>
            <a:pPr>
              <a:buClr>
                <a:srgbClr val="B67B86"/>
              </a:buClr>
              <a:buFont typeface="Arial" panose="05000000000000000000" pitchFamily="2" charset="2"/>
              <a:buChar char="•"/>
            </a:pPr>
            <a:r>
              <a:rPr lang="en-US">
                <a:ea typeface="+mn-lt"/>
                <a:cs typeface="+mn-lt"/>
              </a:rPr>
              <a:t> Initial focus is to develop and deploy an effective water leakage detection system that is cheap, accurate, and scalable. </a:t>
            </a:r>
            <a:endParaRPr lang="en-US"/>
          </a:p>
          <a:p>
            <a:pPr>
              <a:buFont typeface="Arial" panose="05000000000000000000" pitchFamily="2" charset="2"/>
              <a:buChar char="•"/>
            </a:pPr>
            <a:r>
              <a:rPr lang="en-US">
                <a:ea typeface="+mn-lt"/>
                <a:cs typeface="+mn-lt"/>
              </a:rPr>
              <a:t>This presentation outlines the methodology used in the project, the literature review conducted, creation of survey paper, the test bed design, and future work. </a:t>
            </a:r>
            <a:endParaRPr lang="en-US"/>
          </a:p>
        </p:txBody>
      </p:sp>
    </p:spTree>
    <p:extLst>
      <p:ext uri="{BB962C8B-B14F-4D97-AF65-F5344CB8AC3E}">
        <p14:creationId xmlns:p14="http://schemas.microsoft.com/office/powerpoint/2010/main" val="7673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0F33-ADAD-C551-108F-6D6B59CCE15E}"/>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B6CB532F-9763-FB81-0C75-F06E12FD6B37}"/>
              </a:ext>
            </a:extLst>
          </p:cNvPr>
          <p:cNvSpPr>
            <a:spLocks noGrp="1"/>
          </p:cNvSpPr>
          <p:nvPr>
            <p:ph idx="1"/>
          </p:nvPr>
        </p:nvSpPr>
        <p:spPr/>
        <p:txBody>
          <a:bodyPr vert="horz" lIns="91440" tIns="45720" rIns="91440" bIns="45720" rtlCol="0" anchor="t">
            <a:normAutofit/>
          </a:bodyPr>
          <a:lstStyle/>
          <a:p>
            <a:pPr marL="342900" indent="-342900">
              <a:buFont typeface="Arial" panose="05000000000000000000" pitchFamily="2" charset="2"/>
              <a:buChar char="•"/>
            </a:pPr>
            <a:r>
              <a:rPr lang="en-US"/>
              <a:t>Literature Review to understand existing methods for accurate leakage detection. </a:t>
            </a:r>
          </a:p>
          <a:p>
            <a:pPr marL="342900" indent="-342900">
              <a:buClr>
                <a:srgbClr val="B67B86"/>
              </a:buClr>
              <a:buFont typeface="Arial" panose="05000000000000000000" pitchFamily="2" charset="2"/>
              <a:buChar char="•"/>
            </a:pPr>
            <a:r>
              <a:rPr lang="en-US"/>
              <a:t>To test the feasibility of selected methods for large scale usage, while taking into consideration their efficacy and cost. </a:t>
            </a:r>
          </a:p>
          <a:p>
            <a:pPr marL="342900" indent="-342900">
              <a:buClr>
                <a:srgbClr val="B67B86"/>
              </a:buClr>
              <a:buFont typeface="Arial,Sans-Serif" panose="05000000000000000000" pitchFamily="2" charset="2"/>
              <a:buChar char="•"/>
            </a:pPr>
            <a:r>
              <a:rPr lang="en-US">
                <a:latin typeface="Grandview"/>
                <a:cs typeface="Arial"/>
              </a:rPr>
              <a:t>Creation of survey paper as a resource for the same.</a:t>
            </a:r>
          </a:p>
          <a:p>
            <a:pPr marL="342900" indent="-342900">
              <a:buClr>
                <a:srgbClr val="B67B86"/>
              </a:buClr>
              <a:buFont typeface="Arial" panose="05000000000000000000" pitchFamily="2" charset="2"/>
              <a:buChar char="•"/>
            </a:pPr>
            <a:r>
              <a:rPr lang="en-US"/>
              <a:t>Creation of test bed with these sensors to see how they work practically and to see if they can be used in our setting. </a:t>
            </a:r>
          </a:p>
          <a:p>
            <a:pPr marL="342900" indent="-342900">
              <a:buClr>
                <a:srgbClr val="B67B86"/>
              </a:buClr>
              <a:buFont typeface="Arial" panose="05000000000000000000" pitchFamily="2" charset="2"/>
              <a:buChar char="•"/>
            </a:pPr>
            <a:r>
              <a:rPr lang="en-US"/>
              <a:t>Collection of data and application of various methods like leak noise correlation to detect leaks. </a:t>
            </a:r>
          </a:p>
          <a:p>
            <a:pPr marL="342900" indent="-342900">
              <a:buClr>
                <a:srgbClr val="B67B86"/>
              </a:buClr>
              <a:buFont typeface="Arial" panose="05000000000000000000" pitchFamily="2" charset="2"/>
              <a:buChar char="•"/>
            </a:pPr>
            <a:endParaRPr lang="en-US"/>
          </a:p>
          <a:p>
            <a:pPr marL="342900" indent="-342900">
              <a:buClr>
                <a:srgbClr val="B67B86"/>
              </a:buClr>
              <a:buFont typeface="Arial" panose="05000000000000000000" pitchFamily="2" charset="2"/>
              <a:buChar char="•"/>
            </a:pPr>
            <a:endParaRPr lang="en-US"/>
          </a:p>
        </p:txBody>
      </p:sp>
    </p:spTree>
    <p:extLst>
      <p:ext uri="{BB962C8B-B14F-4D97-AF65-F5344CB8AC3E}">
        <p14:creationId xmlns:p14="http://schemas.microsoft.com/office/powerpoint/2010/main" val="76766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8B4E-0788-8844-42B6-0826572A68F6}"/>
              </a:ext>
            </a:extLst>
          </p:cNvPr>
          <p:cNvSpPr>
            <a:spLocks noGrp="1"/>
          </p:cNvSpPr>
          <p:nvPr>
            <p:ph type="title"/>
          </p:nvPr>
        </p:nvSpPr>
        <p:spPr/>
        <p:txBody>
          <a:bodyPr/>
          <a:lstStyle/>
          <a:p>
            <a:r>
              <a:rPr lang="en-US"/>
              <a:t>Literature Review</a:t>
            </a:r>
          </a:p>
        </p:txBody>
      </p:sp>
      <p:sp>
        <p:nvSpPr>
          <p:cNvPr id="3" name="Text Placeholder 2">
            <a:extLst>
              <a:ext uri="{FF2B5EF4-FFF2-40B4-BE49-F238E27FC236}">
                <a16:creationId xmlns:a16="http://schemas.microsoft.com/office/drawing/2014/main" id="{6BB129ED-6596-7D06-B55A-A0BFE294814E}"/>
              </a:ext>
            </a:extLst>
          </p:cNvPr>
          <p:cNvSpPr>
            <a:spLocks noGrp="1"/>
          </p:cNvSpPr>
          <p:nvPr>
            <p:ph type="body" idx="1"/>
          </p:nvPr>
        </p:nvSpPr>
        <p:spPr/>
        <p:txBody>
          <a:bodyPr vert="horz" lIns="91440" tIns="45720" rIns="91440" bIns="45720" rtlCol="0" anchor="t">
            <a:normAutofit/>
          </a:bodyPr>
          <a:lstStyle/>
          <a:p>
            <a:r>
              <a:rPr lang="en-US"/>
              <a:t>A summary of Leak detection methods</a:t>
            </a:r>
          </a:p>
        </p:txBody>
      </p:sp>
    </p:spTree>
    <p:extLst>
      <p:ext uri="{BB962C8B-B14F-4D97-AF65-F5344CB8AC3E}">
        <p14:creationId xmlns:p14="http://schemas.microsoft.com/office/powerpoint/2010/main" val="290499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a:xfrm>
            <a:off x="603156" y="725952"/>
            <a:ext cx="5818396" cy="893233"/>
          </a:xfrm>
        </p:spPr>
        <p:txBody>
          <a:bodyPr>
            <a:normAutofit/>
          </a:bodyPr>
          <a:lstStyle/>
          <a:p>
            <a:r>
              <a:rPr lang="en-US"/>
              <a:t>Water Flow Meters</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a:xfrm>
            <a:off x="554310" y="1802823"/>
            <a:ext cx="11035164" cy="4329226"/>
          </a:xfrm>
        </p:spPr>
        <p:txBody>
          <a:bodyPr vert="horz" lIns="91440" tIns="45720" rIns="91440" bIns="45720" rtlCol="0" anchor="t">
            <a:normAutofit/>
          </a:bodyPr>
          <a:lstStyle/>
          <a:p>
            <a:pPr>
              <a:lnSpc>
                <a:spcPct val="100000"/>
              </a:lnSpc>
              <a:buFont typeface="Arial" panose="05000000000000000000" pitchFamily="2" charset="2"/>
              <a:buChar char="•"/>
            </a:pPr>
            <a:r>
              <a:rPr lang="en-US">
                <a:ea typeface="+mn-lt"/>
                <a:cs typeface="+mn-lt"/>
              </a:rPr>
              <a:t>Water Flow meters are a low cost method to detect water leakages.</a:t>
            </a:r>
          </a:p>
          <a:p>
            <a:pPr>
              <a:lnSpc>
                <a:spcPct val="100000"/>
              </a:lnSpc>
              <a:buClr>
                <a:srgbClr val="B67B86"/>
              </a:buClr>
              <a:buFont typeface="Arial" panose="05000000000000000000" pitchFamily="2" charset="2"/>
              <a:buChar char="•"/>
            </a:pPr>
            <a:r>
              <a:rPr lang="en-US"/>
              <a:t>Two types – ultrasonic and hall effect based.</a:t>
            </a:r>
          </a:p>
          <a:p>
            <a:pPr>
              <a:lnSpc>
                <a:spcPct val="100000"/>
              </a:lnSpc>
              <a:buFont typeface="Arial" panose="05000000000000000000" pitchFamily="2" charset="2"/>
              <a:buChar char="•"/>
            </a:pPr>
            <a:r>
              <a:rPr lang="en-US">
                <a:ea typeface="+mn-lt"/>
                <a:cs typeface="+mn-lt"/>
              </a:rPr>
              <a:t>Water flow meters can be used along with Arduino and </a:t>
            </a:r>
            <a:r>
              <a:rPr lang="en-US" err="1">
                <a:ea typeface="+mn-lt"/>
                <a:cs typeface="+mn-lt"/>
              </a:rPr>
              <a:t>nodeMCU</a:t>
            </a:r>
            <a:r>
              <a:rPr lang="en-US">
                <a:ea typeface="+mn-lt"/>
                <a:cs typeface="+mn-lt"/>
              </a:rPr>
              <a:t> to collect and transmit the data for storage. A simple comparison of water flow rates between the upstream and downstream water flow sensors can be used to detect a leakage.</a:t>
            </a:r>
          </a:p>
          <a:p>
            <a:pPr>
              <a:lnSpc>
                <a:spcPct val="100000"/>
              </a:lnSpc>
              <a:buFont typeface="Arial" panose="05000000000000000000" pitchFamily="2" charset="2"/>
              <a:buChar char="•"/>
            </a:pPr>
            <a:r>
              <a:rPr lang="en-US">
                <a:ea typeface="+mn-lt"/>
                <a:cs typeface="+mn-lt"/>
              </a:rPr>
              <a:t> The leak can also be </a:t>
            </a:r>
            <a:r>
              <a:rPr lang="en-US" err="1">
                <a:ea typeface="+mn-lt"/>
                <a:cs typeface="+mn-lt"/>
              </a:rPr>
              <a:t>localised</a:t>
            </a:r>
            <a:r>
              <a:rPr lang="en-US">
                <a:ea typeface="+mn-lt"/>
                <a:cs typeface="+mn-lt"/>
              </a:rPr>
              <a:t>. If the flow starts to decrease, and eventually attains a stable value, which is lesser than the normal initial flow, the system detects a leakage. The Arduino converts the initial and final flow meter readings into velocities, and then applies the basic equation of motion to calculate the distance of the leak from the sensor.</a:t>
            </a:r>
          </a:p>
          <a:p>
            <a:pPr>
              <a:lnSpc>
                <a:spcPct val="100000"/>
              </a:lnSpc>
              <a:buClr>
                <a:srgbClr val="B67B86"/>
              </a:buClr>
              <a:buFont typeface="Arial" panose="05000000000000000000" pitchFamily="2" charset="2"/>
              <a:buChar char="•"/>
            </a:pPr>
            <a:r>
              <a:rPr lang="en-US"/>
              <a:t>However, there is a possibility that the flow meters </a:t>
            </a:r>
            <a:r>
              <a:rPr lang="en-US" err="1"/>
              <a:t>mispredict</a:t>
            </a:r>
            <a:r>
              <a:rPr lang="en-US"/>
              <a:t> actual tap usage as water leakage. Thus care must be taken to account for the same.</a:t>
            </a:r>
          </a:p>
        </p:txBody>
      </p:sp>
    </p:spTree>
    <p:extLst>
      <p:ext uri="{BB962C8B-B14F-4D97-AF65-F5344CB8AC3E}">
        <p14:creationId xmlns:p14="http://schemas.microsoft.com/office/powerpoint/2010/main" val="25872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p:txBody>
          <a:bodyPr/>
          <a:lstStyle/>
          <a:p>
            <a:r>
              <a:rPr lang="en-US"/>
              <a:t>Accelerometers</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a:xfrm>
            <a:off x="691079" y="2340131"/>
            <a:ext cx="10325000" cy="3837974"/>
          </a:xfrm>
        </p:spPr>
        <p:txBody>
          <a:bodyPr vert="horz" lIns="91440" tIns="45720" rIns="91440" bIns="45720" rtlCol="0" anchor="t">
            <a:normAutofit fontScale="92500"/>
          </a:bodyPr>
          <a:lstStyle/>
          <a:p>
            <a:pPr>
              <a:buClr>
                <a:srgbClr val="B67B86"/>
              </a:buClr>
              <a:buFont typeface="Arial" panose="05000000000000000000" pitchFamily="2" charset="2"/>
              <a:buChar char="•"/>
            </a:pPr>
            <a:r>
              <a:rPr lang="en-US">
                <a:ea typeface="+mn-lt"/>
                <a:cs typeface="+mn-lt"/>
              </a:rPr>
              <a:t>Piezoelectric accelerometers can be used to measure the leakage signals noninvasively.</a:t>
            </a:r>
            <a:endParaRPr lang="en-US"/>
          </a:p>
          <a:p>
            <a:pPr>
              <a:buFont typeface="Arial" panose="05000000000000000000" pitchFamily="2" charset="2"/>
              <a:buChar char="•"/>
            </a:pPr>
            <a:r>
              <a:rPr lang="en-US">
                <a:ea typeface="+mn-lt"/>
                <a:cs typeface="+mn-lt"/>
              </a:rPr>
              <a:t>These accelerometers can measure a vibration to the acceleration level objectively. The raw data can then be processed to remove the high frequency components. This is then sent for further feature extraction and analysis. </a:t>
            </a:r>
          </a:p>
          <a:p>
            <a:pPr>
              <a:buFont typeface="Arial" panose="05000000000000000000" pitchFamily="2" charset="2"/>
              <a:buChar char="•"/>
            </a:pPr>
            <a:r>
              <a:rPr lang="en-US">
                <a:ea typeface="+mn-lt"/>
                <a:cs typeface="+mn-lt"/>
              </a:rPr>
              <a:t>The data used is in the form of a time series. For example, a convolutional layer has been used for feature extraction using learnable kernel filters. </a:t>
            </a:r>
          </a:p>
          <a:p>
            <a:pPr>
              <a:buFont typeface="Arial" panose="05000000000000000000" pitchFamily="2" charset="2"/>
              <a:buChar char="•"/>
            </a:pPr>
            <a:r>
              <a:rPr lang="en-US">
                <a:ea typeface="+mn-lt"/>
                <a:cs typeface="+mn-lt"/>
              </a:rPr>
              <a:t>Finally the extracted features are passed through deep neural networks, or machine learning algorithms and the predictions are provided. Ensemble models may also be used.</a:t>
            </a:r>
          </a:p>
          <a:p>
            <a:pPr>
              <a:buClr>
                <a:srgbClr val="B67B86"/>
              </a:buClr>
              <a:buFont typeface="Arial" panose="05000000000000000000" pitchFamily="2" charset="2"/>
              <a:buChar char="•"/>
            </a:pPr>
            <a:r>
              <a:rPr lang="en-US">
                <a:ea typeface="+mn-lt"/>
                <a:cs typeface="+mn-lt"/>
              </a:rPr>
              <a:t>Custom fabricated piezoelectric sensors have also been used for the purpose of detecting vibration of the pipeline and predict leakages.</a:t>
            </a:r>
            <a:endParaRPr lang="en-US"/>
          </a:p>
        </p:txBody>
      </p:sp>
    </p:spTree>
    <p:extLst>
      <p:ext uri="{BB962C8B-B14F-4D97-AF65-F5344CB8AC3E}">
        <p14:creationId xmlns:p14="http://schemas.microsoft.com/office/powerpoint/2010/main" val="226079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p:txBody>
          <a:bodyPr/>
          <a:lstStyle/>
          <a:p>
            <a:r>
              <a:rPr lang="en-US"/>
              <a:t>Noise Loggers</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p:txBody>
          <a:bodyPr vert="horz" lIns="91440" tIns="45720" rIns="91440" bIns="45720" rtlCol="0" anchor="t">
            <a:normAutofit/>
          </a:bodyPr>
          <a:lstStyle/>
          <a:p>
            <a:pPr marL="285750" indent="-285750">
              <a:buClr>
                <a:srgbClr val="412429">
                  <a:lumMod val="50000"/>
                  <a:lumOff val="50000"/>
                </a:srgbClr>
              </a:buClr>
              <a:buFont typeface="Arial" panose="05000000000000000000" pitchFamily="2" charset="2"/>
              <a:buChar char="•"/>
            </a:pPr>
            <a:r>
              <a:rPr lang="en-US" sz="1700">
                <a:latin typeface="Grandview"/>
                <a:cs typeface="Times New Roman"/>
              </a:rPr>
              <a:t>Leak noise loggers are placed in utility holes without any trenching or drilling. </a:t>
            </a:r>
          </a:p>
          <a:p>
            <a:pPr marL="285750" indent="-285750">
              <a:buClr>
                <a:srgbClr val="B67B86"/>
              </a:buClr>
              <a:buFont typeface="Arial" panose="05000000000000000000" pitchFamily="2" charset="2"/>
              <a:buChar char="•"/>
            </a:pPr>
            <a:r>
              <a:rPr lang="en-US" sz="1700">
                <a:latin typeface="Grandview"/>
                <a:cs typeface="Times New Roman"/>
              </a:rPr>
              <a:t>They operate by implementing sophisticated algorithms to identify leak noise. </a:t>
            </a:r>
          </a:p>
          <a:p>
            <a:pPr marL="285750" indent="-285750">
              <a:buClr>
                <a:srgbClr val="B67B86"/>
              </a:buClr>
              <a:buFont typeface="Arial" panose="05000000000000000000" pitchFamily="2" charset="2"/>
              <a:buChar char="•"/>
            </a:pPr>
            <a:r>
              <a:rPr lang="en-US" sz="1700">
                <a:latin typeface="Grandview"/>
                <a:cs typeface="Times New Roman"/>
              </a:rPr>
              <a:t>This technology is automatic thus eliminating human error. </a:t>
            </a:r>
          </a:p>
          <a:p>
            <a:pPr marL="285750" indent="-285750">
              <a:buClr>
                <a:srgbClr val="B67B86"/>
              </a:buClr>
              <a:buFont typeface="Arial" panose="05000000000000000000" pitchFamily="2" charset="2"/>
              <a:buChar char="•"/>
            </a:pPr>
            <a:r>
              <a:rPr lang="en-US" sz="1700">
                <a:latin typeface="Grandview"/>
                <a:cs typeface="Times New Roman"/>
              </a:rPr>
              <a:t>Can improve accuracy by using self-learning/collective thinking algorithms which allow the computational end of the system to keep improving constantly with new data. </a:t>
            </a:r>
            <a:endParaRPr lang="en-US" sz="1700">
              <a:latin typeface="Grandview"/>
            </a:endParaRPr>
          </a:p>
          <a:p>
            <a:pPr marL="285750" indent="-285750">
              <a:buClr>
                <a:srgbClr val="B67B86"/>
              </a:buClr>
              <a:buFont typeface="Arial" panose="05000000000000000000" pitchFamily="2" charset="2"/>
              <a:buChar char="•"/>
            </a:pPr>
            <a:r>
              <a:rPr lang="en-US" sz="1700">
                <a:latin typeface="Grandview"/>
                <a:cs typeface="Times New Roman"/>
              </a:rPr>
              <a:t>Additionally, logger systems require more efficient filtering algorithms that can eliminate “non-leak” noises that are often confused for leaks by such systems </a:t>
            </a:r>
            <a:endParaRPr lang="en-US" sz="1700"/>
          </a:p>
          <a:p>
            <a:pPr marL="285750" indent="-285750">
              <a:buClr>
                <a:srgbClr val="B67B86"/>
              </a:buClr>
              <a:buFont typeface="Arial" panose="05000000000000000000" pitchFamily="2" charset="2"/>
              <a:buChar char="•"/>
            </a:pPr>
            <a:endParaRPr lang="en-US" sz="1700"/>
          </a:p>
        </p:txBody>
      </p:sp>
    </p:spTree>
    <p:extLst>
      <p:ext uri="{BB962C8B-B14F-4D97-AF65-F5344CB8AC3E}">
        <p14:creationId xmlns:p14="http://schemas.microsoft.com/office/powerpoint/2010/main" val="268197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E93A-1B47-EEB8-5A5B-08E20B245528}"/>
              </a:ext>
            </a:extLst>
          </p:cNvPr>
          <p:cNvSpPr>
            <a:spLocks noGrp="1"/>
          </p:cNvSpPr>
          <p:nvPr>
            <p:ph type="title"/>
          </p:nvPr>
        </p:nvSpPr>
        <p:spPr/>
        <p:txBody>
          <a:bodyPr/>
          <a:lstStyle/>
          <a:p>
            <a:r>
              <a:rPr lang="en-US"/>
              <a:t>Acoustic data analysis </a:t>
            </a:r>
          </a:p>
        </p:txBody>
      </p:sp>
      <p:sp>
        <p:nvSpPr>
          <p:cNvPr id="3" name="Content Placeholder 2">
            <a:extLst>
              <a:ext uri="{FF2B5EF4-FFF2-40B4-BE49-F238E27FC236}">
                <a16:creationId xmlns:a16="http://schemas.microsoft.com/office/drawing/2014/main" id="{E7194F50-3921-8751-E0EA-293B0BF0C930}"/>
              </a:ext>
            </a:extLst>
          </p:cNvPr>
          <p:cNvSpPr>
            <a:spLocks noGrp="1"/>
          </p:cNvSpPr>
          <p:nvPr>
            <p:ph idx="1"/>
          </p:nvPr>
        </p:nvSpPr>
        <p:spPr/>
        <p:txBody>
          <a:bodyPr vert="horz" lIns="91440" tIns="45720" rIns="91440" bIns="45720" rtlCol="0" anchor="t">
            <a:noAutofit/>
          </a:bodyPr>
          <a:lstStyle/>
          <a:p>
            <a:pPr marL="285750" indent="-285750">
              <a:buFont typeface="Arial" panose="05000000000000000000" pitchFamily="2" charset="2"/>
              <a:buChar char="•"/>
            </a:pPr>
            <a:r>
              <a:rPr lang="en-US" sz="1700">
                <a:latin typeface="Grandview"/>
                <a:ea typeface="+mn-lt"/>
                <a:cs typeface="Times New Roman"/>
              </a:rPr>
              <a:t>The general process: gathering raw sound signals, pre-processing the signals, transforming the signals using fast Fourier transform (FFT), identifying signal features, and classifying them.</a:t>
            </a:r>
            <a:endParaRPr lang="en-US"/>
          </a:p>
          <a:p>
            <a:pPr marL="285750" indent="-285750">
              <a:buClr>
                <a:srgbClr val="B67B86"/>
              </a:buClr>
              <a:buFont typeface="Arial" panose="05000000000000000000" pitchFamily="2" charset="2"/>
              <a:buChar char="•"/>
            </a:pPr>
            <a:r>
              <a:rPr lang="en-US" sz="1700">
                <a:latin typeface="Grandview"/>
                <a:ea typeface="+mn-lt"/>
                <a:cs typeface="Times New Roman"/>
              </a:rPr>
              <a:t>De-noised</a:t>
            </a:r>
            <a:r>
              <a:rPr lang="en-US" sz="1700">
                <a:ea typeface="+mn-lt"/>
                <a:cs typeface="+mn-lt"/>
              </a:rPr>
              <a:t> using discrete wavelet transform(DWT) to improve Signal-to-Noise(SNR) Ratio.   </a:t>
            </a:r>
            <a:endParaRPr lang="en-US" sz="1700"/>
          </a:p>
          <a:p>
            <a:pPr marL="285750" indent="-285750">
              <a:buClr>
                <a:srgbClr val="B67B86"/>
              </a:buClr>
              <a:buFont typeface="Arial" panose="05000000000000000000" pitchFamily="2" charset="2"/>
              <a:buChar char="•"/>
            </a:pPr>
            <a:r>
              <a:rPr lang="en-US" sz="1700">
                <a:ea typeface="+mn-lt"/>
                <a:cs typeface="+mn-lt"/>
              </a:rPr>
              <a:t>A Mel-Frequency transformation is applied, after which MFCC features are extracted by a series of steps: frame separation, then application of FFT, conversion to Mel spectrum and finally application of Discrete Cosine transform. The extracted MFCCs are used to train three models: CNN, KNN and SVM. </a:t>
            </a:r>
            <a:endParaRPr lang="en-US" sz="1700"/>
          </a:p>
          <a:p>
            <a:pPr marL="285750" indent="-285750">
              <a:buClr>
                <a:srgbClr val="B67B86"/>
              </a:buClr>
              <a:buFont typeface="Arial" panose="05000000000000000000" pitchFamily="2" charset="2"/>
              <a:buChar char="•"/>
            </a:pPr>
            <a:r>
              <a:rPr lang="en-US" sz="1700">
                <a:ea typeface="+mn-lt"/>
                <a:cs typeface="+mn-lt"/>
              </a:rPr>
              <a:t>FFT followed by a series of transformations. Level, spread, and frequency distribution are used as inputs to ML models. The weights of these parameters are calculated using Shannon entropy algorithm. </a:t>
            </a:r>
            <a:endParaRPr lang="en-US" sz="1700"/>
          </a:p>
          <a:p>
            <a:pPr marL="0" indent="0">
              <a:buClr>
                <a:srgbClr val="B67B86"/>
              </a:buClr>
              <a:buNone/>
            </a:pPr>
            <a:endParaRPr lang="en-US" sz="1700"/>
          </a:p>
          <a:p>
            <a:pPr marL="285750" indent="-285750">
              <a:buClr>
                <a:srgbClr val="B67B86"/>
              </a:buClr>
              <a:buFont typeface="Arial" panose="05000000000000000000" pitchFamily="2" charset="2"/>
              <a:buChar char="•"/>
            </a:pPr>
            <a:endParaRPr lang="en-US" sz="1700"/>
          </a:p>
        </p:txBody>
      </p:sp>
    </p:spTree>
    <p:extLst>
      <p:ext uri="{BB962C8B-B14F-4D97-AF65-F5344CB8AC3E}">
        <p14:creationId xmlns:p14="http://schemas.microsoft.com/office/powerpoint/2010/main" val="284698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86D-CEC2-F025-FB31-7BE2B7242478}"/>
              </a:ext>
            </a:extLst>
          </p:cNvPr>
          <p:cNvSpPr>
            <a:spLocks noGrp="1"/>
          </p:cNvSpPr>
          <p:nvPr>
            <p:ph type="title"/>
          </p:nvPr>
        </p:nvSpPr>
        <p:spPr/>
        <p:txBody>
          <a:bodyPr/>
          <a:lstStyle/>
          <a:p>
            <a:r>
              <a:rPr lang="en-US"/>
              <a:t>Smart Balls</a:t>
            </a:r>
          </a:p>
        </p:txBody>
      </p:sp>
      <p:sp>
        <p:nvSpPr>
          <p:cNvPr id="3" name="Content Placeholder 2">
            <a:extLst>
              <a:ext uri="{FF2B5EF4-FFF2-40B4-BE49-F238E27FC236}">
                <a16:creationId xmlns:a16="http://schemas.microsoft.com/office/drawing/2014/main" id="{A6CDDB38-3CCD-1020-A74F-4B174870B7DC}"/>
              </a:ext>
            </a:extLst>
          </p:cNvPr>
          <p:cNvSpPr>
            <a:spLocks noGrp="1"/>
          </p:cNvSpPr>
          <p:nvPr>
            <p:ph idx="1"/>
          </p:nvPr>
        </p:nvSpPr>
        <p:spPr/>
        <p:txBody>
          <a:bodyPr vert="horz" lIns="91440" tIns="45720" rIns="91440" bIns="45720" rtlCol="0" anchor="t">
            <a:normAutofit fontScale="92500"/>
          </a:bodyPr>
          <a:lstStyle/>
          <a:p>
            <a:pPr marL="285750" indent="-285750">
              <a:buFont typeface="Arial" panose="05000000000000000000" pitchFamily="2" charset="2"/>
              <a:buChar char="•"/>
            </a:pPr>
            <a:r>
              <a:rPr lang="en-US" sz="1700">
                <a:latin typeface="Grandview"/>
                <a:cs typeface="Times New Roman"/>
              </a:rPr>
              <a:t>Multiple robotic devices were developed to perform in pipe inspection and determine leak locations in sewers. One example is “smart ball”.</a:t>
            </a:r>
            <a:endParaRPr lang="en-US">
              <a:latin typeface="Grandview"/>
            </a:endParaRPr>
          </a:p>
          <a:p>
            <a:pPr marL="285750" indent="-285750">
              <a:buClr>
                <a:srgbClr val="B67B86"/>
              </a:buClr>
              <a:buFont typeface="Arial" panose="05000000000000000000" pitchFamily="2" charset="2"/>
              <a:buChar char="•"/>
            </a:pPr>
            <a:r>
              <a:rPr lang="en-US" sz="1700">
                <a:latin typeface="Grandview"/>
                <a:cs typeface="Times New Roman"/>
              </a:rPr>
              <a:t>Smart-ball technology is composed of a foam ball with an aluminum alloy core, within the aluminum core, a highly sensitive detection instrument is placed. </a:t>
            </a:r>
            <a:endParaRPr lang="en-US">
              <a:latin typeface="Grandview"/>
            </a:endParaRPr>
          </a:p>
          <a:p>
            <a:pPr marL="285750" indent="-285750">
              <a:buClr>
                <a:srgbClr val="B67B86"/>
              </a:buClr>
              <a:buFont typeface="Arial" panose="05000000000000000000" pitchFamily="2" charset="2"/>
              <a:buChar char="•"/>
            </a:pPr>
            <a:r>
              <a:rPr lang="en-US" sz="1700">
                <a:latin typeface="Grandview"/>
                <a:cs typeface="Times New Roman"/>
              </a:rPr>
              <a:t>Smart-ball does not create any noise when passing through the pipeline. Hence, it can detect tiny leaks. </a:t>
            </a:r>
            <a:endParaRPr lang="en-US">
              <a:latin typeface="Grandview"/>
            </a:endParaRPr>
          </a:p>
          <a:p>
            <a:pPr marL="285750" indent="-285750">
              <a:buClr>
                <a:srgbClr val="B67B86"/>
              </a:buClr>
              <a:buFont typeface="Arial" panose="05000000000000000000" pitchFamily="2" charset="2"/>
              <a:buChar char="•"/>
            </a:pPr>
            <a:r>
              <a:rPr lang="en-US" sz="1700">
                <a:latin typeface="Grandview"/>
                <a:cs typeface="Times New Roman"/>
              </a:rPr>
              <a:t>It has a location accuracy within 3 m of estimated leak location, it is very flexible due to its small size.</a:t>
            </a:r>
          </a:p>
          <a:p>
            <a:pPr marL="285750" indent="-285750">
              <a:buClr>
                <a:srgbClr val="B67B86"/>
              </a:buClr>
              <a:buFont typeface="Arial" panose="05000000000000000000" pitchFamily="2" charset="2"/>
              <a:buChar char="•"/>
            </a:pPr>
            <a:r>
              <a:rPr lang="en-US" sz="1700">
                <a:latin typeface="Grandview"/>
                <a:cs typeface="Times New Roman"/>
              </a:rPr>
              <a:t>The acoustic sensors within the smart-ball device listen to all the sounds emitted inside the pipe, and can be used to identify the locations of leaks, valves, as well as air pockets.</a:t>
            </a:r>
            <a:endParaRPr lang="en-US">
              <a:latin typeface="Grandview"/>
            </a:endParaRPr>
          </a:p>
          <a:p>
            <a:pPr marL="285750" indent="-285750">
              <a:buClr>
                <a:srgbClr val="B67B86"/>
              </a:buClr>
              <a:buFont typeface="Arial" panose="05000000000000000000" pitchFamily="2" charset="2"/>
              <a:buChar char="•"/>
            </a:pPr>
            <a:r>
              <a:rPr lang="en-US" sz="1700">
                <a:latin typeface="Grandview"/>
                <a:cs typeface="Times New Roman"/>
              </a:rPr>
              <a:t>Not in consideration currently due to cost issues. </a:t>
            </a:r>
          </a:p>
          <a:p>
            <a:pPr marL="285750" indent="-285750">
              <a:buClr>
                <a:srgbClr val="B67B86"/>
              </a:buClr>
              <a:buFont typeface="Arial" panose="05000000000000000000" pitchFamily="2" charset="2"/>
              <a:buChar char="•"/>
            </a:pPr>
            <a:endParaRPr lang="en-US" sz="1700"/>
          </a:p>
          <a:p>
            <a:pPr marL="342900" indent="-342900">
              <a:buClr>
                <a:srgbClr val="B67B86"/>
              </a:buClr>
              <a:buFont typeface="Arial" panose="05000000000000000000" pitchFamily="2" charset="2"/>
              <a:buChar char="•"/>
            </a:pPr>
            <a:endParaRPr lang="en-US"/>
          </a:p>
        </p:txBody>
      </p:sp>
    </p:spTree>
    <p:extLst>
      <p:ext uri="{BB962C8B-B14F-4D97-AF65-F5344CB8AC3E}">
        <p14:creationId xmlns:p14="http://schemas.microsoft.com/office/powerpoint/2010/main" val="4103293091"/>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CosineVTI</vt:lpstr>
      <vt:lpstr>Jal Jeevan Mission Undergraduate Project Presentation</vt:lpstr>
      <vt:lpstr>Introduction</vt:lpstr>
      <vt:lpstr>Methodology</vt:lpstr>
      <vt:lpstr>Literature Review</vt:lpstr>
      <vt:lpstr>Water Flow Meters</vt:lpstr>
      <vt:lpstr>Accelerometers</vt:lpstr>
      <vt:lpstr>Noise Loggers</vt:lpstr>
      <vt:lpstr>Acoustic data analysis </vt:lpstr>
      <vt:lpstr>Smart Balls</vt:lpstr>
      <vt:lpstr>Other methods</vt:lpstr>
      <vt:lpstr>PowerPoint Presentation</vt:lpstr>
      <vt:lpstr>Survey Paper </vt:lpstr>
      <vt:lpstr>Testbed Design</vt:lpstr>
      <vt:lpstr>Layout Diagram</vt:lpstr>
      <vt:lpstr>Testbed</vt:lpstr>
      <vt:lpstr>PowerPoint Presentation</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2023-04-20T14:52:36Z</dcterms:created>
  <dcterms:modified xsi:type="dcterms:W3CDTF">2023-04-23T05:11:22Z</dcterms:modified>
</cp:coreProperties>
</file>