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41961D4F-0EAC-4246-88A7-11712E061694}">
          <p14:sldIdLst>
            <p14:sldId id="256"/>
          </p14:sldIdLst>
        </p14:section>
      </p14:sectionLst>
    </p:ex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002164"/>
    <a:srgbClr val="F6BB00"/>
    <a:srgbClr val="A7C4FF"/>
    <a:srgbClr val="698ED9"/>
    <a:srgbClr val="FF0000"/>
    <a:srgbClr val="C0C0C0"/>
    <a:srgbClr val="003399"/>
    <a:srgbClr val="0046D2"/>
    <a:srgbClr val="003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46" autoAdjust="0"/>
    <p:restoredTop sz="94660"/>
  </p:normalViewPr>
  <p:slideViewPr>
    <p:cSldViewPr snapToGrid="0">
      <p:cViewPr varScale="1">
        <p:scale>
          <a:sx n="13" d="100"/>
          <a:sy n="13" d="100"/>
        </p:scale>
        <p:origin x="2318" y="77"/>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2.png"/><Relationship Id="rId7" Type="http://schemas.microsoft.com/office/2007/relationships/hdphoto" Target="../media/hdphoto1.wdp"/><Relationship Id="rId12" Type="http://schemas.microsoft.com/office/2007/relationships/hdphoto" Target="../media/hdphoto3.wdp"/><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0.pn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9608279" y="41981809"/>
            <a:ext cx="10093954" cy="698455"/>
          </a:xfrm>
          <a:prstGeom prst="rect">
            <a:avLst/>
          </a:prstGeom>
        </p:spPr>
      </p:pic>
      <p:sp>
        <p:nvSpPr>
          <p:cNvPr id="22" name="AutoShape 50"/>
          <p:cNvSpPr>
            <a:spLocks noChangeArrowheads="1"/>
          </p:cNvSpPr>
          <p:nvPr/>
        </p:nvSpPr>
        <p:spPr bwMode="auto">
          <a:xfrm>
            <a:off x="15456731" y="6404991"/>
            <a:ext cx="14531835" cy="35656283"/>
          </a:xfrm>
          <a:prstGeom prst="roundRect">
            <a:avLst>
              <a:gd name="adj" fmla="val 1109"/>
            </a:avLst>
          </a:prstGeom>
          <a:solidFill>
            <a:schemeClr val="bg1"/>
          </a:solidFill>
          <a:ln w="9525">
            <a:solidFill>
              <a:schemeClr val="tx1"/>
            </a:solidFill>
            <a:round/>
            <a:headEnd/>
            <a:tailEnd/>
          </a:ln>
          <a:effectLst/>
        </p:spPr>
        <p:txBody>
          <a:bodyPr wrap="none" anchor="ctr"/>
          <a:lstStyle/>
          <a:p>
            <a:pPr algn="l"/>
            <a:endParaRPr lang="en-US" dirty="0"/>
          </a:p>
        </p:txBody>
      </p:sp>
      <p:sp>
        <p:nvSpPr>
          <p:cNvPr id="23" name="AutoShape 4"/>
          <p:cNvSpPr>
            <a:spLocks noChangeArrowheads="1"/>
          </p:cNvSpPr>
          <p:nvPr/>
        </p:nvSpPr>
        <p:spPr bwMode="auto">
          <a:xfrm>
            <a:off x="274615" y="6428953"/>
            <a:ext cx="14706547" cy="35632321"/>
          </a:xfrm>
          <a:prstGeom prst="roundRect">
            <a:avLst>
              <a:gd name="adj" fmla="val 1000"/>
            </a:avLst>
          </a:prstGeom>
          <a:solidFill>
            <a:schemeClr val="bg1"/>
          </a:solidFill>
          <a:ln w="9525">
            <a:solidFill>
              <a:schemeClr val="tx1"/>
            </a:solidFill>
            <a:round/>
            <a:headEnd/>
            <a:tailEnd/>
          </a:ln>
          <a:effectLst/>
        </p:spPr>
        <p:txBody>
          <a:bodyPr wrap="none" anchor="ctr"/>
          <a:lstStyle/>
          <a:p>
            <a:r>
              <a:rPr lang="en-US" dirty="0"/>
              <a:t>   </a:t>
            </a:r>
          </a:p>
        </p:txBody>
      </p:sp>
      <p:sp>
        <p:nvSpPr>
          <p:cNvPr id="27" name="AutoShape 13"/>
          <p:cNvSpPr>
            <a:spLocks noChangeArrowheads="1"/>
          </p:cNvSpPr>
          <p:nvPr/>
        </p:nvSpPr>
        <p:spPr bwMode="auto">
          <a:xfrm>
            <a:off x="544326" y="349008"/>
            <a:ext cx="29268267" cy="4549563"/>
          </a:xfrm>
          <a:prstGeom prst="roundRect">
            <a:avLst>
              <a:gd name="adj" fmla="val 3723"/>
            </a:avLst>
          </a:prstGeom>
          <a:solidFill>
            <a:schemeClr val="bg1"/>
          </a:solidFill>
          <a:ln w="9525">
            <a:solidFill>
              <a:schemeClr val="tx1"/>
            </a:solidFill>
            <a:round/>
            <a:headEnd/>
            <a:tailEnd/>
          </a:ln>
          <a:effectLst/>
        </p:spPr>
        <p:txBody>
          <a:bodyPr wrap="none" anchor="ctr"/>
          <a:lstStyle/>
          <a:p>
            <a:pPr defTabSz="4389438"/>
            <a:endParaRPr lang="en-US" dirty="0">
              <a:solidFill>
                <a:schemeClr val="bg1"/>
              </a:solidFill>
            </a:endParaRPr>
          </a:p>
        </p:txBody>
      </p:sp>
      <p:sp>
        <p:nvSpPr>
          <p:cNvPr id="32" name="Text Box 7"/>
          <p:cNvSpPr txBox="1">
            <a:spLocks noChangeArrowheads="1"/>
          </p:cNvSpPr>
          <p:nvPr/>
        </p:nvSpPr>
        <p:spPr bwMode="auto">
          <a:xfrm>
            <a:off x="272276" y="6545483"/>
            <a:ext cx="14706546" cy="646137"/>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600" b="1" dirty="0">
                <a:solidFill>
                  <a:srgbClr val="F8F8F8"/>
                </a:solidFill>
              </a:rPr>
              <a:t>Abstract</a:t>
            </a:r>
          </a:p>
        </p:txBody>
      </p:sp>
      <p:sp>
        <p:nvSpPr>
          <p:cNvPr id="106" name="Text Box 479"/>
          <p:cNvSpPr txBox="1">
            <a:spLocks noChangeArrowheads="1"/>
          </p:cNvSpPr>
          <p:nvPr/>
        </p:nvSpPr>
        <p:spPr bwMode="auto">
          <a:xfrm>
            <a:off x="15455261" y="35922880"/>
            <a:ext cx="14543167" cy="646137"/>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600" b="1" dirty="0">
                <a:solidFill>
                  <a:srgbClr val="F8F8F8"/>
                </a:solidFill>
              </a:rPr>
              <a:t>Language(s) | Technology Stack</a:t>
            </a:r>
          </a:p>
        </p:txBody>
      </p:sp>
      <p:sp>
        <p:nvSpPr>
          <p:cNvPr id="108" name="Text Box 479"/>
          <p:cNvSpPr txBox="1">
            <a:spLocks noChangeArrowheads="1"/>
          </p:cNvSpPr>
          <p:nvPr/>
        </p:nvSpPr>
        <p:spPr bwMode="auto">
          <a:xfrm>
            <a:off x="15455261" y="18985761"/>
            <a:ext cx="14543167" cy="646137"/>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600" b="1" dirty="0">
                <a:solidFill>
                  <a:srgbClr val="F8F8F8"/>
                </a:solidFill>
              </a:rPr>
              <a:t>Architecture Diagram</a:t>
            </a:r>
          </a:p>
        </p:txBody>
      </p:sp>
      <p:sp>
        <p:nvSpPr>
          <p:cNvPr id="31" name="Rectangle 5"/>
          <p:cNvSpPr>
            <a:spLocks noChangeArrowheads="1"/>
          </p:cNvSpPr>
          <p:nvPr/>
        </p:nvSpPr>
        <p:spPr bwMode="auto">
          <a:xfrm>
            <a:off x="544325" y="549075"/>
            <a:ext cx="29268267" cy="2692831"/>
          </a:xfrm>
          <a:prstGeom prst="rect">
            <a:avLst/>
          </a:prstGeom>
          <a:noFill/>
          <a:ln w="9525">
            <a:noFill/>
            <a:miter lim="800000"/>
            <a:headEnd/>
            <a:tailEnd/>
          </a:ln>
        </p:spPr>
        <p:txBody>
          <a:bodyPr wrap="square" lIns="91243" tIns="45614" rIns="91243" bIns="45614">
            <a:spAutoFit/>
          </a:bodyPr>
          <a:lstStyle/>
          <a:p>
            <a:pPr algn="ctr"/>
            <a:r>
              <a:rPr lang="en-US" sz="11500" b="1" dirty="0">
                <a:solidFill>
                  <a:schemeClr val="accent4"/>
                </a:solidFill>
                <a:latin typeface="+mj-lt"/>
                <a:cs typeface="Times New Roman" pitchFamily="18" charset="0"/>
              </a:rPr>
              <a:t>SIGN LANGUAGE CONVERSION</a:t>
            </a:r>
          </a:p>
          <a:p>
            <a:pPr algn="ctr"/>
            <a:r>
              <a:rPr lang="en-US" sz="5400" b="1" dirty="0">
                <a:solidFill>
                  <a:schemeClr val="accent4"/>
                </a:solidFill>
                <a:latin typeface="+mn-lt"/>
                <a:cs typeface="Times New Roman" panose="02020603050405020304" pitchFamily="18" charset="0"/>
              </a:rPr>
              <a:t>ANIKET SHARMA || DIVYANSH GUPTA</a:t>
            </a:r>
          </a:p>
        </p:txBody>
      </p:sp>
      <p:sp>
        <p:nvSpPr>
          <p:cNvPr id="11" name="TextBox 10">
            <a:extLst>
              <a:ext uri="{FF2B5EF4-FFF2-40B4-BE49-F238E27FC236}">
                <a16:creationId xmlns:a16="http://schemas.microsoft.com/office/drawing/2014/main" id="{D1A9180F-550D-4005-8AC4-1DC42A8CA6A0}"/>
              </a:ext>
            </a:extLst>
          </p:cNvPr>
          <p:cNvSpPr txBox="1"/>
          <p:nvPr/>
        </p:nvSpPr>
        <p:spPr>
          <a:xfrm>
            <a:off x="19986171" y="42061274"/>
            <a:ext cx="9857953"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Project Code: - PSCSATC_480</a:t>
            </a:r>
          </a:p>
        </p:txBody>
      </p:sp>
      <p:sp>
        <p:nvSpPr>
          <p:cNvPr id="15" name="Text Box 437">
            <a:extLst>
              <a:ext uri="{FF2B5EF4-FFF2-40B4-BE49-F238E27FC236}">
                <a16:creationId xmlns:a16="http://schemas.microsoft.com/office/drawing/2014/main" id="{F94853FB-0C61-4487-B885-CFE02FEE79B1}"/>
              </a:ext>
            </a:extLst>
          </p:cNvPr>
          <p:cNvSpPr txBox="1">
            <a:spLocks noChangeArrowheads="1"/>
          </p:cNvSpPr>
          <p:nvPr/>
        </p:nvSpPr>
        <p:spPr bwMode="auto">
          <a:xfrm>
            <a:off x="15468461" y="6529102"/>
            <a:ext cx="14531835" cy="646137"/>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600" b="1" dirty="0">
                <a:solidFill>
                  <a:srgbClr val="F8F8F8"/>
                </a:solidFill>
              </a:rPr>
              <a:t>Data Processing Workflow</a:t>
            </a:r>
            <a:endParaRPr lang="en-IN" sz="3600" b="1" dirty="0">
              <a:solidFill>
                <a:srgbClr val="F8F8F8"/>
              </a:solidFill>
            </a:endParaRPr>
          </a:p>
        </p:txBody>
      </p:sp>
      <p:pic>
        <p:nvPicPr>
          <p:cNvPr id="18" name="Google Shape;112;p9" descr="C:\Users\Nycon\Desktop\miet_logo.png">
            <a:extLst>
              <a:ext uri="{FF2B5EF4-FFF2-40B4-BE49-F238E27FC236}">
                <a16:creationId xmlns:a16="http://schemas.microsoft.com/office/drawing/2014/main" id="{8E908FE6-79D2-429B-81C5-D3F2757E0C24}"/>
              </a:ext>
            </a:extLst>
          </p:cNvPr>
          <p:cNvPicPr preferRelativeResize="0"/>
          <p:nvPr/>
        </p:nvPicPr>
        <p:blipFill rotWithShape="1">
          <a:blip r:embed="rId4">
            <a:alphaModFix/>
          </a:blip>
          <a:srcRect/>
          <a:stretch/>
        </p:blipFill>
        <p:spPr>
          <a:xfrm>
            <a:off x="795770" y="3300330"/>
            <a:ext cx="3684789" cy="1382458"/>
          </a:xfrm>
          <a:prstGeom prst="rect">
            <a:avLst/>
          </a:prstGeom>
          <a:noFill/>
          <a:ln>
            <a:noFill/>
          </a:ln>
        </p:spPr>
      </p:pic>
      <p:sp>
        <p:nvSpPr>
          <p:cNvPr id="19" name="Text Box 388">
            <a:extLst>
              <a:ext uri="{FF2B5EF4-FFF2-40B4-BE49-F238E27FC236}">
                <a16:creationId xmlns:a16="http://schemas.microsoft.com/office/drawing/2014/main" id="{85D2CFDF-8DA5-4E79-9C29-D3EDBDCF68E5}"/>
              </a:ext>
            </a:extLst>
          </p:cNvPr>
          <p:cNvSpPr txBox="1">
            <a:spLocks noChangeArrowheads="1"/>
          </p:cNvSpPr>
          <p:nvPr/>
        </p:nvSpPr>
        <p:spPr bwMode="auto">
          <a:xfrm>
            <a:off x="289345" y="17976432"/>
            <a:ext cx="14689477" cy="646137"/>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600" b="1" dirty="0">
                <a:solidFill>
                  <a:srgbClr val="F8F8F8"/>
                </a:solidFill>
              </a:rPr>
              <a:t>Innovation &amp; Impact</a:t>
            </a:r>
          </a:p>
        </p:txBody>
      </p:sp>
      <p:pic>
        <p:nvPicPr>
          <p:cNvPr id="2" name="Picture 1">
            <a:extLst>
              <a:ext uri="{FF2B5EF4-FFF2-40B4-BE49-F238E27FC236}">
                <a16:creationId xmlns:a16="http://schemas.microsoft.com/office/drawing/2014/main" id="{3260EC14-BFD6-4F96-92D4-7DD119ECC6AD}"/>
              </a:ext>
            </a:extLst>
          </p:cNvPr>
          <p:cNvPicPr>
            <a:picLocks noChangeAspect="1"/>
          </p:cNvPicPr>
          <p:nvPr/>
        </p:nvPicPr>
        <p:blipFill>
          <a:blip r:embed="rId5"/>
          <a:stretch>
            <a:fillRect/>
          </a:stretch>
        </p:blipFill>
        <p:spPr>
          <a:xfrm>
            <a:off x="26487496" y="3201901"/>
            <a:ext cx="3095625" cy="1504950"/>
          </a:xfrm>
          <a:prstGeom prst="rect">
            <a:avLst/>
          </a:prstGeom>
        </p:spPr>
      </p:pic>
      <p:sp>
        <p:nvSpPr>
          <p:cNvPr id="3" name="TextBox 2">
            <a:extLst>
              <a:ext uri="{FF2B5EF4-FFF2-40B4-BE49-F238E27FC236}">
                <a16:creationId xmlns:a16="http://schemas.microsoft.com/office/drawing/2014/main" id="{6BE10472-3149-4EBE-A65F-296C3315A5E0}"/>
              </a:ext>
            </a:extLst>
          </p:cNvPr>
          <p:cNvSpPr txBox="1"/>
          <p:nvPr/>
        </p:nvSpPr>
        <p:spPr>
          <a:xfrm>
            <a:off x="493218" y="7399215"/>
            <a:ext cx="14276165" cy="10433625"/>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The inability to speak is considered a true disability. People with this disability use different modes to communicate with others. There are several methods available for their communication, one of which is sign language. Developing a sign language application for deaf people can be very important, as it enables them to communicate easily with those who do not understand sign language. Our project aims to take the basic step in bridging the communication gap between hearing individuals and those who are deaf or mute, using sign language. The main focus of this work is to create a vision-based system to identify sign language gestures from video sequences. The reason for choosing a vision-based system is that it provides a simpler and more intuitive way of communication. In this report, 37 different gestures have been considered. This project involves an implementation using a Random Forest classifier with a Media pipe hand-tracking framework for Sign Language Conversion. After presenting the details of the training procedure setup, we proceed to evaluate the system on standard benchmark sets. We report an average accuracy of 99%, which demonstrates that the proposed model is efficient, precise, and robust. Real-time, accurate detection using the Random Forest classifier algorithm without any wearable sensors makes this technology more comfortable and easier to use. All our core demos and peak train architecture have been released under an open-source license in our public repository.</a:t>
            </a:r>
          </a:p>
        </p:txBody>
      </p:sp>
      <p:sp>
        <p:nvSpPr>
          <p:cNvPr id="5" name="TextBox 4">
            <a:extLst>
              <a:ext uri="{FF2B5EF4-FFF2-40B4-BE49-F238E27FC236}">
                <a16:creationId xmlns:a16="http://schemas.microsoft.com/office/drawing/2014/main" id="{FB183B9B-477A-4CBD-B428-5622A1D17B45}"/>
              </a:ext>
            </a:extLst>
          </p:cNvPr>
          <p:cNvSpPr txBox="1"/>
          <p:nvPr/>
        </p:nvSpPr>
        <p:spPr>
          <a:xfrm>
            <a:off x="409866" y="18862885"/>
            <a:ext cx="14432258" cy="6298968"/>
          </a:xfrm>
          <a:prstGeom prst="rect">
            <a:avLst/>
          </a:prstGeom>
          <a:noFill/>
        </p:spPr>
        <p:txBody>
          <a:bodyPr wrap="square" rtlCol="0">
            <a:spAutoFit/>
          </a:bodyPr>
          <a:lstStyle/>
          <a:p>
            <a:pPr algn="l">
              <a:lnSpc>
                <a:spcPct val="150000"/>
              </a:lnSpc>
              <a:spcAft>
                <a:spcPts val="1200"/>
              </a:spcAft>
            </a:pPr>
            <a:r>
              <a:rPr lang="en-US" sz="3200" b="1" dirty="0">
                <a:latin typeface="Arial" panose="020B0604020202020204" pitchFamily="34" charset="0"/>
                <a:ea typeface="MS Gothic" panose="020B0609070205080204" pitchFamily="49" charset="-128"/>
                <a:cs typeface="Arial" panose="020B0604020202020204" pitchFamily="34" charset="0"/>
              </a:rPr>
              <a:t>INNOVATION:</a:t>
            </a:r>
          </a:p>
          <a:p>
            <a:pPr marL="432000" indent="-571500" algn="l">
              <a:lnSpc>
                <a:spcPts val="5000"/>
              </a:lnSpc>
              <a:buFont typeface="Arial" panose="020B0604020202020204" pitchFamily="34" charset="0"/>
              <a:buChar char="•"/>
            </a:pPr>
            <a:r>
              <a:rPr lang="en-US" sz="3200" dirty="0">
                <a:latin typeface="Arial" panose="020B0604020202020204" pitchFamily="34" charset="0"/>
                <a:ea typeface="MS Gothic" panose="020B0609070205080204" pitchFamily="49" charset="-128"/>
                <a:cs typeface="Arial" panose="020B0604020202020204" pitchFamily="34" charset="0"/>
              </a:rPr>
              <a:t>Real-time detection and translation of sign language.</a:t>
            </a:r>
          </a:p>
          <a:p>
            <a:pPr marL="432000" indent="-571500" algn="l">
              <a:lnSpc>
                <a:spcPts val="5000"/>
              </a:lnSpc>
              <a:buFont typeface="Arial" panose="020B0604020202020204" pitchFamily="34" charset="0"/>
              <a:buChar char="•"/>
            </a:pPr>
            <a:r>
              <a:rPr lang="en-IN" sz="3200" dirty="0">
                <a:latin typeface="Arial" panose="020B0604020202020204" pitchFamily="34" charset="0"/>
                <a:ea typeface="MS Gothic" panose="020B0609070205080204" pitchFamily="49" charset="-128"/>
                <a:cs typeface="Arial" panose="020B0604020202020204" pitchFamily="34" charset="0"/>
              </a:rPr>
              <a:t>Comprehensive sentence generation for natural communication.</a:t>
            </a:r>
          </a:p>
          <a:p>
            <a:pPr marL="432000" indent="-571500" algn="l">
              <a:lnSpc>
                <a:spcPts val="5000"/>
              </a:lnSpc>
              <a:spcAft>
                <a:spcPts val="0"/>
              </a:spcAft>
              <a:buFont typeface="Arial" panose="020B0604020202020204" pitchFamily="34" charset="0"/>
              <a:buChar char="•"/>
            </a:pPr>
            <a:r>
              <a:rPr lang="en-US" sz="3200" dirty="0">
                <a:latin typeface="Arial" panose="020B0604020202020204" pitchFamily="34" charset="0"/>
                <a:ea typeface="MS Gothic" panose="020B0609070205080204" pitchFamily="49" charset="-128"/>
                <a:cs typeface="Arial" panose="020B0604020202020204" pitchFamily="34" charset="0"/>
              </a:rPr>
              <a:t>Recognized text is converted into speech for auditory feedback.</a:t>
            </a:r>
          </a:p>
          <a:p>
            <a:pPr algn="l">
              <a:lnSpc>
                <a:spcPct val="150000"/>
              </a:lnSpc>
              <a:spcAft>
                <a:spcPts val="1200"/>
              </a:spcAft>
            </a:pPr>
            <a:r>
              <a:rPr lang="en-IN" sz="3200" b="1" dirty="0">
                <a:latin typeface="Arial" panose="020B0604020202020204" pitchFamily="34" charset="0"/>
                <a:ea typeface="MS Gothic" panose="020B0609070205080204" pitchFamily="49" charset="-128"/>
                <a:cs typeface="Arial" panose="020B0604020202020204" pitchFamily="34" charset="0"/>
              </a:rPr>
              <a:t>IMPACT:</a:t>
            </a:r>
            <a:endParaRPr lang="en-IN" sz="3200" b="1" u="sng" dirty="0">
              <a:latin typeface="Arial" panose="020B0604020202020204" pitchFamily="34" charset="0"/>
              <a:ea typeface="MS Gothic" panose="020B0609070205080204" pitchFamily="49" charset="-128"/>
              <a:cs typeface="Arial" panose="020B0604020202020204" pitchFamily="34" charset="0"/>
            </a:endParaRPr>
          </a:p>
          <a:p>
            <a:pPr marL="457200" indent="-457200" algn="l">
              <a:lnSpc>
                <a:spcPts val="5000"/>
              </a:lnSpc>
              <a:buFont typeface="Arial" panose="020B0604020202020204" pitchFamily="34" charset="0"/>
              <a:buChar char="•"/>
            </a:pPr>
            <a:r>
              <a:rPr lang="en-US" sz="3200" dirty="0">
                <a:latin typeface="Arial" panose="020B0604020202020204" pitchFamily="34" charset="0"/>
                <a:ea typeface="MS Gothic" panose="020B0609070205080204" pitchFamily="49" charset="-128"/>
                <a:cs typeface="Arial" panose="020B0604020202020204" pitchFamily="34" charset="0"/>
              </a:rPr>
              <a:t>Empowers deaf/mute including those who do not understand sign-language</a:t>
            </a:r>
          </a:p>
          <a:p>
            <a:pPr marL="457200" indent="-457200" algn="l">
              <a:lnSpc>
                <a:spcPts val="5000"/>
              </a:lnSpc>
              <a:buFont typeface="Arial" panose="020B0604020202020204" pitchFamily="34" charset="0"/>
              <a:buChar char="•"/>
            </a:pPr>
            <a:r>
              <a:rPr lang="en-US" sz="3200" dirty="0">
                <a:latin typeface="Arial" panose="020B0604020202020204" pitchFamily="34" charset="0"/>
                <a:ea typeface="MS Gothic" panose="020B0609070205080204" pitchFamily="49" charset="-128"/>
                <a:cs typeface="Arial" panose="020B0604020202020204" pitchFamily="34" charset="0"/>
              </a:rPr>
              <a:t>Promotes inclusivity and accessibility in various domains such as education, employment, healthcare, and social settings.</a:t>
            </a:r>
          </a:p>
          <a:p>
            <a:pPr marL="457200" indent="-457200" algn="l">
              <a:lnSpc>
                <a:spcPts val="5000"/>
              </a:lnSpc>
              <a:buFont typeface="Arial" panose="020B0604020202020204" pitchFamily="34" charset="0"/>
              <a:buChar char="•"/>
            </a:pPr>
            <a:r>
              <a:rPr lang="en-US" sz="3200" dirty="0">
                <a:latin typeface="Arial" panose="020B0604020202020204" pitchFamily="34" charset="0"/>
                <a:ea typeface="MS Gothic" panose="020B0609070205080204" pitchFamily="49" charset="-128"/>
                <a:cs typeface="Arial" panose="020B0604020202020204" pitchFamily="34" charset="0"/>
              </a:rPr>
              <a:t>Absence of wearable sensors and the reliance on common hardware.</a:t>
            </a:r>
          </a:p>
        </p:txBody>
      </p:sp>
      <p:sp>
        <p:nvSpPr>
          <p:cNvPr id="96" name="TextBox 95">
            <a:extLst>
              <a:ext uri="{FF2B5EF4-FFF2-40B4-BE49-F238E27FC236}">
                <a16:creationId xmlns:a16="http://schemas.microsoft.com/office/drawing/2014/main" id="{B159333A-3950-4D12-86E5-08132E272097}"/>
              </a:ext>
            </a:extLst>
          </p:cNvPr>
          <p:cNvSpPr txBox="1"/>
          <p:nvPr/>
        </p:nvSpPr>
        <p:spPr>
          <a:xfrm>
            <a:off x="15850186" y="36656888"/>
            <a:ext cx="13732935" cy="5367816"/>
          </a:xfrm>
          <a:prstGeom prst="rect">
            <a:avLst/>
          </a:prstGeom>
          <a:noFill/>
        </p:spPr>
        <p:txBody>
          <a:bodyPr wrap="square" rtlCol="0">
            <a:spAutoFit/>
          </a:bodyPr>
          <a:lstStyle/>
          <a:p>
            <a:pPr algn="l">
              <a:lnSpc>
                <a:spcPct val="150000"/>
              </a:lnSpc>
            </a:pPr>
            <a:r>
              <a:rPr lang="en-US" sz="3200" b="1" dirty="0">
                <a:solidFill>
                  <a:srgbClr val="002060"/>
                </a:solidFill>
                <a:latin typeface="Arial" panose="020B0604020202020204" pitchFamily="34" charset="0"/>
                <a:cs typeface="Arial" panose="020B0604020202020204" pitchFamily="34" charset="0"/>
              </a:rPr>
              <a:t>LANGUAGES:</a:t>
            </a:r>
          </a:p>
          <a:p>
            <a:pPr marL="457200" indent="-457200" algn="l">
              <a:lnSpc>
                <a:spcPct val="150000"/>
              </a:lnSpc>
              <a:buFont typeface="Arial" panose="020B0604020202020204" pitchFamily="34" charset="0"/>
              <a:buChar char="•"/>
            </a:pPr>
            <a:r>
              <a:rPr lang="en-US" sz="2800" dirty="0">
                <a:latin typeface="Arial" panose="020B0604020202020204" pitchFamily="34" charset="0"/>
                <a:cs typeface="Arial" panose="020B0604020202020204" pitchFamily="34" charset="0"/>
              </a:rPr>
              <a:t>PYTHON</a:t>
            </a:r>
          </a:p>
          <a:p>
            <a:pPr algn="l">
              <a:lnSpc>
                <a:spcPct val="150000"/>
              </a:lnSpc>
            </a:pPr>
            <a:r>
              <a:rPr lang="en-US" sz="3200" b="1" dirty="0">
                <a:solidFill>
                  <a:srgbClr val="002060"/>
                </a:solidFill>
                <a:latin typeface="Arial" panose="020B0604020202020204" pitchFamily="34" charset="0"/>
                <a:cs typeface="Arial" panose="020B0604020202020204" pitchFamily="34" charset="0"/>
              </a:rPr>
              <a:t>TECHNOLOGY STACK:</a:t>
            </a:r>
          </a:p>
          <a:p>
            <a:pPr marL="457200" indent="-457200" algn="l">
              <a:lnSpc>
                <a:spcPct val="150000"/>
              </a:lnSpc>
              <a:buFont typeface="Arial" panose="020B0604020202020204" pitchFamily="34" charset="0"/>
              <a:buChar char="•"/>
            </a:pPr>
            <a:r>
              <a:rPr lang="en-US" sz="2800" dirty="0">
                <a:latin typeface="Arial" panose="020B0604020202020204" pitchFamily="34" charset="0"/>
                <a:cs typeface="Arial" panose="020B0604020202020204" pitchFamily="34" charset="0"/>
              </a:rPr>
              <a:t>COMPUTER VISION</a:t>
            </a:r>
          </a:p>
          <a:p>
            <a:pPr marL="457200" indent="-457200" algn="l">
              <a:lnSpc>
                <a:spcPct val="150000"/>
              </a:lnSpc>
              <a:buFont typeface="Arial" panose="020B0604020202020204" pitchFamily="34" charset="0"/>
              <a:buChar char="•"/>
            </a:pPr>
            <a:r>
              <a:rPr lang="en-US" sz="2800" dirty="0">
                <a:latin typeface="Arial" panose="020B0604020202020204" pitchFamily="34" charset="0"/>
                <a:cs typeface="Arial" panose="020B0604020202020204" pitchFamily="34" charset="0"/>
              </a:rPr>
              <a:t>DEEP LEARNING</a:t>
            </a:r>
          </a:p>
          <a:p>
            <a:pPr marL="457200" indent="-457200" algn="l">
              <a:lnSpc>
                <a:spcPct val="15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OBJECT DETECTION</a:t>
            </a:r>
          </a:p>
          <a:p>
            <a:pPr marL="457200" indent="-457200" algn="l">
              <a:lnSpc>
                <a:spcPct val="150000"/>
              </a:lnSpc>
              <a:buFont typeface="Arial" panose="020B0604020202020204" pitchFamily="34" charset="0"/>
              <a:buChar char="•"/>
            </a:pPr>
            <a:r>
              <a:rPr lang="en-US" sz="2800" dirty="0">
                <a:latin typeface="Arial" panose="020B0604020202020204" pitchFamily="34" charset="0"/>
                <a:cs typeface="Arial" panose="020B0604020202020204" pitchFamily="34" charset="0"/>
              </a:rPr>
              <a:t>PYTTSX3</a:t>
            </a:r>
          </a:p>
          <a:p>
            <a:pPr marL="457200" indent="-457200" algn="l">
              <a:lnSpc>
                <a:spcPct val="150000"/>
              </a:lnSpc>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p:txBody>
      </p:sp>
      <p:sp>
        <p:nvSpPr>
          <p:cNvPr id="6" name="Text Box 388">
            <a:extLst>
              <a:ext uri="{FF2B5EF4-FFF2-40B4-BE49-F238E27FC236}">
                <a16:creationId xmlns:a16="http://schemas.microsoft.com/office/drawing/2014/main" id="{3731894D-ACFE-068B-0A5E-7BA7885855F4}"/>
              </a:ext>
            </a:extLst>
          </p:cNvPr>
          <p:cNvSpPr txBox="1">
            <a:spLocks noChangeArrowheads="1"/>
          </p:cNvSpPr>
          <p:nvPr/>
        </p:nvSpPr>
        <p:spPr bwMode="auto">
          <a:xfrm>
            <a:off x="276277" y="25414610"/>
            <a:ext cx="14706355" cy="646137"/>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600" b="1" dirty="0">
                <a:solidFill>
                  <a:srgbClr val="F8F8F8"/>
                </a:solidFill>
              </a:rPr>
              <a:t>Function Workflow</a:t>
            </a:r>
          </a:p>
        </p:txBody>
      </p:sp>
      <p:pic>
        <p:nvPicPr>
          <p:cNvPr id="17" name="Picture 16">
            <a:extLst>
              <a:ext uri="{FF2B5EF4-FFF2-40B4-BE49-F238E27FC236}">
                <a16:creationId xmlns:a16="http://schemas.microsoft.com/office/drawing/2014/main" id="{F4D2C4D4-2D03-389D-4CA8-DFB3369FF6E0}"/>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10000"/>
                    </a14:imgEffect>
                    <a14:imgEffect>
                      <a14:saturation sat="400000"/>
                    </a14:imgEffect>
                  </a14:imgLayer>
                </a14:imgProps>
              </a:ext>
              <a:ext uri="{28A0092B-C50C-407E-A947-70E740481C1C}">
                <a14:useLocalDpi xmlns:a14="http://schemas.microsoft.com/office/drawing/2010/main" val="0"/>
              </a:ext>
            </a:extLst>
          </a:blip>
          <a:srcRect t="3489" b="5597"/>
          <a:stretch/>
        </p:blipFill>
        <p:spPr>
          <a:xfrm>
            <a:off x="15594736" y="20888091"/>
            <a:ext cx="14234389" cy="13946250"/>
          </a:xfrm>
          <a:prstGeom prst="rect">
            <a:avLst/>
          </a:prstGeom>
        </p:spPr>
      </p:pic>
      <p:pic>
        <p:nvPicPr>
          <p:cNvPr id="21" name="Picture 20">
            <a:extLst>
              <a:ext uri="{FF2B5EF4-FFF2-40B4-BE49-F238E27FC236}">
                <a16:creationId xmlns:a16="http://schemas.microsoft.com/office/drawing/2014/main" id="{B1A82FC4-43FA-5644-95CE-96B41E69E4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50653" y="9819198"/>
            <a:ext cx="13684479" cy="8797164"/>
          </a:xfrm>
          <a:prstGeom prst="rect">
            <a:avLst/>
          </a:prstGeom>
        </p:spPr>
      </p:pic>
      <p:pic>
        <p:nvPicPr>
          <p:cNvPr id="25" name="Picture 24">
            <a:extLst>
              <a:ext uri="{FF2B5EF4-FFF2-40B4-BE49-F238E27FC236}">
                <a16:creationId xmlns:a16="http://schemas.microsoft.com/office/drawing/2014/main" id="{69C9D67F-97DA-6A78-01B7-8174773AA87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6425080" y="7211809"/>
            <a:ext cx="2076469" cy="1775040"/>
          </a:xfrm>
          <a:prstGeom prst="rect">
            <a:avLst/>
          </a:prstGeom>
        </p:spPr>
      </p:pic>
      <p:cxnSp>
        <p:nvCxnSpPr>
          <p:cNvPr id="37" name="Straight Arrow Connector 36">
            <a:extLst>
              <a:ext uri="{FF2B5EF4-FFF2-40B4-BE49-F238E27FC236}">
                <a16:creationId xmlns:a16="http://schemas.microsoft.com/office/drawing/2014/main" id="{196791EC-EBA0-F4C9-7682-420830D2ACA8}"/>
              </a:ext>
            </a:extLst>
          </p:cNvPr>
          <p:cNvCxnSpPr>
            <a:cxnSpLocks/>
          </p:cNvCxnSpPr>
          <p:nvPr/>
        </p:nvCxnSpPr>
        <p:spPr bwMode="auto">
          <a:xfrm>
            <a:off x="18410375" y="8980494"/>
            <a:ext cx="0" cy="912479"/>
          </a:xfrm>
          <a:prstGeom prst="straightConnector1">
            <a:avLst/>
          </a:prstGeom>
          <a:solidFill>
            <a:schemeClr val="bg1"/>
          </a:solidFill>
          <a:ln w="47625" cap="flat" cmpd="sng" algn="ctr">
            <a:solidFill>
              <a:schemeClr val="tx1"/>
            </a:solidFill>
            <a:prstDash val="solid"/>
            <a:round/>
            <a:headEnd type="triangle"/>
            <a:tailEnd type="triangle"/>
          </a:ln>
          <a:effectLst/>
        </p:spPr>
      </p:cxnSp>
      <p:cxnSp>
        <p:nvCxnSpPr>
          <p:cNvPr id="39" name="Straight Arrow Connector 38">
            <a:extLst>
              <a:ext uri="{FF2B5EF4-FFF2-40B4-BE49-F238E27FC236}">
                <a16:creationId xmlns:a16="http://schemas.microsoft.com/office/drawing/2014/main" id="{89524AAD-E967-4CC7-A7B2-03DB8237AC6B}"/>
              </a:ext>
            </a:extLst>
          </p:cNvPr>
          <p:cNvCxnSpPr>
            <a:cxnSpLocks/>
          </p:cNvCxnSpPr>
          <p:nvPr/>
        </p:nvCxnSpPr>
        <p:spPr bwMode="auto">
          <a:xfrm>
            <a:off x="27463315" y="8980494"/>
            <a:ext cx="0" cy="912479"/>
          </a:xfrm>
          <a:prstGeom prst="straightConnector1">
            <a:avLst/>
          </a:prstGeom>
          <a:solidFill>
            <a:schemeClr val="bg1"/>
          </a:solidFill>
          <a:ln w="47625" cap="flat" cmpd="sng" algn="ctr">
            <a:solidFill>
              <a:schemeClr val="tx1"/>
            </a:solidFill>
            <a:prstDash val="solid"/>
            <a:round/>
            <a:headEnd type="triangle"/>
            <a:tailEnd type="triangle"/>
          </a:ln>
          <a:effectLst/>
        </p:spPr>
      </p:cxnSp>
      <p:pic>
        <p:nvPicPr>
          <p:cNvPr id="55" name="Picture 54">
            <a:extLst>
              <a:ext uri="{FF2B5EF4-FFF2-40B4-BE49-F238E27FC236}">
                <a16:creationId xmlns:a16="http://schemas.microsoft.com/office/drawing/2014/main" id="{B6D17CB3-D93A-4AE5-BD00-45A03C9E894E}"/>
              </a:ext>
            </a:extLst>
          </p:cNvPr>
          <p:cNvPicPr>
            <a:picLocks noChangeAspect="1"/>
          </p:cNvPicPr>
          <p:nvPr/>
        </p:nvPicPr>
        <p:blipFill>
          <a:blip r:embed="rId11" cstate="print">
            <a:extLst>
              <a:ext uri="{BEBA8EAE-BF5A-486C-A8C5-ECC9F3942E4B}">
                <a14:imgProps xmlns:a14="http://schemas.microsoft.com/office/drawing/2010/main">
                  <a14:imgLayer r:embed="rId12">
                    <a14:imgEffect>
                      <a14:sharpenSoften amount="28000"/>
                    </a14:imgEffect>
                    <a14:imgEffect>
                      <a14:brightnessContrast bright="28000" contrast="15000"/>
                    </a14:imgEffect>
                  </a14:imgLayer>
                </a14:imgProps>
              </a:ext>
              <a:ext uri="{28A0092B-C50C-407E-A947-70E740481C1C}">
                <a14:useLocalDpi xmlns:a14="http://schemas.microsoft.com/office/drawing/2010/main" val="0"/>
              </a:ext>
            </a:extLst>
          </a:blip>
          <a:stretch>
            <a:fillRect/>
          </a:stretch>
        </p:blipFill>
        <p:spPr>
          <a:xfrm>
            <a:off x="21435364" y="13231353"/>
            <a:ext cx="2143891" cy="1554880"/>
          </a:xfrm>
          <a:prstGeom prst="rect">
            <a:avLst/>
          </a:prstGeom>
          <a:solidFill>
            <a:srgbClr val="FFFFFF">
              <a:shade val="85000"/>
            </a:srgbClr>
          </a:solidFill>
          <a:ln w="88900" cap="sq">
            <a:solidFill>
              <a:srgbClr val="333399"/>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Straight Arrow Connector 45">
            <a:extLst>
              <a:ext uri="{FF2B5EF4-FFF2-40B4-BE49-F238E27FC236}">
                <a16:creationId xmlns:a16="http://schemas.microsoft.com/office/drawing/2014/main" id="{31757FE1-9689-0933-B83E-9572E3B793A3}"/>
              </a:ext>
            </a:extLst>
          </p:cNvPr>
          <p:cNvCxnSpPr>
            <a:cxnSpLocks/>
          </p:cNvCxnSpPr>
          <p:nvPr/>
        </p:nvCxnSpPr>
        <p:spPr bwMode="auto">
          <a:xfrm>
            <a:off x="23804880" y="13975524"/>
            <a:ext cx="1676400" cy="0"/>
          </a:xfrm>
          <a:prstGeom prst="straightConnector1">
            <a:avLst/>
          </a:prstGeom>
          <a:solidFill>
            <a:schemeClr val="bg1"/>
          </a:solidFill>
          <a:ln w="47625" cap="flat" cmpd="sng" algn="ctr">
            <a:solidFill>
              <a:schemeClr val="tx1"/>
            </a:solidFill>
            <a:prstDash val="solid"/>
            <a:round/>
            <a:headEnd type="triangle"/>
            <a:tailEnd type="triangle"/>
          </a:ln>
          <a:effectLst/>
        </p:spPr>
      </p:cxnSp>
      <p:pic>
        <p:nvPicPr>
          <p:cNvPr id="50" name="Picture 49">
            <a:extLst>
              <a:ext uri="{FF2B5EF4-FFF2-40B4-BE49-F238E27FC236}">
                <a16:creationId xmlns:a16="http://schemas.microsoft.com/office/drawing/2014/main" id="{36382EB7-E990-08D3-0439-A66B14ADAA07}"/>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foregroundMark x1="23611" y1="39167" x2="23611" y2="39167"/>
                        <a14:foregroundMark x1="45000" y1="50833" x2="45000" y2="50833"/>
                        <a14:foregroundMark x1="24444" y1="56944" x2="24444" y2="56944"/>
                        <a14:foregroundMark x1="66389" y1="31111" x2="66389" y2="31111"/>
                        <a14:foregroundMark x1="65556" y1="33889" x2="65556" y2="33889"/>
                        <a14:foregroundMark x1="61944" y1="34722" x2="61944" y2="34722"/>
                        <a14:foregroundMark x1="60000" y1="38333" x2="60000" y2="38333"/>
                        <a14:foregroundMark x1="56667" y1="40000" x2="56667" y2="40000"/>
                        <a14:foregroundMark x1="61111" y1="74722" x2="61111" y2="74722"/>
                        <a14:foregroundMark x1="61111" y1="71111" x2="61111" y2="71111"/>
                        <a14:foregroundMark x1="60000" y1="64167" x2="60000" y2="64167"/>
                        <a14:foregroundMark x1="60000" y1="68611" x2="60000" y2="68611"/>
                        <a14:foregroundMark x1="58333" y1="74722" x2="58333" y2="74722"/>
                        <a14:foregroundMark x1="54722" y1="74722" x2="52222" y2="76389"/>
                      </a14:backgroundRemoval>
                    </a14:imgEffect>
                  </a14:imgLayer>
                </a14:imgProps>
              </a:ext>
              <a:ext uri="{28A0092B-C50C-407E-A947-70E740481C1C}">
                <a14:useLocalDpi xmlns:a14="http://schemas.microsoft.com/office/drawing/2010/main" val="0"/>
              </a:ext>
            </a:extLst>
          </a:blip>
          <a:stretch>
            <a:fillRect/>
          </a:stretch>
        </p:blipFill>
        <p:spPr>
          <a:xfrm>
            <a:off x="17534032" y="13715825"/>
            <a:ext cx="1729757" cy="1729757"/>
          </a:xfrm>
          <a:prstGeom prst="rect">
            <a:avLst/>
          </a:prstGeom>
        </p:spPr>
      </p:pic>
      <p:cxnSp>
        <p:nvCxnSpPr>
          <p:cNvPr id="61" name="Straight Arrow Connector 60">
            <a:extLst>
              <a:ext uri="{FF2B5EF4-FFF2-40B4-BE49-F238E27FC236}">
                <a16:creationId xmlns:a16="http://schemas.microsoft.com/office/drawing/2014/main" id="{D7DCD3AC-4057-4989-A826-A0F5F13F1515}"/>
              </a:ext>
            </a:extLst>
          </p:cNvPr>
          <p:cNvCxnSpPr>
            <a:cxnSpLocks/>
          </p:cNvCxnSpPr>
          <p:nvPr/>
        </p:nvCxnSpPr>
        <p:spPr bwMode="auto">
          <a:xfrm>
            <a:off x="18196525" y="15490337"/>
            <a:ext cx="0" cy="912479"/>
          </a:xfrm>
          <a:prstGeom prst="straightConnector1">
            <a:avLst/>
          </a:prstGeom>
          <a:solidFill>
            <a:schemeClr val="bg1"/>
          </a:solidFill>
          <a:ln w="47625" cap="flat" cmpd="sng" algn="ctr">
            <a:solidFill>
              <a:schemeClr val="tx1"/>
            </a:solidFill>
            <a:prstDash val="solid"/>
            <a:round/>
            <a:headEnd type="triangle"/>
            <a:tailEnd type="triangle"/>
          </a:ln>
          <a:effectLst/>
        </p:spPr>
      </p:cxnSp>
      <p:pic>
        <p:nvPicPr>
          <p:cNvPr id="63" name="Picture 62">
            <a:extLst>
              <a:ext uri="{FF2B5EF4-FFF2-40B4-BE49-F238E27FC236}">
                <a16:creationId xmlns:a16="http://schemas.microsoft.com/office/drawing/2014/main" id="{E7CE2252-6432-379E-B514-F949EBFC96C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7579292" y="7311833"/>
            <a:ext cx="1639236" cy="1639236"/>
          </a:xfrm>
          <a:prstGeom prst="rect">
            <a:avLst/>
          </a:prstGeom>
        </p:spPr>
      </p:pic>
      <p:pic>
        <p:nvPicPr>
          <p:cNvPr id="7" name="Picture 6">
            <a:extLst>
              <a:ext uri="{FF2B5EF4-FFF2-40B4-BE49-F238E27FC236}">
                <a16:creationId xmlns:a16="http://schemas.microsoft.com/office/drawing/2014/main" id="{005AB40B-A1F5-5B61-4142-C9D0AB08CC1C}"/>
              </a:ext>
            </a:extLst>
          </p:cNvPr>
          <p:cNvPicPr>
            <a:picLocks noChangeAspect="1"/>
          </p:cNvPicPr>
          <p:nvPr/>
        </p:nvPicPr>
        <p:blipFill rotWithShape="1">
          <a:blip r:embed="rId16">
            <a:extLst>
              <a:ext uri="{28A0092B-C50C-407E-A947-70E740481C1C}">
                <a14:useLocalDpi xmlns:a14="http://schemas.microsoft.com/office/drawing/2010/main" val="0"/>
              </a:ext>
            </a:extLst>
          </a:blip>
          <a:srcRect l="15431" r="14059"/>
          <a:stretch/>
        </p:blipFill>
        <p:spPr>
          <a:xfrm>
            <a:off x="420976" y="26313504"/>
            <a:ext cx="14439847" cy="10736761"/>
          </a:xfrm>
          <a:prstGeom prst="rect">
            <a:avLst/>
          </a:prstGeom>
        </p:spPr>
      </p:pic>
      <p:sp>
        <p:nvSpPr>
          <p:cNvPr id="9" name="Text Box 388">
            <a:extLst>
              <a:ext uri="{FF2B5EF4-FFF2-40B4-BE49-F238E27FC236}">
                <a16:creationId xmlns:a16="http://schemas.microsoft.com/office/drawing/2014/main" id="{081F69E3-7F9A-8C2B-9F88-20DC8D8F51E2}"/>
              </a:ext>
            </a:extLst>
          </p:cNvPr>
          <p:cNvSpPr txBox="1">
            <a:spLocks noChangeArrowheads="1"/>
          </p:cNvSpPr>
          <p:nvPr/>
        </p:nvSpPr>
        <p:spPr bwMode="auto">
          <a:xfrm>
            <a:off x="272275" y="37193313"/>
            <a:ext cx="14706547" cy="646137"/>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600" b="1" dirty="0">
                <a:solidFill>
                  <a:srgbClr val="F8F8F8"/>
                </a:solidFill>
              </a:rPr>
              <a:t>Future Scope</a:t>
            </a:r>
          </a:p>
        </p:txBody>
      </p:sp>
      <p:sp>
        <p:nvSpPr>
          <p:cNvPr id="10" name="TextBox 9">
            <a:extLst>
              <a:ext uri="{FF2B5EF4-FFF2-40B4-BE49-F238E27FC236}">
                <a16:creationId xmlns:a16="http://schemas.microsoft.com/office/drawing/2014/main" id="{9FB3D071-C5C7-1688-C3C1-CFE5EED04953}"/>
              </a:ext>
            </a:extLst>
          </p:cNvPr>
          <p:cNvSpPr txBox="1"/>
          <p:nvPr/>
        </p:nvSpPr>
        <p:spPr>
          <a:xfrm>
            <a:off x="433278" y="37987966"/>
            <a:ext cx="14432258" cy="3872663"/>
          </a:xfrm>
          <a:prstGeom prst="rect">
            <a:avLst/>
          </a:prstGeom>
          <a:noFill/>
        </p:spPr>
        <p:txBody>
          <a:bodyPr wrap="square" rtlCol="0">
            <a:spAutoFit/>
          </a:bodyPr>
          <a:lstStyle/>
          <a:p>
            <a:pPr marL="457200" indent="-457200" algn="l">
              <a:lnSpc>
                <a:spcPts val="5000"/>
              </a:lnSpc>
              <a:buFont typeface="Arial" panose="020B0604020202020204" pitchFamily="34" charset="0"/>
              <a:buChar char="•"/>
            </a:pPr>
            <a:r>
              <a:rPr lang="en-US" sz="3200" dirty="0">
                <a:latin typeface="Arial" panose="020B0604020202020204" pitchFamily="34" charset="0"/>
                <a:ea typeface="MS Gothic" panose="020B0609070205080204" pitchFamily="49" charset="-128"/>
                <a:cs typeface="Arial" panose="020B0604020202020204" pitchFamily="34" charset="0"/>
              </a:rPr>
              <a:t>Developing the system to handle dynamic gestures.</a:t>
            </a:r>
          </a:p>
          <a:p>
            <a:pPr marL="457200" indent="-457200" algn="l">
              <a:lnSpc>
                <a:spcPts val="5000"/>
              </a:lnSpc>
              <a:buFont typeface="Arial" panose="020B0604020202020204" pitchFamily="34" charset="0"/>
              <a:buChar char="•"/>
            </a:pPr>
            <a:r>
              <a:rPr lang="en-US" sz="3200" dirty="0">
                <a:latin typeface="Arial" panose="020B0604020202020204" pitchFamily="34" charset="0"/>
                <a:ea typeface="MS Gothic" panose="020B0609070205080204" pitchFamily="49" charset="-128"/>
                <a:cs typeface="Arial" panose="020B0604020202020204" pitchFamily="34" charset="0"/>
              </a:rPr>
              <a:t>Expanding the system's capabilities to recognize and translate multiple sign languages, catering to a global user base.</a:t>
            </a:r>
          </a:p>
          <a:p>
            <a:pPr marL="457200" indent="-457200" algn="l">
              <a:lnSpc>
                <a:spcPts val="5000"/>
              </a:lnSpc>
              <a:buFont typeface="Arial" panose="020B0604020202020204" pitchFamily="34" charset="0"/>
              <a:buChar char="•"/>
            </a:pPr>
            <a:r>
              <a:rPr lang="en-US" sz="3200" dirty="0">
                <a:latin typeface="Arial" panose="020B0604020202020204" pitchFamily="34" charset="0"/>
                <a:ea typeface="MS Gothic" panose="020B0609070205080204" pitchFamily="49" charset="-128"/>
                <a:cs typeface="Arial" panose="020B0604020202020204" pitchFamily="34" charset="0"/>
              </a:rPr>
              <a:t>Developing applications that are compatible across various devices.</a:t>
            </a:r>
          </a:p>
          <a:p>
            <a:pPr marL="457200" indent="-457200" algn="l">
              <a:lnSpc>
                <a:spcPts val="5000"/>
              </a:lnSpc>
              <a:buFont typeface="Arial" panose="020B0604020202020204" pitchFamily="34" charset="0"/>
              <a:buChar char="•"/>
            </a:pPr>
            <a:r>
              <a:rPr lang="en-US" sz="3200" dirty="0">
                <a:latin typeface="Arial" panose="020B0604020202020204" pitchFamily="34" charset="0"/>
                <a:ea typeface="MS Gothic" panose="020B0609070205080204" pitchFamily="49" charset="-128"/>
                <a:cs typeface="Arial" panose="020B0604020202020204" pitchFamily="34" charset="0"/>
              </a:rPr>
              <a:t>Utilizing it as a tool for teaching and learning sign language, promoting wider adoption and understanding.</a:t>
            </a: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TotalTime>
  <Words>429</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aniket sharma</cp:lastModifiedBy>
  <cp:revision>166</cp:revision>
  <dcterms:created xsi:type="dcterms:W3CDTF">2008-12-04T00:20:37Z</dcterms:created>
  <dcterms:modified xsi:type="dcterms:W3CDTF">2024-06-04T16:03:41Z</dcterms:modified>
  <cp:category>Research Poster</cp:category>
</cp:coreProperties>
</file>