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EB448-544F-1163-CF6D-D801EF6DA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40B45-37FF-28D2-69C1-D8842A0F2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1B0F3-96B9-62B2-E1C5-4D3D4823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B3F67-E836-5AA2-B32D-A0C3A933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EEA5E-DC19-ABCD-6267-C545BA77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10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11F1-D172-AE20-8D21-0A938E21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E52B7-EB5E-AF2A-3525-5B4BBFD15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D7DCF-1783-47F8-CDB8-8B7167ECD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968A7-C083-F20B-0369-2067E75DE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5429C-96E8-1064-0F87-6D95D15F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71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47F57-697A-B97E-DD3A-2910D126C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F252A-D3F9-0BB4-D962-668169761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3D65-8824-8EBE-4CB8-E4D7750F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EA1BA-06A5-9F5B-136C-80EDFD72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3C8CA-61F8-0704-0F6E-DDDD2B99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27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0CDE-F21A-AC1C-7DD9-906370B0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9EE0-A89B-B238-94A4-DB32BBD14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AB674-71DE-8BA7-9D0E-C99F6B3C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2554B-0ACB-E334-5BBE-7A83BFE3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062A5-E36B-5C05-6C36-F8372F2C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26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CC90-B089-5E25-D480-B40D5123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71185-327E-E435-EB8B-F143CAF78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DDF86-F686-ACE8-6852-5CEADD9A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8F106-1FED-5AA1-CFDF-7FE21050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5F0D7-F550-D351-1F6B-36B665CA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07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8191-3055-3CE7-ABAB-BF522556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7F01E-C1BB-CFE3-1062-5A8CAD20F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F16ED-635D-3C12-AE3C-37A43EAF1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0B84D-A3CA-9B7E-B7BB-4C18C181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81B66-06CA-0AE9-B95B-21A45DC5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7665D-74F3-FC85-8C37-77F44022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67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306E-11E1-8AB1-AF32-6F074D3C8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E7AAE-4628-F916-89C8-10A970EC9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7C0B7-4F02-5995-1FB1-8FB2DD125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04026-A61A-C06F-3EA6-94F595A47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F7FD0-380B-75A4-D9B0-F7EBC341D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0AA233-A9EB-E98D-4DDF-BC4B7280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E8074-1361-E322-F42C-F5D71409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9FECA-EE46-D87A-F259-E8022C36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8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92FB-DA41-9013-AE3A-5882CEEE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2620A1-C0CA-1D0E-E85E-5C1326F8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BD8B1-5363-075D-CDCC-8CAC0A6A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4555F-1DC7-94CF-74D7-21521EE9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1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97F04-5F5B-E4F7-0A48-A1FBAC01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CC3BA-DF88-8CE4-AB31-983A3C79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7982A-25A2-0FA2-0BC4-48C8775F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1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7936-1384-3D53-34C7-E638688EF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08029-8ADE-BDA5-4C8D-31C361556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CB47A-C96A-8918-E1EB-9A8DBEC72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5CB0D-C5CF-96B6-5923-222D7E40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0E17E-D21B-9F95-DB42-019C9AB1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1A4E0-3F3F-3857-C2B7-EEDD3DF9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86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DF05-F2AE-B072-8E2E-CB4CF5B08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EF8F1-DFA6-282F-E8CD-83826A12E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08D68-B430-9A5B-4A9B-8549EA20A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02EBD-67C3-A4B8-A83C-896997C5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00B68-5333-C602-6799-3D1B2E43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925F4-1AF9-E8B5-0534-4714B5FA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84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9843D-C7AC-7DCA-D2A1-30C29BBA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A0867-11DA-F019-8907-1B3D8BD7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DD53F-CA45-CCAE-9ADB-5B0F61393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4CE30-7D40-4BC0-BA0D-56C992D5B4BD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1FF70-F320-3E09-D811-B610D38CE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947EA-7073-9466-0549-46E86F1C8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50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athermap.org/current" TargetMode="External"/><Relationship Id="rId2" Type="http://schemas.openxmlformats.org/officeDocument/2006/relationships/hyperlink" Target="https://newsapi.org/doc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4464" y="1596789"/>
            <a:ext cx="10363200" cy="573849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Verdana" panose="020B0604030504040204" pitchFamily="34" charset="0"/>
                <a:ea typeface="Verdana" panose="020B0604030504040204" pitchFamily="34" charset="0"/>
              </a:rPr>
              <a:t>PROJECT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69" y="2721956"/>
            <a:ext cx="3970594" cy="552184"/>
          </a:xfrm>
        </p:spPr>
        <p:txBody>
          <a:bodyPr/>
          <a:lstStyle/>
          <a:p>
            <a:pPr algn="l"/>
            <a:r>
              <a:rPr lang="en-GB" b="1" dirty="0"/>
              <a:t>Batch Number: CSE-G111</a:t>
            </a:r>
          </a:p>
          <a:p>
            <a:pPr algn="l"/>
            <a:endParaRPr lang="en-GB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454795" y="3274140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Under the Supervision of,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algn="l"/>
            <a:r>
              <a:rPr lang="en-GB" sz="1700" dirty="0">
                <a:solidFill>
                  <a:schemeClr val="tx1"/>
                </a:solidFill>
              </a:rPr>
              <a:t>Ms. RAKHEEBA TASEEN</a:t>
            </a:r>
          </a:p>
          <a:p>
            <a:pPr algn="l"/>
            <a:r>
              <a:rPr lang="en-GB" sz="1700" dirty="0">
                <a:solidFill>
                  <a:schemeClr val="tx1"/>
                </a:solidFill>
              </a:rPr>
              <a:t>Assistant Professor</a:t>
            </a:r>
          </a:p>
          <a:p>
            <a:pPr algn="l"/>
            <a:r>
              <a:rPr lang="en-GB" sz="1700" dirty="0">
                <a:solidFill>
                  <a:schemeClr val="tx1"/>
                </a:solidFill>
              </a:rPr>
              <a:t>School of Computer Science &amp; Engineering</a:t>
            </a:r>
          </a:p>
          <a:p>
            <a:pPr algn="l"/>
            <a:r>
              <a:rPr lang="en-GB" sz="1700" dirty="0">
                <a:solidFill>
                  <a:schemeClr val="tx1"/>
                </a:solidFill>
              </a:rPr>
              <a:t>Presidency University Bangalore</a:t>
            </a: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90469" y="334088"/>
            <a:ext cx="10700946" cy="103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PIP104 PROFESSIONAL PRACTICE-II</a:t>
            </a:r>
          </a:p>
          <a:p>
            <a:r>
              <a:rPr lang="en-GB" sz="2800" dirty="0">
                <a:solidFill>
                  <a:schemeClr val="tx1"/>
                </a:solidFill>
              </a:rPr>
              <a:t>VIVA-VOCE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C5136CD-B3DA-6E47-C4A8-7B90F3EDB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553162"/>
              </p:ext>
            </p:extLst>
          </p:nvPr>
        </p:nvGraphicFramePr>
        <p:xfrm>
          <a:off x="844464" y="3429000"/>
          <a:ext cx="4974398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4961">
                  <a:extLst>
                    <a:ext uri="{9D8B030D-6E8A-4147-A177-3AD203B41FA5}">
                      <a16:colId xmlns:a16="http://schemas.microsoft.com/office/drawing/2014/main" val="2320368260"/>
                    </a:ext>
                  </a:extLst>
                </a:gridCol>
                <a:gridCol w="2799437">
                  <a:extLst>
                    <a:ext uri="{9D8B030D-6E8A-4147-A177-3AD203B41FA5}">
                      <a16:colId xmlns:a16="http://schemas.microsoft.com/office/drawing/2014/main" val="603766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ROLL NO.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NAME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71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20201CSE0634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Aniket Choudhary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767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20201CSE0640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Akif Saeed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175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20201CSE0641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Tharik</a:t>
                      </a:r>
                      <a:r>
                        <a:rPr lang="en-US" sz="2000" dirty="0"/>
                        <a:t> Ahamed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849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Outcomes / Results Obtained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Achievements: </a:t>
            </a:r>
          </a:p>
          <a:p>
            <a:pPr lvl="1"/>
            <a:r>
              <a:rPr lang="en-US" dirty="0"/>
              <a:t>Interactive navigation</a:t>
            </a:r>
          </a:p>
          <a:p>
            <a:pPr lvl="1"/>
            <a:r>
              <a:rPr lang="en-US" dirty="0"/>
              <a:t>Real-time updates.</a:t>
            </a:r>
          </a:p>
          <a:p>
            <a:r>
              <a:rPr lang="en-US" dirty="0"/>
              <a:t>Limitations: </a:t>
            </a:r>
          </a:p>
          <a:p>
            <a:pPr lvl="1"/>
            <a:r>
              <a:rPr lang="en-US" dirty="0"/>
              <a:t>Educational center information </a:t>
            </a:r>
          </a:p>
          <a:p>
            <a:pPr lvl="1"/>
            <a:r>
              <a:rPr lang="en-US" dirty="0"/>
              <a:t>Comprehensive public place listing.</a:t>
            </a:r>
          </a:p>
          <a:p>
            <a:r>
              <a:rPr lang="en-US" dirty="0"/>
              <a:t>Future Development: </a:t>
            </a:r>
          </a:p>
          <a:p>
            <a:pPr lvl="1"/>
            <a:r>
              <a:rPr lang="en-US" dirty="0"/>
              <a:t>Continuous improvement and expansion.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Recapitulating the impact and outcomes of My City Information.</a:t>
            </a:r>
          </a:p>
          <a:p>
            <a:r>
              <a:rPr lang="en-US" dirty="0"/>
              <a:t>Future Vision: </a:t>
            </a:r>
          </a:p>
          <a:p>
            <a:pPr lvl="1"/>
            <a:r>
              <a:rPr lang="en-US" dirty="0"/>
              <a:t>Integration with public services</a:t>
            </a:r>
          </a:p>
          <a:p>
            <a:pPr lvl="1"/>
            <a:r>
              <a:rPr lang="en-US" dirty="0"/>
              <a:t>Nearby locations for utilities</a:t>
            </a:r>
          </a:p>
          <a:p>
            <a:pPr lvl="1"/>
            <a:r>
              <a:rPr lang="en-US" dirty="0"/>
              <a:t>AI support</a:t>
            </a:r>
          </a:p>
          <a:p>
            <a:pPr lvl="1"/>
            <a:r>
              <a:rPr lang="en-US" dirty="0"/>
              <a:t>Expansion to other cities</a:t>
            </a:r>
          </a:p>
          <a:p>
            <a:pPr lvl="1"/>
            <a:r>
              <a:rPr lang="en-US" dirty="0"/>
              <a:t>Community partnerships.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644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Sharma et al. (2017): Search for the title "Mobile Governance Applications in India: A Critical Analysis" in academic databases or online journals.</a:t>
            </a:r>
          </a:p>
          <a:p>
            <a:r>
              <a:rPr lang="en-US" dirty="0"/>
              <a:t>Kumar and Singh (2019): Look for "Leveraging Mobile Technology for Public Service Delivery in Indian Cities" in academic databases.</a:t>
            </a:r>
          </a:p>
          <a:p>
            <a:r>
              <a:rPr lang="en-US" dirty="0"/>
              <a:t>Agarwal and Sen (2020): Search for "Designing Mobile Apps for Urban Governance in Developing Countries" in academic databases.</a:t>
            </a:r>
          </a:p>
          <a:p>
            <a:r>
              <a:rPr lang="en-US" dirty="0"/>
              <a:t>News API: </a:t>
            </a:r>
            <a:r>
              <a:rPr lang="en-US" dirty="0">
                <a:hlinkClick r:id="rId2"/>
              </a:rPr>
              <a:t>https://newsapi.org/docs</a:t>
            </a:r>
            <a:endParaRPr lang="en-US" dirty="0"/>
          </a:p>
          <a:p>
            <a:r>
              <a:rPr lang="en-US" dirty="0" err="1"/>
              <a:t>OpenWeather</a:t>
            </a:r>
            <a:r>
              <a:rPr lang="en-US" dirty="0"/>
              <a:t> API: </a:t>
            </a:r>
            <a:r>
              <a:rPr lang="en-US" dirty="0">
                <a:hlinkClick r:id="rId3"/>
              </a:rPr>
              <a:t>https://openweathermap.org/current</a:t>
            </a:r>
            <a:endParaRPr lang="en-US" dirty="0"/>
          </a:p>
          <a:p>
            <a:r>
              <a:rPr lang="en-US" dirty="0"/>
              <a:t>Flutter Map SDK: https://docs.fleaflet.dev/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Publication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457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9120" y="2076401"/>
            <a:ext cx="5468203" cy="94169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9600" dirty="0"/>
              <a:t>Thank You</a:t>
            </a:r>
          </a:p>
        </p:txBody>
      </p:sp>
      <p:pic>
        <p:nvPicPr>
          <p:cNvPr id="4" name="Picture 6" descr="http://cdn.worldofflowers.eu/media/productphotos/11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1" b="8089"/>
          <a:stretch>
            <a:fillRect/>
          </a:stretch>
        </p:blipFill>
        <p:spPr bwMode="auto">
          <a:xfrm>
            <a:off x="694805" y="1025204"/>
            <a:ext cx="4493025" cy="3861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51" y="305390"/>
            <a:ext cx="10515600" cy="1325563"/>
          </a:xfrm>
        </p:spPr>
        <p:txBody>
          <a:bodyPr/>
          <a:lstStyle/>
          <a:p>
            <a:r>
              <a:rPr lang="en-GB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51" y="1630953"/>
            <a:ext cx="11669486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My City Information simplifies city life in bustling Indian metropolises, offering a comprehensive mobile app.</a:t>
            </a:r>
          </a:p>
          <a:p>
            <a:r>
              <a:rPr lang="en-US" sz="2400" dirty="0"/>
              <a:t>The app serves as a unified platform, compiling information across diverse categories for an enriched urban experience.</a:t>
            </a:r>
          </a:p>
          <a:p>
            <a:r>
              <a:rPr lang="en-US" sz="2400" dirty="0"/>
              <a:t>Explore the city's charm, discover accommodations, and access healthcare insights effortlessly.</a:t>
            </a:r>
          </a:p>
          <a:p>
            <a:r>
              <a:rPr lang="en-US" sz="2400" dirty="0"/>
              <a:t>Bridge information gaps with emergency lifelines, an educational compass, and community connections.</a:t>
            </a:r>
          </a:p>
          <a:p>
            <a:r>
              <a:rPr lang="en-US" sz="2400" dirty="0"/>
              <a:t>Beyond the ordinary, prioritize every generation's care, stay on time with real-time schedules, and ensure safety with geolocation technology.</a:t>
            </a:r>
          </a:p>
          <a:p>
            <a:r>
              <a:rPr lang="en-US" sz="2400" dirty="0"/>
              <a:t>My City Information transforms into a transformative tool, empowering users to navigate urban life with confidence and connection.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406" y="199662"/>
            <a:ext cx="10992394" cy="1325563"/>
          </a:xfrm>
        </p:spPr>
        <p:txBody>
          <a:bodyPr/>
          <a:lstStyle/>
          <a:p>
            <a:r>
              <a:rPr lang="en-GB" b="1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406" y="1428206"/>
            <a:ext cx="11469188" cy="4496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Existing Mobile Apps:</a:t>
            </a:r>
          </a:p>
          <a:p>
            <a:r>
              <a:rPr lang="en-US" dirty="0"/>
              <a:t> m-Indicator India: Government-developed app with socio-economic data; complex interface</a:t>
            </a:r>
          </a:p>
          <a:p>
            <a:r>
              <a:rPr lang="en-US" dirty="0"/>
              <a:t>Incredible India: Official tourism app; limited to tourism information</a:t>
            </a:r>
          </a:p>
          <a:p>
            <a:r>
              <a:rPr lang="en-US" dirty="0"/>
              <a:t> </a:t>
            </a:r>
            <a:r>
              <a:rPr lang="en-US" dirty="0" err="1"/>
              <a:t>Namma</a:t>
            </a:r>
            <a:r>
              <a:rPr lang="en-US" dirty="0"/>
              <a:t> Bengaluru: City-specific app for Bengaluru residents; lacks broader applicability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365206"/>
              </p:ext>
            </p:extLst>
          </p:nvPr>
        </p:nvGraphicFramePr>
        <p:xfrm>
          <a:off x="330925" y="269966"/>
          <a:ext cx="11608527" cy="465473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187338">
                  <a:extLst>
                    <a:ext uri="{9D8B030D-6E8A-4147-A177-3AD203B41FA5}">
                      <a16:colId xmlns:a16="http://schemas.microsoft.com/office/drawing/2014/main" val="2474778686"/>
                    </a:ext>
                  </a:extLst>
                </a:gridCol>
                <a:gridCol w="5712823">
                  <a:extLst>
                    <a:ext uri="{9D8B030D-6E8A-4147-A177-3AD203B41FA5}">
                      <a16:colId xmlns:a16="http://schemas.microsoft.com/office/drawing/2014/main" val="2992963081"/>
                    </a:ext>
                  </a:extLst>
                </a:gridCol>
                <a:gridCol w="2708366">
                  <a:extLst>
                    <a:ext uri="{9D8B030D-6E8A-4147-A177-3AD203B41FA5}">
                      <a16:colId xmlns:a16="http://schemas.microsoft.com/office/drawing/2014/main" val="2690520554"/>
                    </a:ext>
                  </a:extLst>
                </a:gridCol>
              </a:tblGrid>
              <a:tr h="5399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Research</a:t>
                      </a:r>
                      <a:r>
                        <a:rPr lang="en-US" sz="2400" baseline="0" dirty="0"/>
                        <a:t> Contribution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001526"/>
                  </a:ext>
                </a:extLst>
              </a:tr>
              <a:tr h="132588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 Governance Applications in India: A Critical Analysis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study underscores the potential of mobile apps in enhancing citizen engagement and government transparency in India. It emphasizes the necessity for user-friendly interfaces, localized content, and data accuracy to foster wider adoption. 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Sharma et al. (2017)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40731"/>
                  </a:ext>
                </a:extLst>
              </a:tr>
              <a:tr h="132588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Leveraging Mobile Technology for Public Service Delivery in Indian Cities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Exploring the use of mobile apps for delivering essential services in Indian cities, this research identifies challenges related to digital literacy and infrastructure gaps that need addressing.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Kumar and Singh (2019)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408764"/>
                  </a:ext>
                </a:extLst>
              </a:tr>
              <a:tr h="132588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Designing Mobile Apps for Urban Governance in Developing Countries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paper stresses the importance of context-specific design and community engagement in developing effective mobile apps for urban governance in developing countries.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Agarwal and Sen (2020)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903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07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725" y="0"/>
            <a:ext cx="10515600" cy="1114697"/>
          </a:xfrm>
        </p:spPr>
        <p:txBody>
          <a:bodyPr/>
          <a:lstStyle/>
          <a:p>
            <a:r>
              <a:rPr lang="en-GB" b="1" dirty="0"/>
              <a:t>Research Gaps Identified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725" y="1114696"/>
            <a:ext cx="11745686" cy="4902927"/>
          </a:xfrm>
        </p:spPr>
        <p:txBody>
          <a:bodyPr>
            <a:normAutofit/>
          </a:bodyPr>
          <a:lstStyle/>
          <a:p>
            <a:r>
              <a:rPr lang="en-US" dirty="0"/>
              <a:t>Key Gaps: </a:t>
            </a:r>
          </a:p>
          <a:p>
            <a:pPr lvl="1"/>
            <a:r>
              <a:rPr lang="en-US" dirty="0"/>
              <a:t>Limited scope</a:t>
            </a:r>
          </a:p>
          <a:p>
            <a:pPr lvl="1"/>
            <a:r>
              <a:rPr lang="en-US" dirty="0"/>
              <a:t>Data accuracy</a:t>
            </a:r>
          </a:p>
          <a:p>
            <a:pPr lvl="1"/>
            <a:r>
              <a:rPr lang="en-US" dirty="0"/>
              <a:t>Accessibility</a:t>
            </a:r>
          </a:p>
          <a:p>
            <a:pPr lvl="1"/>
            <a:r>
              <a:rPr lang="en-US" dirty="0"/>
              <a:t>Personalization</a:t>
            </a:r>
          </a:p>
          <a:p>
            <a:pPr lvl="1"/>
            <a:r>
              <a:rPr lang="en-US" dirty="0"/>
              <a:t>Integration with public services </a:t>
            </a:r>
          </a:p>
          <a:p>
            <a:pPr lvl="1"/>
            <a:r>
              <a:rPr lang="en-US" dirty="0"/>
              <a:t>Offline accessibility </a:t>
            </a:r>
          </a:p>
          <a:p>
            <a:pPr lvl="1"/>
            <a:r>
              <a:rPr lang="en-US" dirty="0"/>
              <a:t>Social interaction </a:t>
            </a:r>
          </a:p>
          <a:p>
            <a:pPr lvl="1"/>
            <a:r>
              <a:rPr lang="en-US" dirty="0"/>
              <a:t>Addressing the digital divide.</a:t>
            </a:r>
          </a:p>
          <a:p>
            <a:r>
              <a:rPr lang="en-US" dirty="0"/>
              <a:t>Opportunities:</a:t>
            </a:r>
          </a:p>
          <a:p>
            <a:pPr lvl="1"/>
            <a:r>
              <a:rPr lang="en-US" dirty="0"/>
              <a:t> My City Information aims to bridge these gaps and offer a comprehensive solution.</a:t>
            </a:r>
          </a:p>
        </p:txBody>
      </p:sp>
    </p:spTree>
    <p:extLst>
      <p:ext uri="{BB962C8B-B14F-4D97-AF65-F5344CB8AC3E}">
        <p14:creationId xmlns:p14="http://schemas.microsoft.com/office/powerpoint/2010/main" val="254712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7" y="0"/>
            <a:ext cx="10515600" cy="757646"/>
          </a:xfrm>
        </p:spPr>
        <p:txBody>
          <a:bodyPr/>
          <a:lstStyle/>
          <a:p>
            <a:r>
              <a:rPr lang="en-GB" b="1" dirty="0"/>
              <a:t>Proposed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57" y="757646"/>
            <a:ext cx="11867606" cy="5268685"/>
          </a:xfrm>
        </p:spPr>
        <p:txBody>
          <a:bodyPr>
            <a:normAutofit/>
          </a:bodyPr>
          <a:lstStyle/>
          <a:p>
            <a:r>
              <a:rPr lang="en-US" dirty="0"/>
              <a:t>Phases: </a:t>
            </a:r>
          </a:p>
          <a:p>
            <a:pPr lvl="1"/>
            <a:r>
              <a:rPr lang="en-US" dirty="0"/>
              <a:t>Requirements gathering </a:t>
            </a:r>
          </a:p>
          <a:p>
            <a:pPr lvl="1"/>
            <a:r>
              <a:rPr lang="en-US" dirty="0"/>
              <a:t>design and development</a:t>
            </a:r>
          </a:p>
          <a:p>
            <a:pPr lvl="1"/>
            <a:r>
              <a:rPr lang="en-US" dirty="0"/>
              <a:t>testing and deployment</a:t>
            </a:r>
          </a:p>
          <a:p>
            <a:pPr lvl="1"/>
            <a:r>
              <a:rPr lang="en-US" dirty="0"/>
              <a:t>maintenance and iteration.</a:t>
            </a:r>
          </a:p>
          <a:p>
            <a:r>
              <a:rPr lang="en-US" dirty="0"/>
              <a:t>Approach: </a:t>
            </a:r>
          </a:p>
          <a:p>
            <a:pPr lvl="1"/>
            <a:r>
              <a:rPr lang="en-US" dirty="0"/>
              <a:t>Agile methodology, user-centric design, and continuous improvement.</a:t>
            </a:r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83" y="129993"/>
            <a:ext cx="10515600" cy="1325563"/>
          </a:xfrm>
        </p:spPr>
        <p:txBody>
          <a:bodyPr/>
          <a:lstStyle/>
          <a:p>
            <a:r>
              <a:rPr lang="en-GB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82" y="1455556"/>
            <a:ext cx="1177181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Overall Objective:</a:t>
            </a:r>
          </a:p>
          <a:p>
            <a:pPr lvl="1"/>
            <a:r>
              <a:rPr lang="en-US" sz="2000" dirty="0"/>
              <a:t> Empower Indian citizens with easily accessible and comprehensive public information.</a:t>
            </a:r>
          </a:p>
          <a:p>
            <a:r>
              <a:rPr lang="en-US" sz="2400" dirty="0"/>
              <a:t>Specific Objectives: </a:t>
            </a:r>
          </a:p>
          <a:p>
            <a:pPr lvl="1"/>
            <a:r>
              <a:rPr lang="en-US" sz="2000" dirty="0"/>
              <a:t>Information accessibility</a:t>
            </a:r>
          </a:p>
          <a:p>
            <a:pPr lvl="1"/>
            <a:r>
              <a:rPr lang="en-US" sz="2000" dirty="0"/>
              <a:t>User-centric design</a:t>
            </a:r>
          </a:p>
          <a:p>
            <a:pPr lvl="1"/>
            <a:r>
              <a:rPr lang="en-US" sz="2000" dirty="0"/>
              <a:t>Data accuracy </a:t>
            </a:r>
          </a:p>
          <a:p>
            <a:pPr lvl="1"/>
            <a:r>
              <a:rPr lang="en-US" sz="2000" dirty="0"/>
              <a:t>Personalization</a:t>
            </a:r>
          </a:p>
          <a:p>
            <a:pPr lvl="1"/>
            <a:r>
              <a:rPr lang="en-US" sz="2000" dirty="0"/>
              <a:t>Bridging the digital divide</a:t>
            </a:r>
          </a:p>
          <a:p>
            <a:pPr lvl="1"/>
            <a:r>
              <a:rPr lang="en-US" sz="2000" dirty="0"/>
              <a:t>Continuous improvement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" y="0"/>
            <a:ext cx="10515600" cy="1088571"/>
          </a:xfrm>
        </p:spPr>
        <p:txBody>
          <a:bodyPr/>
          <a:lstStyle/>
          <a:p>
            <a:r>
              <a:rPr lang="en-US" b="1" dirty="0"/>
              <a:t>System Design &amp; Implementation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088570"/>
            <a:ext cx="11902440" cy="47897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Modules: </a:t>
            </a:r>
          </a:p>
          <a:p>
            <a:pPr lvl="1"/>
            <a:r>
              <a:rPr lang="en-US" dirty="0"/>
              <a:t>UI/UX </a:t>
            </a:r>
          </a:p>
          <a:p>
            <a:pPr lvl="1"/>
            <a:r>
              <a:rPr lang="en-US" dirty="0"/>
              <a:t>data management </a:t>
            </a:r>
          </a:p>
          <a:p>
            <a:pPr lvl="1"/>
            <a:r>
              <a:rPr lang="en-US" dirty="0"/>
              <a:t>backend services.</a:t>
            </a:r>
          </a:p>
          <a:p>
            <a:r>
              <a:rPr lang="en-US" dirty="0"/>
              <a:t>Implementation Stages: </a:t>
            </a:r>
          </a:p>
          <a:p>
            <a:pPr lvl="1"/>
            <a:r>
              <a:rPr lang="en-US" dirty="0"/>
              <a:t>MVP </a:t>
            </a:r>
          </a:p>
          <a:p>
            <a:pPr lvl="1"/>
            <a:r>
              <a:rPr lang="en-US" dirty="0"/>
              <a:t>Phased development</a:t>
            </a:r>
          </a:p>
          <a:p>
            <a:pPr lvl="1"/>
            <a:r>
              <a:rPr lang="en-US" dirty="0"/>
              <a:t>Agile methodology.</a:t>
            </a:r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Data accuracy</a:t>
            </a:r>
          </a:p>
          <a:p>
            <a:pPr lvl="1"/>
            <a:r>
              <a:rPr lang="en-US" dirty="0"/>
              <a:t>Offline access</a:t>
            </a:r>
          </a:p>
          <a:p>
            <a:pPr lvl="1"/>
            <a:r>
              <a:rPr lang="en-GB" dirty="0"/>
              <a:t>Map Inaccuracy</a:t>
            </a:r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Timeline of Project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E519C8-12B3-9D35-6A48-1BE41D503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487297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theme/theme1.xml><?xml version="1.0" encoding="utf-8"?>
<a:theme xmlns:a="http://schemas.openxmlformats.org/drawingml/2006/main" name="Presidency University 45 Y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idency University 45 Yrs" id="{45757096-6C06-418C-99FF-BD62512BED20}" vid="{37B9C8E7-5B4D-42F8-B712-657357EE44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644</Words>
  <Application>Microsoft Office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Verdana</vt:lpstr>
      <vt:lpstr>Presidency University 45 Yrs</vt:lpstr>
      <vt:lpstr>PROJECT TITLE</vt:lpstr>
      <vt:lpstr>Introduction</vt:lpstr>
      <vt:lpstr>Literature Review</vt:lpstr>
      <vt:lpstr>PowerPoint Presentation</vt:lpstr>
      <vt:lpstr>Research Gaps Identified</vt:lpstr>
      <vt:lpstr>Proposed Methodology</vt:lpstr>
      <vt:lpstr>Objectives</vt:lpstr>
      <vt:lpstr>System Design &amp; Implementation</vt:lpstr>
      <vt:lpstr>Timeline of Project</vt:lpstr>
      <vt:lpstr>Outcomes / Results Obtained</vt:lpstr>
      <vt:lpstr>Conclusion</vt:lpstr>
      <vt:lpstr>References</vt:lpstr>
      <vt:lpstr>Publication Details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BTA</dc:creator>
  <cp:lastModifiedBy>Aniket Kumar</cp:lastModifiedBy>
  <cp:revision>9</cp:revision>
  <dcterms:modified xsi:type="dcterms:W3CDTF">2024-01-16T05:52:47Z</dcterms:modified>
</cp:coreProperties>
</file>