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aveat"/>
      <p:regular r:id="rId15"/>
      <p:bold r:id="rId16"/>
    </p:embeddedFon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Caveat SemiBo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CaveatSemiBold-bold.fntdata"/><Relationship Id="rId12" Type="http://schemas.openxmlformats.org/officeDocument/2006/relationships/slide" Target="slides/slide7.xml"/><Relationship Id="rId23" Type="http://schemas.openxmlformats.org/officeDocument/2006/relationships/font" Target="fonts/Cave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regular.fntdata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567aac071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567aac071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567aac07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567aac07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567aac071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567aac07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567aac07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567aac07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567aac071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567aac071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567aac07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567aac07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56ccef5b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56ccef5b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567aac071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567aac071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10288" y="1441113"/>
            <a:ext cx="23907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72262" t="0"/>
          <a:stretch/>
        </p:blipFill>
        <p:spPr>
          <a:xfrm>
            <a:off x="0" y="0"/>
            <a:ext cx="1997951" cy="34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34350" y="36512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5600">
                <a:latin typeface="Caveat SemiBold"/>
                <a:ea typeface="Caveat SemiBold"/>
                <a:cs typeface="Caveat SemiBold"/>
                <a:sym typeface="Caveat SemiBold"/>
              </a:rPr>
              <a:t>Hospital Management </a:t>
            </a:r>
            <a:endParaRPr b="0" sz="5600"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5600">
                <a:latin typeface="Caveat SemiBold"/>
                <a:ea typeface="Caveat SemiBold"/>
                <a:cs typeface="Caveat SemiBold"/>
                <a:sym typeface="Caveat SemiBold"/>
              </a:rPr>
              <a:t>Application</a:t>
            </a:r>
            <a:endParaRPr b="0" sz="560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521925" y="3839975"/>
            <a:ext cx="18399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400">
                <a:latin typeface="Caveat SemiBold"/>
                <a:ea typeface="Caveat SemiBold"/>
                <a:cs typeface="Caveat SemiBold"/>
                <a:sym typeface="Caveat SemiBold"/>
              </a:rPr>
              <a:t>Team KRA</a:t>
            </a:r>
            <a:endParaRPr b="0" sz="340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815625" y="3651025"/>
            <a:ext cx="31602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Shrikrishna Subhas Nayak</a:t>
            </a:r>
            <a:endParaRPr sz="1800">
              <a:solidFill>
                <a:schemeClr val="dk2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Ritik Gupta</a:t>
            </a:r>
            <a:endParaRPr sz="1800">
              <a:solidFill>
                <a:schemeClr val="dk2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Aniket Patole</a:t>
            </a:r>
            <a:endParaRPr sz="1800">
              <a:solidFill>
                <a:schemeClr val="dk2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215250" y="3616125"/>
            <a:ext cx="2713500" cy="1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700">
                <a:latin typeface="Caveat SemiBold"/>
                <a:ea typeface="Caveat SemiBold"/>
                <a:cs typeface="Caveat SemiBold"/>
                <a:sym typeface="Caveat SemiBold"/>
              </a:rPr>
              <a:t>Objective</a:t>
            </a:r>
            <a:endParaRPr b="0" sz="470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072275" y="83450"/>
            <a:ext cx="5994000" cy="3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Caveat"/>
              <a:buChar char="●"/>
            </a:pPr>
            <a:r>
              <a:rPr b="1" lang="en" sz="18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Managing hospital data and staff with revenue and medicine stock analysis.</a:t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Caveat"/>
              <a:buChar char="●"/>
            </a:pPr>
            <a:r>
              <a:rPr b="1" lang="en" sz="18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Streamlining administrative tasks for hospital admin, test lab admin, pharmacy admin.</a:t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Caveat"/>
              <a:buChar char="●"/>
            </a:pPr>
            <a:r>
              <a:rPr b="1" lang="en" sz="18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Analyzing Revenue for hospital with amount of cash-flow coming into the </a:t>
            </a:r>
            <a:r>
              <a:rPr b="1" lang="en" sz="18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hospital</a:t>
            </a:r>
            <a:r>
              <a:rPr b="1" lang="en" sz="18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 through doctor appointments, lab tests ordered and Medicines purchased.</a:t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Caveat"/>
              <a:buChar char="●"/>
            </a:pPr>
            <a:r>
              <a:rPr b="1" lang="en" sz="18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Giving medical insurance for a patients.</a:t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1</a:t>
            </a:r>
            <a:endParaRPr sz="1800">
              <a:solidFill>
                <a:schemeClr val="dk2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652050" y="4170125"/>
            <a:ext cx="18399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UML Diagram</a:t>
            </a:r>
            <a:endParaRPr sz="34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50" y="69875"/>
            <a:ext cx="7124924" cy="38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12797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497950" y="4428175"/>
            <a:ext cx="2295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Screenshots</a:t>
            </a:r>
            <a:endParaRPr b="1" sz="29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588500" cy="4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98552" cy="44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332624" cy="48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378075" y="4064100"/>
            <a:ext cx="415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 Charts for Market Trend Analysis</a:t>
            </a:r>
            <a:endParaRPr b="1" sz="25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533" y="296400"/>
            <a:ext cx="4240592" cy="29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5" y="332775"/>
            <a:ext cx="4148924" cy="297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Caveat SemiBold"/>
                <a:ea typeface="Caveat SemiBold"/>
                <a:cs typeface="Caveat SemiBold"/>
                <a:sym typeface="Caveat SemiBold"/>
              </a:rPr>
              <a:t>Charts for Revenue Analysis</a:t>
            </a:r>
            <a:endParaRPr b="0" sz="280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5" y="301925"/>
            <a:ext cx="4091823" cy="306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525" y="218975"/>
            <a:ext cx="3826648" cy="314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3067350" y="4072275"/>
            <a:ext cx="3009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Future Scope</a:t>
            </a:r>
            <a:endParaRPr b="1" sz="25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1954375" y="32725"/>
            <a:ext cx="66153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Caveat"/>
              <a:buChar char="●"/>
            </a:pPr>
            <a:r>
              <a:rPr b="1" lang="en" sz="18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Advanced Analytics and generative AI for better resource </a:t>
            </a:r>
            <a:r>
              <a:rPr b="1" lang="en" sz="18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allocation, higher data population.</a:t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Caveat"/>
              <a:buChar char="●"/>
            </a:pPr>
            <a:r>
              <a:rPr b="1" lang="en" sz="18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Fast &amp; Easy appointment scheduling.</a:t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Caveat"/>
              <a:buChar char="●"/>
            </a:pPr>
            <a:r>
              <a:rPr b="1" lang="en" sz="18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Enhanced Security And Privacy Measures.</a:t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Caveat"/>
              <a:buChar char="●"/>
            </a:pPr>
            <a:r>
              <a:rPr b="1" lang="en" sz="18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Future Application and website in android as well as IOS.</a:t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Caveat"/>
              <a:buChar char="●"/>
            </a:pPr>
            <a:r>
              <a:rPr b="1" lang="en" sz="1800">
                <a:solidFill>
                  <a:srgbClr val="343541"/>
                </a:solidFill>
                <a:latin typeface="Caveat"/>
                <a:ea typeface="Caveat"/>
                <a:cs typeface="Caveat"/>
                <a:sym typeface="Caveat"/>
              </a:rPr>
              <a:t>Patient Centric Approaches based on personalized health care plans and facilities.</a:t>
            </a:r>
            <a:endParaRPr b="1" sz="1800">
              <a:solidFill>
                <a:srgbClr val="34354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