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8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9" r:id="rId33"/>
    <p:sldId id="295" r:id="rId34"/>
    <p:sldId id="290" r:id="rId35"/>
    <p:sldId id="291" r:id="rId36"/>
    <p:sldId id="292" r:id="rId37"/>
    <p:sldId id="294" r:id="rId38"/>
    <p:sldId id="296" r:id="rId39"/>
    <p:sldId id="298"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853C73-F804-40DF-A1D3-F900F9C69715}" v="151" dt="2023-11-27T17:18:53.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121DC-4515-4DF9-8176-1A552E94E6E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F8D0014-4F8C-499D-AAC2-90B5EDB494C0}">
      <dgm:prSet/>
      <dgm:spPr/>
      <dgm:t>
        <a:bodyPr/>
        <a:lstStyle/>
        <a:p>
          <a:r>
            <a:rPr lang="en-US"/>
            <a:t>Data Collection Methodology</a:t>
          </a:r>
        </a:p>
      </dgm:t>
    </dgm:pt>
    <dgm:pt modelId="{71C345EE-5453-4C6C-AD99-AABC8A90BE29}" type="parTrans" cxnId="{1CDCD4A7-FA81-4CE6-AE1E-AE035BB4C466}">
      <dgm:prSet/>
      <dgm:spPr/>
      <dgm:t>
        <a:bodyPr/>
        <a:lstStyle/>
        <a:p>
          <a:endParaRPr lang="en-US"/>
        </a:p>
      </dgm:t>
    </dgm:pt>
    <dgm:pt modelId="{ACD4C981-8C60-4813-A6D6-C3748DE834AF}" type="sibTrans" cxnId="{1CDCD4A7-FA81-4CE6-AE1E-AE035BB4C466}">
      <dgm:prSet/>
      <dgm:spPr/>
      <dgm:t>
        <a:bodyPr/>
        <a:lstStyle/>
        <a:p>
          <a:endParaRPr lang="en-US"/>
        </a:p>
      </dgm:t>
    </dgm:pt>
    <dgm:pt modelId="{1261B797-AB74-4B4F-A5AD-050F30451F3E}">
      <dgm:prSet/>
      <dgm:spPr/>
      <dgm:t>
        <a:bodyPr/>
        <a:lstStyle/>
        <a:p>
          <a:r>
            <a:rPr lang="en-US"/>
            <a:t>From where data is collected</a:t>
          </a:r>
        </a:p>
      </dgm:t>
    </dgm:pt>
    <dgm:pt modelId="{CE2F630C-0F17-4749-9EB9-4ABB6DC2749B}" type="parTrans" cxnId="{0340CDE1-3161-40EF-B104-0D88FFC5FCCF}">
      <dgm:prSet/>
      <dgm:spPr/>
      <dgm:t>
        <a:bodyPr/>
        <a:lstStyle/>
        <a:p>
          <a:endParaRPr lang="en-US"/>
        </a:p>
      </dgm:t>
    </dgm:pt>
    <dgm:pt modelId="{6647350B-6818-4D0E-A43D-3C9A1641B5ED}" type="sibTrans" cxnId="{0340CDE1-3161-40EF-B104-0D88FFC5FCCF}">
      <dgm:prSet/>
      <dgm:spPr/>
      <dgm:t>
        <a:bodyPr/>
        <a:lstStyle/>
        <a:p>
          <a:endParaRPr lang="en-US"/>
        </a:p>
      </dgm:t>
    </dgm:pt>
    <dgm:pt modelId="{E4297D83-D5BB-431D-A0E6-FF099B89969B}">
      <dgm:prSet/>
      <dgm:spPr/>
      <dgm:t>
        <a:bodyPr/>
        <a:lstStyle/>
        <a:p>
          <a:r>
            <a:rPr lang="en-US"/>
            <a:t>Now the data is organized</a:t>
          </a:r>
        </a:p>
      </dgm:t>
    </dgm:pt>
    <dgm:pt modelId="{984016A5-8279-4B3B-BD2E-A21FFA4BF971}" type="parTrans" cxnId="{920DF664-E75D-4D72-B049-E2FA326AA338}">
      <dgm:prSet/>
      <dgm:spPr/>
      <dgm:t>
        <a:bodyPr/>
        <a:lstStyle/>
        <a:p>
          <a:endParaRPr lang="en-US"/>
        </a:p>
      </dgm:t>
    </dgm:pt>
    <dgm:pt modelId="{6DD8DBE3-5FF3-45F1-B3C5-D0486CF4F919}" type="sibTrans" cxnId="{920DF664-E75D-4D72-B049-E2FA326AA338}">
      <dgm:prSet/>
      <dgm:spPr/>
      <dgm:t>
        <a:bodyPr/>
        <a:lstStyle/>
        <a:p>
          <a:endParaRPr lang="en-US"/>
        </a:p>
      </dgm:t>
    </dgm:pt>
    <dgm:pt modelId="{649DEBE3-1BF1-45BA-A037-0A53EF5CE5CC}">
      <dgm:prSet/>
      <dgm:spPr/>
      <dgm:t>
        <a:bodyPr/>
        <a:lstStyle/>
        <a:p>
          <a:r>
            <a:rPr lang="en-US"/>
            <a:t>Data Exploration Methodology</a:t>
          </a:r>
        </a:p>
      </dgm:t>
    </dgm:pt>
    <dgm:pt modelId="{A571782C-E2BB-4B8E-98EB-B22E53605572}" type="parTrans" cxnId="{AD068712-E208-410A-97FE-96549D977425}">
      <dgm:prSet/>
      <dgm:spPr/>
      <dgm:t>
        <a:bodyPr/>
        <a:lstStyle/>
        <a:p>
          <a:endParaRPr lang="en-US"/>
        </a:p>
      </dgm:t>
    </dgm:pt>
    <dgm:pt modelId="{1A623222-2477-4D07-9FAF-15571DB069F3}" type="sibTrans" cxnId="{AD068712-E208-410A-97FE-96549D977425}">
      <dgm:prSet/>
      <dgm:spPr/>
      <dgm:t>
        <a:bodyPr/>
        <a:lstStyle/>
        <a:p>
          <a:endParaRPr lang="en-US"/>
        </a:p>
      </dgm:t>
    </dgm:pt>
    <dgm:pt modelId="{2246A2B7-DA37-42BF-BCD8-239019B983BD}">
      <dgm:prSet/>
      <dgm:spPr/>
      <dgm:t>
        <a:bodyPr/>
        <a:lstStyle/>
        <a:p>
          <a:r>
            <a:rPr lang="en-US"/>
            <a:t>Deals with basic data exploration methods</a:t>
          </a:r>
        </a:p>
      </dgm:t>
    </dgm:pt>
    <dgm:pt modelId="{8F59E286-76BE-471E-8B1C-1D8C7D84E879}" type="parTrans" cxnId="{67B53B01-150B-43CB-901E-F0B08929FB96}">
      <dgm:prSet/>
      <dgm:spPr/>
      <dgm:t>
        <a:bodyPr/>
        <a:lstStyle/>
        <a:p>
          <a:endParaRPr lang="en-US"/>
        </a:p>
      </dgm:t>
    </dgm:pt>
    <dgm:pt modelId="{7C1DE0FE-A433-47EF-B40E-6FF0D89A1E03}" type="sibTrans" cxnId="{67B53B01-150B-43CB-901E-F0B08929FB96}">
      <dgm:prSet/>
      <dgm:spPr/>
      <dgm:t>
        <a:bodyPr/>
        <a:lstStyle/>
        <a:p>
          <a:endParaRPr lang="en-US"/>
        </a:p>
      </dgm:t>
    </dgm:pt>
    <dgm:pt modelId="{233F11C0-8A4D-4730-BF45-D9EC51741A84}">
      <dgm:prSet/>
      <dgm:spPr/>
      <dgm:t>
        <a:bodyPr/>
        <a:lstStyle/>
        <a:p>
          <a:r>
            <a:rPr lang="en-US"/>
            <a:t>Data Manipulation methodology</a:t>
          </a:r>
        </a:p>
      </dgm:t>
    </dgm:pt>
    <dgm:pt modelId="{4D37D022-183F-47B0-8D81-F4DA92A810A8}" type="parTrans" cxnId="{988DAEA8-0380-4128-A3CF-2197B57AAB0D}">
      <dgm:prSet/>
      <dgm:spPr/>
      <dgm:t>
        <a:bodyPr/>
        <a:lstStyle/>
        <a:p>
          <a:endParaRPr lang="en-US"/>
        </a:p>
      </dgm:t>
    </dgm:pt>
    <dgm:pt modelId="{1189D689-D017-4C70-B693-24B71160A930}" type="sibTrans" cxnId="{988DAEA8-0380-4128-A3CF-2197B57AAB0D}">
      <dgm:prSet/>
      <dgm:spPr/>
      <dgm:t>
        <a:bodyPr/>
        <a:lstStyle/>
        <a:p>
          <a:endParaRPr lang="en-US"/>
        </a:p>
      </dgm:t>
    </dgm:pt>
    <dgm:pt modelId="{51A914D4-39BC-4994-A310-48844CA41FE1}">
      <dgm:prSet/>
      <dgm:spPr/>
      <dgm:t>
        <a:bodyPr/>
        <a:lstStyle/>
        <a:p>
          <a:r>
            <a:rPr lang="en-US"/>
            <a:t>Data pre-processing, wrangling, cleaning stage</a:t>
          </a:r>
        </a:p>
      </dgm:t>
    </dgm:pt>
    <dgm:pt modelId="{4E8EAECA-10C2-4F70-8CE3-2E085242D42F}" type="parTrans" cxnId="{462A4364-76EE-437B-A6FE-4F34FBCE0407}">
      <dgm:prSet/>
      <dgm:spPr/>
      <dgm:t>
        <a:bodyPr/>
        <a:lstStyle/>
        <a:p>
          <a:endParaRPr lang="en-US"/>
        </a:p>
      </dgm:t>
    </dgm:pt>
    <dgm:pt modelId="{9CB35A04-14A2-459E-969A-B94979416951}" type="sibTrans" cxnId="{462A4364-76EE-437B-A6FE-4F34FBCE0407}">
      <dgm:prSet/>
      <dgm:spPr/>
      <dgm:t>
        <a:bodyPr/>
        <a:lstStyle/>
        <a:p>
          <a:endParaRPr lang="en-US"/>
        </a:p>
      </dgm:t>
    </dgm:pt>
    <dgm:pt modelId="{33D16F72-9698-400A-9315-30FEC1EA387A}">
      <dgm:prSet/>
      <dgm:spPr/>
      <dgm:t>
        <a:bodyPr/>
        <a:lstStyle/>
        <a:p>
          <a:r>
            <a:rPr lang="en-US"/>
            <a:t>Data Analysis with SQL</a:t>
          </a:r>
        </a:p>
      </dgm:t>
    </dgm:pt>
    <dgm:pt modelId="{79959619-2DCC-4338-8031-B758741D9EFD}" type="parTrans" cxnId="{08194DDF-7201-445F-A278-C54C2DED8B70}">
      <dgm:prSet/>
      <dgm:spPr/>
      <dgm:t>
        <a:bodyPr/>
        <a:lstStyle/>
        <a:p>
          <a:endParaRPr lang="en-US"/>
        </a:p>
      </dgm:t>
    </dgm:pt>
    <dgm:pt modelId="{5D2EDE7E-3706-45D6-9257-19054252D943}" type="sibTrans" cxnId="{08194DDF-7201-445F-A278-C54C2DED8B70}">
      <dgm:prSet/>
      <dgm:spPr/>
      <dgm:t>
        <a:bodyPr/>
        <a:lstStyle/>
        <a:p>
          <a:endParaRPr lang="en-US"/>
        </a:p>
      </dgm:t>
    </dgm:pt>
    <dgm:pt modelId="{E4F1F5B0-E04A-4D99-A342-01C15E76D8B9}">
      <dgm:prSet/>
      <dgm:spPr/>
      <dgm:t>
        <a:bodyPr/>
        <a:lstStyle/>
        <a:p>
          <a:r>
            <a:rPr lang="en-US"/>
            <a:t>Efficient data fetching and calculation by SQL</a:t>
          </a:r>
        </a:p>
      </dgm:t>
    </dgm:pt>
    <dgm:pt modelId="{34631718-2F47-4225-B5CB-3444224F6C81}" type="parTrans" cxnId="{65292085-4049-44AF-817D-539854C1171D}">
      <dgm:prSet/>
      <dgm:spPr/>
      <dgm:t>
        <a:bodyPr/>
        <a:lstStyle/>
        <a:p>
          <a:endParaRPr lang="en-US"/>
        </a:p>
      </dgm:t>
    </dgm:pt>
    <dgm:pt modelId="{1D3CA022-BFDE-410C-9099-F51FEC70A292}" type="sibTrans" cxnId="{65292085-4049-44AF-817D-539854C1171D}">
      <dgm:prSet/>
      <dgm:spPr/>
      <dgm:t>
        <a:bodyPr/>
        <a:lstStyle/>
        <a:p>
          <a:endParaRPr lang="en-US"/>
        </a:p>
      </dgm:t>
    </dgm:pt>
    <dgm:pt modelId="{5CACC825-7172-4113-BDC4-E8C6B6A71928}">
      <dgm:prSet/>
      <dgm:spPr/>
      <dgm:t>
        <a:bodyPr/>
        <a:lstStyle/>
        <a:p>
          <a:r>
            <a:rPr lang="en-US"/>
            <a:t>Data Visualization with Python</a:t>
          </a:r>
        </a:p>
      </dgm:t>
    </dgm:pt>
    <dgm:pt modelId="{410D10D7-299B-4790-A739-F7B2CC807ADC}" type="parTrans" cxnId="{ECD48786-DD4B-47BD-80F2-E4005D3F8C05}">
      <dgm:prSet/>
      <dgm:spPr/>
      <dgm:t>
        <a:bodyPr/>
        <a:lstStyle/>
        <a:p>
          <a:endParaRPr lang="en-US"/>
        </a:p>
      </dgm:t>
    </dgm:pt>
    <dgm:pt modelId="{AE54DFA3-9D10-4FA6-9BBE-18423FDA52AB}" type="sibTrans" cxnId="{ECD48786-DD4B-47BD-80F2-E4005D3F8C05}">
      <dgm:prSet/>
      <dgm:spPr/>
      <dgm:t>
        <a:bodyPr/>
        <a:lstStyle/>
        <a:p>
          <a:endParaRPr lang="en-US"/>
        </a:p>
      </dgm:t>
    </dgm:pt>
    <dgm:pt modelId="{85A85AA7-3A74-4F5B-8303-03150C25067C}">
      <dgm:prSet/>
      <dgm:spPr/>
      <dgm:t>
        <a:bodyPr/>
        <a:lstStyle/>
        <a:p>
          <a:r>
            <a:rPr lang="en-US"/>
            <a:t>Using Pandas, Numpy and Matplotlib to build effective visualizations</a:t>
          </a:r>
        </a:p>
      </dgm:t>
    </dgm:pt>
    <dgm:pt modelId="{F0F149E0-3659-4E3D-B8FE-09108F51E9E7}" type="parTrans" cxnId="{63EDE9FF-9923-40D8-9151-E1485D0380C9}">
      <dgm:prSet/>
      <dgm:spPr/>
      <dgm:t>
        <a:bodyPr/>
        <a:lstStyle/>
        <a:p>
          <a:endParaRPr lang="en-US"/>
        </a:p>
      </dgm:t>
    </dgm:pt>
    <dgm:pt modelId="{E2712E9F-F1B1-4EF8-B067-FC0016B00820}" type="sibTrans" cxnId="{63EDE9FF-9923-40D8-9151-E1485D0380C9}">
      <dgm:prSet/>
      <dgm:spPr/>
      <dgm:t>
        <a:bodyPr/>
        <a:lstStyle/>
        <a:p>
          <a:endParaRPr lang="en-US"/>
        </a:p>
      </dgm:t>
    </dgm:pt>
    <dgm:pt modelId="{3434BFC2-962E-4F00-B8D1-05A85964A76F}">
      <dgm:prSet/>
      <dgm:spPr/>
      <dgm:t>
        <a:bodyPr/>
        <a:lstStyle/>
        <a:p>
          <a:r>
            <a:rPr lang="en-US"/>
            <a:t>Interactive Tableau Visualization</a:t>
          </a:r>
        </a:p>
      </dgm:t>
    </dgm:pt>
    <dgm:pt modelId="{9064CE5B-EA72-49E9-83BD-F1DA409D9289}" type="parTrans" cxnId="{9A082C5D-4EC5-43EB-BF48-6A8913FA4149}">
      <dgm:prSet/>
      <dgm:spPr/>
      <dgm:t>
        <a:bodyPr/>
        <a:lstStyle/>
        <a:p>
          <a:endParaRPr lang="en-US"/>
        </a:p>
      </dgm:t>
    </dgm:pt>
    <dgm:pt modelId="{B08E69FF-48F8-4245-8E1B-3E5FE6DF55A3}" type="sibTrans" cxnId="{9A082C5D-4EC5-43EB-BF48-6A8913FA4149}">
      <dgm:prSet/>
      <dgm:spPr/>
      <dgm:t>
        <a:bodyPr/>
        <a:lstStyle/>
        <a:p>
          <a:endParaRPr lang="en-US"/>
        </a:p>
      </dgm:t>
    </dgm:pt>
    <dgm:pt modelId="{1E2BCFB7-B2A0-410A-828D-FC63C65BE6C6}">
      <dgm:prSet/>
      <dgm:spPr/>
      <dgm:t>
        <a:bodyPr/>
        <a:lstStyle/>
        <a:p>
          <a:r>
            <a:rPr lang="en-US"/>
            <a:t>Using Tableau to build effective interactive dashboards</a:t>
          </a:r>
        </a:p>
      </dgm:t>
    </dgm:pt>
    <dgm:pt modelId="{3C473F9A-FF98-4B74-931E-48EAD08483B8}" type="parTrans" cxnId="{D771966B-E859-457C-95F4-9B744984AE69}">
      <dgm:prSet/>
      <dgm:spPr/>
      <dgm:t>
        <a:bodyPr/>
        <a:lstStyle/>
        <a:p>
          <a:endParaRPr lang="en-US"/>
        </a:p>
      </dgm:t>
    </dgm:pt>
    <dgm:pt modelId="{1C5C0639-1ADA-4614-946E-0C50310B7AB9}" type="sibTrans" cxnId="{D771966B-E859-457C-95F4-9B744984AE69}">
      <dgm:prSet/>
      <dgm:spPr/>
      <dgm:t>
        <a:bodyPr/>
        <a:lstStyle/>
        <a:p>
          <a:endParaRPr lang="en-US"/>
        </a:p>
      </dgm:t>
    </dgm:pt>
    <dgm:pt modelId="{750264D9-28CE-4336-A5B3-C8966F9AA1E3}">
      <dgm:prSet/>
      <dgm:spPr/>
      <dgm:t>
        <a:bodyPr/>
        <a:lstStyle/>
        <a:p>
          <a:r>
            <a:rPr lang="en-US"/>
            <a:t>Mark Stadiums Using Python Folium</a:t>
          </a:r>
        </a:p>
      </dgm:t>
    </dgm:pt>
    <dgm:pt modelId="{95D2CB0D-05BB-48AA-B430-66E581AFC473}" type="parTrans" cxnId="{C863B4B5-D5B5-4CD0-8CA8-52A7F0D9F4A1}">
      <dgm:prSet/>
      <dgm:spPr/>
      <dgm:t>
        <a:bodyPr/>
        <a:lstStyle/>
        <a:p>
          <a:endParaRPr lang="en-US"/>
        </a:p>
      </dgm:t>
    </dgm:pt>
    <dgm:pt modelId="{CA4D8BC7-807C-44ED-80E0-A73C8D143E94}" type="sibTrans" cxnId="{C863B4B5-D5B5-4CD0-8CA8-52A7F0D9F4A1}">
      <dgm:prSet/>
      <dgm:spPr/>
      <dgm:t>
        <a:bodyPr/>
        <a:lstStyle/>
        <a:p>
          <a:endParaRPr lang="en-US"/>
        </a:p>
      </dgm:t>
    </dgm:pt>
    <dgm:pt modelId="{4B6D73A3-D0B6-402D-B108-61894E5A6F6F}">
      <dgm:prSet/>
      <dgm:spPr/>
      <dgm:t>
        <a:bodyPr/>
        <a:lstStyle/>
        <a:p>
          <a:r>
            <a:rPr lang="en-US"/>
            <a:t>Using Folium to Mark the Stadiums on India Map</a:t>
          </a:r>
        </a:p>
      </dgm:t>
    </dgm:pt>
    <dgm:pt modelId="{C57FEBFB-4092-4250-9708-4CB314ED86BC}" type="parTrans" cxnId="{C8218F29-0337-409D-A69B-1FD16D41C613}">
      <dgm:prSet/>
      <dgm:spPr/>
      <dgm:t>
        <a:bodyPr/>
        <a:lstStyle/>
        <a:p>
          <a:endParaRPr lang="en-US"/>
        </a:p>
      </dgm:t>
    </dgm:pt>
    <dgm:pt modelId="{0AD5B4BC-D2C0-4E98-AAD9-7B580124DAFF}" type="sibTrans" cxnId="{C8218F29-0337-409D-A69B-1FD16D41C613}">
      <dgm:prSet/>
      <dgm:spPr/>
      <dgm:t>
        <a:bodyPr/>
        <a:lstStyle/>
        <a:p>
          <a:endParaRPr lang="en-US"/>
        </a:p>
      </dgm:t>
    </dgm:pt>
    <dgm:pt modelId="{E53CCA3B-AD9D-4EE8-8825-37C8DC7B9F84}" type="pres">
      <dgm:prSet presAssocID="{672121DC-4515-4DF9-8176-1A552E94E6E3}" presName="Name0" presStyleCnt="0">
        <dgm:presLayoutVars>
          <dgm:dir/>
          <dgm:animLvl val="lvl"/>
          <dgm:resizeHandles val="exact"/>
        </dgm:presLayoutVars>
      </dgm:prSet>
      <dgm:spPr/>
    </dgm:pt>
    <dgm:pt modelId="{D4A93BA4-1BFE-45EB-B6FB-3CAD0A8EE60A}" type="pres">
      <dgm:prSet presAssocID="{2F8D0014-4F8C-499D-AAC2-90B5EDB494C0}" presName="linNode" presStyleCnt="0"/>
      <dgm:spPr/>
    </dgm:pt>
    <dgm:pt modelId="{E09AF1C4-145C-475E-9C61-1CCA5C526A35}" type="pres">
      <dgm:prSet presAssocID="{2F8D0014-4F8C-499D-AAC2-90B5EDB494C0}" presName="parentText" presStyleLbl="node1" presStyleIdx="0" presStyleCnt="7">
        <dgm:presLayoutVars>
          <dgm:chMax val="1"/>
          <dgm:bulletEnabled val="1"/>
        </dgm:presLayoutVars>
      </dgm:prSet>
      <dgm:spPr/>
    </dgm:pt>
    <dgm:pt modelId="{BA0288BB-496F-4AB8-BE1E-029F246A091C}" type="pres">
      <dgm:prSet presAssocID="{2F8D0014-4F8C-499D-AAC2-90B5EDB494C0}" presName="descendantText" presStyleLbl="alignAccFollowNode1" presStyleIdx="0" presStyleCnt="7">
        <dgm:presLayoutVars>
          <dgm:bulletEnabled val="1"/>
        </dgm:presLayoutVars>
      </dgm:prSet>
      <dgm:spPr/>
    </dgm:pt>
    <dgm:pt modelId="{2A67ADF0-60BD-4AAD-A0FA-5961B34ABC2C}" type="pres">
      <dgm:prSet presAssocID="{ACD4C981-8C60-4813-A6D6-C3748DE834AF}" presName="sp" presStyleCnt="0"/>
      <dgm:spPr/>
    </dgm:pt>
    <dgm:pt modelId="{842F30E7-097A-4CCA-8095-15ED4EB2B04D}" type="pres">
      <dgm:prSet presAssocID="{649DEBE3-1BF1-45BA-A037-0A53EF5CE5CC}" presName="linNode" presStyleCnt="0"/>
      <dgm:spPr/>
    </dgm:pt>
    <dgm:pt modelId="{6D059222-C571-4B03-906B-463E3815C947}" type="pres">
      <dgm:prSet presAssocID="{649DEBE3-1BF1-45BA-A037-0A53EF5CE5CC}" presName="parentText" presStyleLbl="node1" presStyleIdx="1" presStyleCnt="7">
        <dgm:presLayoutVars>
          <dgm:chMax val="1"/>
          <dgm:bulletEnabled val="1"/>
        </dgm:presLayoutVars>
      </dgm:prSet>
      <dgm:spPr/>
    </dgm:pt>
    <dgm:pt modelId="{0108D2DE-BB7A-4690-9069-39C762EBF781}" type="pres">
      <dgm:prSet presAssocID="{649DEBE3-1BF1-45BA-A037-0A53EF5CE5CC}" presName="descendantText" presStyleLbl="alignAccFollowNode1" presStyleIdx="1" presStyleCnt="7">
        <dgm:presLayoutVars>
          <dgm:bulletEnabled val="1"/>
        </dgm:presLayoutVars>
      </dgm:prSet>
      <dgm:spPr/>
    </dgm:pt>
    <dgm:pt modelId="{A9176C85-F9A7-4F62-A649-A7371FAF012F}" type="pres">
      <dgm:prSet presAssocID="{1A623222-2477-4D07-9FAF-15571DB069F3}" presName="sp" presStyleCnt="0"/>
      <dgm:spPr/>
    </dgm:pt>
    <dgm:pt modelId="{48FB7FE5-5BDE-44D5-8F42-FCE367957C19}" type="pres">
      <dgm:prSet presAssocID="{233F11C0-8A4D-4730-BF45-D9EC51741A84}" presName="linNode" presStyleCnt="0"/>
      <dgm:spPr/>
    </dgm:pt>
    <dgm:pt modelId="{9F33A691-AD54-49E8-8B2A-70EDCC520739}" type="pres">
      <dgm:prSet presAssocID="{233F11C0-8A4D-4730-BF45-D9EC51741A84}" presName="parentText" presStyleLbl="node1" presStyleIdx="2" presStyleCnt="7">
        <dgm:presLayoutVars>
          <dgm:chMax val="1"/>
          <dgm:bulletEnabled val="1"/>
        </dgm:presLayoutVars>
      </dgm:prSet>
      <dgm:spPr/>
    </dgm:pt>
    <dgm:pt modelId="{4FCDE713-AED9-475A-BB6C-C9AD4016130A}" type="pres">
      <dgm:prSet presAssocID="{233F11C0-8A4D-4730-BF45-D9EC51741A84}" presName="descendantText" presStyleLbl="alignAccFollowNode1" presStyleIdx="2" presStyleCnt="7">
        <dgm:presLayoutVars>
          <dgm:bulletEnabled val="1"/>
        </dgm:presLayoutVars>
      </dgm:prSet>
      <dgm:spPr/>
    </dgm:pt>
    <dgm:pt modelId="{294F57A5-A5A4-4EDB-A7F3-6DDA012DEB1E}" type="pres">
      <dgm:prSet presAssocID="{1189D689-D017-4C70-B693-24B71160A930}" presName="sp" presStyleCnt="0"/>
      <dgm:spPr/>
    </dgm:pt>
    <dgm:pt modelId="{CF8A36D5-4C5D-41CA-ADF9-CB12FD14EB18}" type="pres">
      <dgm:prSet presAssocID="{33D16F72-9698-400A-9315-30FEC1EA387A}" presName="linNode" presStyleCnt="0"/>
      <dgm:spPr/>
    </dgm:pt>
    <dgm:pt modelId="{F7F5E446-BA2F-4DF0-ADB8-FE41BC78843A}" type="pres">
      <dgm:prSet presAssocID="{33D16F72-9698-400A-9315-30FEC1EA387A}" presName="parentText" presStyleLbl="node1" presStyleIdx="3" presStyleCnt="7">
        <dgm:presLayoutVars>
          <dgm:chMax val="1"/>
          <dgm:bulletEnabled val="1"/>
        </dgm:presLayoutVars>
      </dgm:prSet>
      <dgm:spPr/>
    </dgm:pt>
    <dgm:pt modelId="{D2525FF4-D42C-45E4-BFDA-3B6CB40CA82E}" type="pres">
      <dgm:prSet presAssocID="{33D16F72-9698-400A-9315-30FEC1EA387A}" presName="descendantText" presStyleLbl="alignAccFollowNode1" presStyleIdx="3" presStyleCnt="7">
        <dgm:presLayoutVars>
          <dgm:bulletEnabled val="1"/>
        </dgm:presLayoutVars>
      </dgm:prSet>
      <dgm:spPr/>
    </dgm:pt>
    <dgm:pt modelId="{074C65BB-748C-4D1C-8F1D-31EEF3206B1A}" type="pres">
      <dgm:prSet presAssocID="{5D2EDE7E-3706-45D6-9257-19054252D943}" presName="sp" presStyleCnt="0"/>
      <dgm:spPr/>
    </dgm:pt>
    <dgm:pt modelId="{380C98FB-E494-4DF5-B593-8C6B60E0CC40}" type="pres">
      <dgm:prSet presAssocID="{5CACC825-7172-4113-BDC4-E8C6B6A71928}" presName="linNode" presStyleCnt="0"/>
      <dgm:spPr/>
    </dgm:pt>
    <dgm:pt modelId="{EDE87C1B-47AC-4CB2-889C-F48A6EBCEA44}" type="pres">
      <dgm:prSet presAssocID="{5CACC825-7172-4113-BDC4-E8C6B6A71928}" presName="parentText" presStyleLbl="node1" presStyleIdx="4" presStyleCnt="7">
        <dgm:presLayoutVars>
          <dgm:chMax val="1"/>
          <dgm:bulletEnabled val="1"/>
        </dgm:presLayoutVars>
      </dgm:prSet>
      <dgm:spPr/>
    </dgm:pt>
    <dgm:pt modelId="{B3FEFAF6-DE98-4B8D-B19B-A4320A62AFA6}" type="pres">
      <dgm:prSet presAssocID="{5CACC825-7172-4113-BDC4-E8C6B6A71928}" presName="descendantText" presStyleLbl="alignAccFollowNode1" presStyleIdx="4" presStyleCnt="7">
        <dgm:presLayoutVars>
          <dgm:bulletEnabled val="1"/>
        </dgm:presLayoutVars>
      </dgm:prSet>
      <dgm:spPr/>
    </dgm:pt>
    <dgm:pt modelId="{6A25D7EA-0AB9-4156-9CD8-8FDCF7B8A86B}" type="pres">
      <dgm:prSet presAssocID="{AE54DFA3-9D10-4FA6-9BBE-18423FDA52AB}" presName="sp" presStyleCnt="0"/>
      <dgm:spPr/>
    </dgm:pt>
    <dgm:pt modelId="{0ECDF590-2C5F-4E8A-B87C-218FD687369C}" type="pres">
      <dgm:prSet presAssocID="{3434BFC2-962E-4F00-B8D1-05A85964A76F}" presName="linNode" presStyleCnt="0"/>
      <dgm:spPr/>
    </dgm:pt>
    <dgm:pt modelId="{AB4BBC6D-9D44-4417-B707-6263A54C1050}" type="pres">
      <dgm:prSet presAssocID="{3434BFC2-962E-4F00-B8D1-05A85964A76F}" presName="parentText" presStyleLbl="node1" presStyleIdx="5" presStyleCnt="7">
        <dgm:presLayoutVars>
          <dgm:chMax val="1"/>
          <dgm:bulletEnabled val="1"/>
        </dgm:presLayoutVars>
      </dgm:prSet>
      <dgm:spPr/>
    </dgm:pt>
    <dgm:pt modelId="{29D03058-CEFB-4591-9CF7-A5E6EF24CBF5}" type="pres">
      <dgm:prSet presAssocID="{3434BFC2-962E-4F00-B8D1-05A85964A76F}" presName="descendantText" presStyleLbl="alignAccFollowNode1" presStyleIdx="5" presStyleCnt="7">
        <dgm:presLayoutVars>
          <dgm:bulletEnabled val="1"/>
        </dgm:presLayoutVars>
      </dgm:prSet>
      <dgm:spPr/>
    </dgm:pt>
    <dgm:pt modelId="{DBA343DF-1EBA-49CB-9318-950257AB3F7E}" type="pres">
      <dgm:prSet presAssocID="{B08E69FF-48F8-4245-8E1B-3E5FE6DF55A3}" presName="sp" presStyleCnt="0"/>
      <dgm:spPr/>
    </dgm:pt>
    <dgm:pt modelId="{9D5D1C05-FF45-45AF-AE34-8054E362AEF5}" type="pres">
      <dgm:prSet presAssocID="{750264D9-28CE-4336-A5B3-C8966F9AA1E3}" presName="linNode" presStyleCnt="0"/>
      <dgm:spPr/>
    </dgm:pt>
    <dgm:pt modelId="{D7E81426-3A17-49B1-899D-C83450F6FB16}" type="pres">
      <dgm:prSet presAssocID="{750264D9-28CE-4336-A5B3-C8966F9AA1E3}" presName="parentText" presStyleLbl="node1" presStyleIdx="6" presStyleCnt="7">
        <dgm:presLayoutVars>
          <dgm:chMax val="1"/>
          <dgm:bulletEnabled val="1"/>
        </dgm:presLayoutVars>
      </dgm:prSet>
      <dgm:spPr/>
    </dgm:pt>
    <dgm:pt modelId="{66E10EDC-2054-4AAB-9250-FFD08D5FBFCC}" type="pres">
      <dgm:prSet presAssocID="{750264D9-28CE-4336-A5B3-C8966F9AA1E3}" presName="descendantText" presStyleLbl="alignAccFollowNode1" presStyleIdx="6" presStyleCnt="7">
        <dgm:presLayoutVars>
          <dgm:bulletEnabled val="1"/>
        </dgm:presLayoutVars>
      </dgm:prSet>
      <dgm:spPr/>
    </dgm:pt>
  </dgm:ptLst>
  <dgm:cxnLst>
    <dgm:cxn modelId="{67B53B01-150B-43CB-901E-F0B08929FB96}" srcId="{649DEBE3-1BF1-45BA-A037-0A53EF5CE5CC}" destId="{2246A2B7-DA37-42BF-BCD8-239019B983BD}" srcOrd="0" destOrd="0" parTransId="{8F59E286-76BE-471E-8B1C-1D8C7D84E879}" sibTransId="{7C1DE0FE-A433-47EF-B40E-6FF0D89A1E03}"/>
    <dgm:cxn modelId="{AD068712-E208-410A-97FE-96549D977425}" srcId="{672121DC-4515-4DF9-8176-1A552E94E6E3}" destId="{649DEBE3-1BF1-45BA-A037-0A53EF5CE5CC}" srcOrd="1" destOrd="0" parTransId="{A571782C-E2BB-4B8E-98EB-B22E53605572}" sibTransId="{1A623222-2477-4D07-9FAF-15571DB069F3}"/>
    <dgm:cxn modelId="{C6029E1D-BDCA-4D56-8C69-EE332D4FB507}" type="presOf" srcId="{649DEBE3-1BF1-45BA-A037-0A53EF5CE5CC}" destId="{6D059222-C571-4B03-906B-463E3815C947}" srcOrd="0" destOrd="0" presId="urn:microsoft.com/office/officeart/2005/8/layout/vList5"/>
    <dgm:cxn modelId="{C8218F29-0337-409D-A69B-1FD16D41C613}" srcId="{750264D9-28CE-4336-A5B3-C8966F9AA1E3}" destId="{4B6D73A3-D0B6-402D-B108-61894E5A6F6F}" srcOrd="0" destOrd="0" parTransId="{C57FEBFB-4092-4250-9708-4CB314ED86BC}" sibTransId="{0AD5B4BC-D2C0-4E98-AAD9-7B580124DAFF}"/>
    <dgm:cxn modelId="{9A082C5D-4EC5-43EB-BF48-6A8913FA4149}" srcId="{672121DC-4515-4DF9-8176-1A552E94E6E3}" destId="{3434BFC2-962E-4F00-B8D1-05A85964A76F}" srcOrd="5" destOrd="0" parTransId="{9064CE5B-EA72-49E9-83BD-F1DA409D9289}" sibTransId="{B08E69FF-48F8-4245-8E1B-3E5FE6DF55A3}"/>
    <dgm:cxn modelId="{462A4364-76EE-437B-A6FE-4F34FBCE0407}" srcId="{233F11C0-8A4D-4730-BF45-D9EC51741A84}" destId="{51A914D4-39BC-4994-A310-48844CA41FE1}" srcOrd="0" destOrd="0" parTransId="{4E8EAECA-10C2-4F70-8CE3-2E085242D42F}" sibTransId="{9CB35A04-14A2-459E-969A-B94979416951}"/>
    <dgm:cxn modelId="{87626F64-CF79-4D7A-A2F6-61EE611996D5}" type="presOf" srcId="{672121DC-4515-4DF9-8176-1A552E94E6E3}" destId="{E53CCA3B-AD9D-4EE8-8825-37C8DC7B9F84}" srcOrd="0" destOrd="0" presId="urn:microsoft.com/office/officeart/2005/8/layout/vList5"/>
    <dgm:cxn modelId="{ECA5A244-4E55-445B-95A8-3B9EA9BD82E8}" type="presOf" srcId="{3434BFC2-962E-4F00-B8D1-05A85964A76F}" destId="{AB4BBC6D-9D44-4417-B707-6263A54C1050}" srcOrd="0" destOrd="0" presId="urn:microsoft.com/office/officeart/2005/8/layout/vList5"/>
    <dgm:cxn modelId="{920DF664-E75D-4D72-B049-E2FA326AA338}" srcId="{2F8D0014-4F8C-499D-AAC2-90B5EDB494C0}" destId="{E4297D83-D5BB-431D-A0E6-FF099B89969B}" srcOrd="1" destOrd="0" parTransId="{984016A5-8279-4B3B-BD2E-A21FFA4BF971}" sibTransId="{6DD8DBE3-5FF3-45F1-B3C5-D0486CF4F919}"/>
    <dgm:cxn modelId="{9B11A366-9D04-4D0E-8BDE-0528369397CD}" type="presOf" srcId="{E4297D83-D5BB-431D-A0E6-FF099B89969B}" destId="{BA0288BB-496F-4AB8-BE1E-029F246A091C}" srcOrd="0" destOrd="1" presId="urn:microsoft.com/office/officeart/2005/8/layout/vList5"/>
    <dgm:cxn modelId="{E7C3B766-B422-4520-B1D8-AA8DB8D6BA2E}" type="presOf" srcId="{2F8D0014-4F8C-499D-AAC2-90B5EDB494C0}" destId="{E09AF1C4-145C-475E-9C61-1CCA5C526A35}" srcOrd="0" destOrd="0" presId="urn:microsoft.com/office/officeart/2005/8/layout/vList5"/>
    <dgm:cxn modelId="{D771966B-E859-457C-95F4-9B744984AE69}" srcId="{3434BFC2-962E-4F00-B8D1-05A85964A76F}" destId="{1E2BCFB7-B2A0-410A-828D-FC63C65BE6C6}" srcOrd="0" destOrd="0" parTransId="{3C473F9A-FF98-4B74-931E-48EAD08483B8}" sibTransId="{1C5C0639-1ADA-4614-946E-0C50310B7AB9}"/>
    <dgm:cxn modelId="{6000F578-C6F9-4CC4-9882-37CC5291CDA4}" type="presOf" srcId="{51A914D4-39BC-4994-A310-48844CA41FE1}" destId="{4FCDE713-AED9-475A-BB6C-C9AD4016130A}" srcOrd="0" destOrd="0" presId="urn:microsoft.com/office/officeart/2005/8/layout/vList5"/>
    <dgm:cxn modelId="{65292085-4049-44AF-817D-539854C1171D}" srcId="{33D16F72-9698-400A-9315-30FEC1EA387A}" destId="{E4F1F5B0-E04A-4D99-A342-01C15E76D8B9}" srcOrd="0" destOrd="0" parTransId="{34631718-2F47-4225-B5CB-3444224F6C81}" sibTransId="{1D3CA022-BFDE-410C-9099-F51FEC70A292}"/>
    <dgm:cxn modelId="{ECD48786-DD4B-47BD-80F2-E4005D3F8C05}" srcId="{672121DC-4515-4DF9-8176-1A552E94E6E3}" destId="{5CACC825-7172-4113-BDC4-E8C6B6A71928}" srcOrd="4" destOrd="0" parTransId="{410D10D7-299B-4790-A739-F7B2CC807ADC}" sibTransId="{AE54DFA3-9D10-4FA6-9BBE-18423FDA52AB}"/>
    <dgm:cxn modelId="{DB630B95-5DD1-4A3E-9F09-D9F35BEBC33E}" type="presOf" srcId="{233F11C0-8A4D-4730-BF45-D9EC51741A84}" destId="{9F33A691-AD54-49E8-8B2A-70EDCC520739}" srcOrd="0" destOrd="0" presId="urn:microsoft.com/office/officeart/2005/8/layout/vList5"/>
    <dgm:cxn modelId="{C520A69D-32EE-47E3-A091-85474FFCC762}" type="presOf" srcId="{85A85AA7-3A74-4F5B-8303-03150C25067C}" destId="{B3FEFAF6-DE98-4B8D-B19B-A4320A62AFA6}" srcOrd="0" destOrd="0" presId="urn:microsoft.com/office/officeart/2005/8/layout/vList5"/>
    <dgm:cxn modelId="{6C33AFA2-E9AD-4418-AE25-E03BC2881745}" type="presOf" srcId="{E4F1F5B0-E04A-4D99-A342-01C15E76D8B9}" destId="{D2525FF4-D42C-45E4-BFDA-3B6CB40CA82E}" srcOrd="0" destOrd="0" presId="urn:microsoft.com/office/officeart/2005/8/layout/vList5"/>
    <dgm:cxn modelId="{1CDCD4A7-FA81-4CE6-AE1E-AE035BB4C466}" srcId="{672121DC-4515-4DF9-8176-1A552E94E6E3}" destId="{2F8D0014-4F8C-499D-AAC2-90B5EDB494C0}" srcOrd="0" destOrd="0" parTransId="{71C345EE-5453-4C6C-AD99-AABC8A90BE29}" sibTransId="{ACD4C981-8C60-4813-A6D6-C3748DE834AF}"/>
    <dgm:cxn modelId="{988DAEA8-0380-4128-A3CF-2197B57AAB0D}" srcId="{672121DC-4515-4DF9-8176-1A552E94E6E3}" destId="{233F11C0-8A4D-4730-BF45-D9EC51741A84}" srcOrd="2" destOrd="0" parTransId="{4D37D022-183F-47B0-8D81-F4DA92A810A8}" sibTransId="{1189D689-D017-4C70-B693-24B71160A930}"/>
    <dgm:cxn modelId="{89FB09B0-9433-4F02-B047-09C96EB0266E}" type="presOf" srcId="{2246A2B7-DA37-42BF-BCD8-239019B983BD}" destId="{0108D2DE-BB7A-4690-9069-39C762EBF781}" srcOrd="0" destOrd="0" presId="urn:microsoft.com/office/officeart/2005/8/layout/vList5"/>
    <dgm:cxn modelId="{FBD50BB3-683C-411E-A301-BAAFF0CBF58D}" type="presOf" srcId="{750264D9-28CE-4336-A5B3-C8966F9AA1E3}" destId="{D7E81426-3A17-49B1-899D-C83450F6FB16}" srcOrd="0" destOrd="0" presId="urn:microsoft.com/office/officeart/2005/8/layout/vList5"/>
    <dgm:cxn modelId="{C863B4B5-D5B5-4CD0-8CA8-52A7F0D9F4A1}" srcId="{672121DC-4515-4DF9-8176-1A552E94E6E3}" destId="{750264D9-28CE-4336-A5B3-C8966F9AA1E3}" srcOrd="6" destOrd="0" parTransId="{95D2CB0D-05BB-48AA-B430-66E581AFC473}" sibTransId="{CA4D8BC7-807C-44ED-80E0-A73C8D143E94}"/>
    <dgm:cxn modelId="{5E6313B6-4743-47E7-B2F1-AFF2AC3B9B6F}" type="presOf" srcId="{4B6D73A3-D0B6-402D-B108-61894E5A6F6F}" destId="{66E10EDC-2054-4AAB-9250-FFD08D5FBFCC}" srcOrd="0" destOrd="0" presId="urn:microsoft.com/office/officeart/2005/8/layout/vList5"/>
    <dgm:cxn modelId="{6DF702D5-7298-4E6F-9C47-A27F3DE18B7E}" type="presOf" srcId="{33D16F72-9698-400A-9315-30FEC1EA387A}" destId="{F7F5E446-BA2F-4DF0-ADB8-FE41BC78843A}" srcOrd="0" destOrd="0" presId="urn:microsoft.com/office/officeart/2005/8/layout/vList5"/>
    <dgm:cxn modelId="{08194DDF-7201-445F-A278-C54C2DED8B70}" srcId="{672121DC-4515-4DF9-8176-1A552E94E6E3}" destId="{33D16F72-9698-400A-9315-30FEC1EA387A}" srcOrd="3" destOrd="0" parTransId="{79959619-2DCC-4338-8031-B758741D9EFD}" sibTransId="{5D2EDE7E-3706-45D6-9257-19054252D943}"/>
    <dgm:cxn modelId="{65E0B9DF-E5BA-4CBD-8D97-64998DB19689}" type="presOf" srcId="{1261B797-AB74-4B4F-A5AD-050F30451F3E}" destId="{BA0288BB-496F-4AB8-BE1E-029F246A091C}" srcOrd="0" destOrd="0" presId="urn:microsoft.com/office/officeart/2005/8/layout/vList5"/>
    <dgm:cxn modelId="{0340CDE1-3161-40EF-B104-0D88FFC5FCCF}" srcId="{2F8D0014-4F8C-499D-AAC2-90B5EDB494C0}" destId="{1261B797-AB74-4B4F-A5AD-050F30451F3E}" srcOrd="0" destOrd="0" parTransId="{CE2F630C-0F17-4749-9EB9-4ABB6DC2749B}" sibTransId="{6647350B-6818-4D0E-A43D-3C9A1641B5ED}"/>
    <dgm:cxn modelId="{BEBE43E6-7447-4706-B3A8-9E8EE1C58BB8}" type="presOf" srcId="{5CACC825-7172-4113-BDC4-E8C6B6A71928}" destId="{EDE87C1B-47AC-4CB2-889C-F48A6EBCEA44}" srcOrd="0" destOrd="0" presId="urn:microsoft.com/office/officeart/2005/8/layout/vList5"/>
    <dgm:cxn modelId="{A4BAC8F7-4AAE-4B44-BFE1-654E3D93348C}" type="presOf" srcId="{1E2BCFB7-B2A0-410A-828D-FC63C65BE6C6}" destId="{29D03058-CEFB-4591-9CF7-A5E6EF24CBF5}" srcOrd="0" destOrd="0" presId="urn:microsoft.com/office/officeart/2005/8/layout/vList5"/>
    <dgm:cxn modelId="{63EDE9FF-9923-40D8-9151-E1485D0380C9}" srcId="{5CACC825-7172-4113-BDC4-E8C6B6A71928}" destId="{85A85AA7-3A74-4F5B-8303-03150C25067C}" srcOrd="0" destOrd="0" parTransId="{F0F149E0-3659-4E3D-B8FE-09108F51E9E7}" sibTransId="{E2712E9F-F1B1-4EF8-B067-FC0016B00820}"/>
    <dgm:cxn modelId="{85E8C9C3-AA70-4686-95D6-ED3ADCD37D22}" type="presParOf" srcId="{E53CCA3B-AD9D-4EE8-8825-37C8DC7B9F84}" destId="{D4A93BA4-1BFE-45EB-B6FB-3CAD0A8EE60A}" srcOrd="0" destOrd="0" presId="urn:microsoft.com/office/officeart/2005/8/layout/vList5"/>
    <dgm:cxn modelId="{920684AB-3F63-480C-9CB2-3161C4894341}" type="presParOf" srcId="{D4A93BA4-1BFE-45EB-B6FB-3CAD0A8EE60A}" destId="{E09AF1C4-145C-475E-9C61-1CCA5C526A35}" srcOrd="0" destOrd="0" presId="urn:microsoft.com/office/officeart/2005/8/layout/vList5"/>
    <dgm:cxn modelId="{5769327A-2CE7-4748-A957-B2B621EE4997}" type="presParOf" srcId="{D4A93BA4-1BFE-45EB-B6FB-3CAD0A8EE60A}" destId="{BA0288BB-496F-4AB8-BE1E-029F246A091C}" srcOrd="1" destOrd="0" presId="urn:microsoft.com/office/officeart/2005/8/layout/vList5"/>
    <dgm:cxn modelId="{5AC8F26D-D48C-48A2-841E-2B521D93233D}" type="presParOf" srcId="{E53CCA3B-AD9D-4EE8-8825-37C8DC7B9F84}" destId="{2A67ADF0-60BD-4AAD-A0FA-5961B34ABC2C}" srcOrd="1" destOrd="0" presId="urn:microsoft.com/office/officeart/2005/8/layout/vList5"/>
    <dgm:cxn modelId="{B5D1EF07-A6B0-4081-BDB6-56095492DD87}" type="presParOf" srcId="{E53CCA3B-AD9D-4EE8-8825-37C8DC7B9F84}" destId="{842F30E7-097A-4CCA-8095-15ED4EB2B04D}" srcOrd="2" destOrd="0" presId="urn:microsoft.com/office/officeart/2005/8/layout/vList5"/>
    <dgm:cxn modelId="{4FFF238D-EF8F-4712-9BF3-6F7878947AAD}" type="presParOf" srcId="{842F30E7-097A-4CCA-8095-15ED4EB2B04D}" destId="{6D059222-C571-4B03-906B-463E3815C947}" srcOrd="0" destOrd="0" presId="urn:microsoft.com/office/officeart/2005/8/layout/vList5"/>
    <dgm:cxn modelId="{2703E418-58BE-42E4-9374-9BC3212E68FA}" type="presParOf" srcId="{842F30E7-097A-4CCA-8095-15ED4EB2B04D}" destId="{0108D2DE-BB7A-4690-9069-39C762EBF781}" srcOrd="1" destOrd="0" presId="urn:microsoft.com/office/officeart/2005/8/layout/vList5"/>
    <dgm:cxn modelId="{D7B7F922-B668-46AF-BC98-4D4894A9EBA7}" type="presParOf" srcId="{E53CCA3B-AD9D-4EE8-8825-37C8DC7B9F84}" destId="{A9176C85-F9A7-4F62-A649-A7371FAF012F}" srcOrd="3" destOrd="0" presId="urn:microsoft.com/office/officeart/2005/8/layout/vList5"/>
    <dgm:cxn modelId="{6768B3B5-D664-4740-B69D-2A63E96A3709}" type="presParOf" srcId="{E53CCA3B-AD9D-4EE8-8825-37C8DC7B9F84}" destId="{48FB7FE5-5BDE-44D5-8F42-FCE367957C19}" srcOrd="4" destOrd="0" presId="urn:microsoft.com/office/officeart/2005/8/layout/vList5"/>
    <dgm:cxn modelId="{4FA9C0EA-A954-4DA7-A85B-DCAB656FFBB9}" type="presParOf" srcId="{48FB7FE5-5BDE-44D5-8F42-FCE367957C19}" destId="{9F33A691-AD54-49E8-8B2A-70EDCC520739}" srcOrd="0" destOrd="0" presId="urn:microsoft.com/office/officeart/2005/8/layout/vList5"/>
    <dgm:cxn modelId="{374A48C6-0A87-4ED2-BC97-068B4993B177}" type="presParOf" srcId="{48FB7FE5-5BDE-44D5-8F42-FCE367957C19}" destId="{4FCDE713-AED9-475A-BB6C-C9AD4016130A}" srcOrd="1" destOrd="0" presId="urn:microsoft.com/office/officeart/2005/8/layout/vList5"/>
    <dgm:cxn modelId="{148CF0BB-9787-4286-AC39-6B7D5D9DDB4D}" type="presParOf" srcId="{E53CCA3B-AD9D-4EE8-8825-37C8DC7B9F84}" destId="{294F57A5-A5A4-4EDB-A7F3-6DDA012DEB1E}" srcOrd="5" destOrd="0" presId="urn:microsoft.com/office/officeart/2005/8/layout/vList5"/>
    <dgm:cxn modelId="{AEB9A1EE-61AC-4C55-90AF-8E3686614DFB}" type="presParOf" srcId="{E53CCA3B-AD9D-4EE8-8825-37C8DC7B9F84}" destId="{CF8A36D5-4C5D-41CA-ADF9-CB12FD14EB18}" srcOrd="6" destOrd="0" presId="urn:microsoft.com/office/officeart/2005/8/layout/vList5"/>
    <dgm:cxn modelId="{2A25262B-20D7-4B68-B9B4-C962D728ABF6}" type="presParOf" srcId="{CF8A36D5-4C5D-41CA-ADF9-CB12FD14EB18}" destId="{F7F5E446-BA2F-4DF0-ADB8-FE41BC78843A}" srcOrd="0" destOrd="0" presId="urn:microsoft.com/office/officeart/2005/8/layout/vList5"/>
    <dgm:cxn modelId="{509AB239-5392-4930-BD8E-E0C6D2ADD083}" type="presParOf" srcId="{CF8A36D5-4C5D-41CA-ADF9-CB12FD14EB18}" destId="{D2525FF4-D42C-45E4-BFDA-3B6CB40CA82E}" srcOrd="1" destOrd="0" presId="urn:microsoft.com/office/officeart/2005/8/layout/vList5"/>
    <dgm:cxn modelId="{C70E877B-5A35-4A11-B71D-6F992815F971}" type="presParOf" srcId="{E53CCA3B-AD9D-4EE8-8825-37C8DC7B9F84}" destId="{074C65BB-748C-4D1C-8F1D-31EEF3206B1A}" srcOrd="7" destOrd="0" presId="urn:microsoft.com/office/officeart/2005/8/layout/vList5"/>
    <dgm:cxn modelId="{8CABC5DE-54B1-46F8-A82D-2EC207B9E41F}" type="presParOf" srcId="{E53CCA3B-AD9D-4EE8-8825-37C8DC7B9F84}" destId="{380C98FB-E494-4DF5-B593-8C6B60E0CC40}" srcOrd="8" destOrd="0" presId="urn:microsoft.com/office/officeart/2005/8/layout/vList5"/>
    <dgm:cxn modelId="{A1D2BD5B-8921-4364-A352-B5A3948A9901}" type="presParOf" srcId="{380C98FB-E494-4DF5-B593-8C6B60E0CC40}" destId="{EDE87C1B-47AC-4CB2-889C-F48A6EBCEA44}" srcOrd="0" destOrd="0" presId="urn:microsoft.com/office/officeart/2005/8/layout/vList5"/>
    <dgm:cxn modelId="{E5435545-A6C6-40A9-8346-B7AAB44B899D}" type="presParOf" srcId="{380C98FB-E494-4DF5-B593-8C6B60E0CC40}" destId="{B3FEFAF6-DE98-4B8D-B19B-A4320A62AFA6}" srcOrd="1" destOrd="0" presId="urn:microsoft.com/office/officeart/2005/8/layout/vList5"/>
    <dgm:cxn modelId="{28975B2A-B907-4FA8-8BEF-3AA09502B412}" type="presParOf" srcId="{E53CCA3B-AD9D-4EE8-8825-37C8DC7B9F84}" destId="{6A25D7EA-0AB9-4156-9CD8-8FDCF7B8A86B}" srcOrd="9" destOrd="0" presId="urn:microsoft.com/office/officeart/2005/8/layout/vList5"/>
    <dgm:cxn modelId="{67C50100-733E-4310-BC42-A0A67E26A099}" type="presParOf" srcId="{E53CCA3B-AD9D-4EE8-8825-37C8DC7B9F84}" destId="{0ECDF590-2C5F-4E8A-B87C-218FD687369C}" srcOrd="10" destOrd="0" presId="urn:microsoft.com/office/officeart/2005/8/layout/vList5"/>
    <dgm:cxn modelId="{6D73A542-4A43-47A7-A184-2EBB272DDDFD}" type="presParOf" srcId="{0ECDF590-2C5F-4E8A-B87C-218FD687369C}" destId="{AB4BBC6D-9D44-4417-B707-6263A54C1050}" srcOrd="0" destOrd="0" presId="urn:microsoft.com/office/officeart/2005/8/layout/vList5"/>
    <dgm:cxn modelId="{56E4B2BD-D2A4-4D33-833C-B74B1DEF0943}" type="presParOf" srcId="{0ECDF590-2C5F-4E8A-B87C-218FD687369C}" destId="{29D03058-CEFB-4591-9CF7-A5E6EF24CBF5}" srcOrd="1" destOrd="0" presId="urn:microsoft.com/office/officeart/2005/8/layout/vList5"/>
    <dgm:cxn modelId="{21F67D2A-B25D-4C4A-9BC9-73D16461806B}" type="presParOf" srcId="{E53CCA3B-AD9D-4EE8-8825-37C8DC7B9F84}" destId="{DBA343DF-1EBA-49CB-9318-950257AB3F7E}" srcOrd="11" destOrd="0" presId="urn:microsoft.com/office/officeart/2005/8/layout/vList5"/>
    <dgm:cxn modelId="{90FC86C3-517D-422A-8991-10D188B412AA}" type="presParOf" srcId="{E53CCA3B-AD9D-4EE8-8825-37C8DC7B9F84}" destId="{9D5D1C05-FF45-45AF-AE34-8054E362AEF5}" srcOrd="12" destOrd="0" presId="urn:microsoft.com/office/officeart/2005/8/layout/vList5"/>
    <dgm:cxn modelId="{0E62BAD8-B8A8-4681-B461-949CA54BAFAF}" type="presParOf" srcId="{9D5D1C05-FF45-45AF-AE34-8054E362AEF5}" destId="{D7E81426-3A17-49B1-899D-C83450F6FB16}" srcOrd="0" destOrd="0" presId="urn:microsoft.com/office/officeart/2005/8/layout/vList5"/>
    <dgm:cxn modelId="{9736DA1B-FBCD-430B-87B9-95246FDFE297}" type="presParOf" srcId="{9D5D1C05-FF45-45AF-AE34-8054E362AEF5}" destId="{66E10EDC-2054-4AAB-9250-FFD08D5FBF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7C9A2B-F28E-446E-A018-858BA593CC53}"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C2928DA8-4C29-4F7C-A9CF-A744E1C547B1}">
      <dgm:prSet/>
      <dgm:spPr/>
      <dgm:t>
        <a:bodyPr/>
        <a:lstStyle/>
        <a:p>
          <a:r>
            <a:rPr lang="en-US" dirty="0">
              <a:latin typeface="Times New Roman" panose="02020603050405020304" pitchFamily="18" charset="0"/>
              <a:cs typeface="Times New Roman" panose="02020603050405020304" pitchFamily="18" charset="0"/>
            </a:rPr>
            <a:t>Data Exploration Results</a:t>
          </a:r>
        </a:p>
      </dgm:t>
    </dgm:pt>
    <dgm:pt modelId="{B67F1C0F-B8FB-4720-AF4C-18A4ED3E8118}" type="parTrans" cxnId="{E92C8479-A02F-4777-AE56-D2020114B884}">
      <dgm:prSet/>
      <dgm:spPr/>
      <dgm:t>
        <a:bodyPr/>
        <a:lstStyle/>
        <a:p>
          <a:endParaRPr lang="en-US"/>
        </a:p>
      </dgm:t>
    </dgm:pt>
    <dgm:pt modelId="{914B6876-470F-4616-9D74-899738356353}" type="sibTrans" cxnId="{E92C8479-A02F-4777-AE56-D2020114B884}">
      <dgm:prSet/>
      <dgm:spPr/>
      <dgm:t>
        <a:bodyPr/>
        <a:lstStyle/>
        <a:p>
          <a:endParaRPr lang="en-US"/>
        </a:p>
      </dgm:t>
    </dgm:pt>
    <dgm:pt modelId="{4DA1420D-116F-4302-A759-669E88EEC17F}">
      <dgm:prSet/>
      <dgm:spPr/>
      <dgm:t>
        <a:bodyPr/>
        <a:lstStyle/>
        <a:p>
          <a:r>
            <a:rPr lang="en-US" dirty="0">
              <a:latin typeface="Times New Roman" panose="02020603050405020304" pitchFamily="18" charset="0"/>
              <a:cs typeface="Times New Roman" panose="02020603050405020304" pitchFamily="18" charset="0"/>
            </a:rPr>
            <a:t>Data Manipulation Results</a:t>
          </a:r>
        </a:p>
      </dgm:t>
    </dgm:pt>
    <dgm:pt modelId="{687FEFFE-EBFC-483A-B859-5A2E959922F2}" type="parTrans" cxnId="{7C618155-2E68-4F2B-82E9-F86C4256348C}">
      <dgm:prSet/>
      <dgm:spPr/>
      <dgm:t>
        <a:bodyPr/>
        <a:lstStyle/>
        <a:p>
          <a:endParaRPr lang="en-US"/>
        </a:p>
      </dgm:t>
    </dgm:pt>
    <dgm:pt modelId="{90798141-5CA0-409B-90EF-CD0245E9F4E4}" type="sibTrans" cxnId="{7C618155-2E68-4F2B-82E9-F86C4256348C}">
      <dgm:prSet/>
      <dgm:spPr/>
      <dgm:t>
        <a:bodyPr/>
        <a:lstStyle/>
        <a:p>
          <a:endParaRPr lang="en-US"/>
        </a:p>
      </dgm:t>
    </dgm:pt>
    <dgm:pt modelId="{B74B6B9C-B34B-460F-A17E-5E7911548885}">
      <dgm:prSet/>
      <dgm:spPr/>
      <dgm:t>
        <a:bodyPr/>
        <a:lstStyle/>
        <a:p>
          <a:r>
            <a:rPr lang="en-US" dirty="0">
              <a:latin typeface="Times New Roman" panose="02020603050405020304" pitchFamily="18" charset="0"/>
              <a:cs typeface="Times New Roman" panose="02020603050405020304" pitchFamily="18" charset="0"/>
            </a:rPr>
            <a:t>Data Analysis with SQL Results</a:t>
          </a:r>
        </a:p>
      </dgm:t>
    </dgm:pt>
    <dgm:pt modelId="{47235AC9-AA06-4D6C-A77B-80C49DB1534E}" type="parTrans" cxnId="{AB5A8AE0-BB1E-4E0B-B8E6-4692B1ADFE9D}">
      <dgm:prSet/>
      <dgm:spPr/>
      <dgm:t>
        <a:bodyPr/>
        <a:lstStyle/>
        <a:p>
          <a:endParaRPr lang="en-US"/>
        </a:p>
      </dgm:t>
    </dgm:pt>
    <dgm:pt modelId="{7484C2BB-8EB1-431D-B60C-B7922893F740}" type="sibTrans" cxnId="{AB5A8AE0-BB1E-4E0B-B8E6-4692B1ADFE9D}">
      <dgm:prSet/>
      <dgm:spPr/>
      <dgm:t>
        <a:bodyPr/>
        <a:lstStyle/>
        <a:p>
          <a:endParaRPr lang="en-US"/>
        </a:p>
      </dgm:t>
    </dgm:pt>
    <dgm:pt modelId="{E2A55D24-39AD-40DF-A240-D5999612C570}">
      <dgm:prSet/>
      <dgm:spPr/>
      <dgm:t>
        <a:bodyPr/>
        <a:lstStyle/>
        <a:p>
          <a:r>
            <a:rPr lang="en-US" dirty="0">
              <a:latin typeface="Times New Roman" panose="02020603050405020304" pitchFamily="18" charset="0"/>
              <a:cs typeface="Times New Roman" panose="02020603050405020304" pitchFamily="18" charset="0"/>
            </a:rPr>
            <a:t>Data Viz with Python Results</a:t>
          </a:r>
        </a:p>
      </dgm:t>
    </dgm:pt>
    <dgm:pt modelId="{DC95A8C6-0002-4DF5-BED3-DEE9AEB13A1E}" type="parTrans" cxnId="{3FEE896D-5995-4722-BE04-1B3B573BD32A}">
      <dgm:prSet/>
      <dgm:spPr/>
      <dgm:t>
        <a:bodyPr/>
        <a:lstStyle/>
        <a:p>
          <a:endParaRPr lang="en-US"/>
        </a:p>
      </dgm:t>
    </dgm:pt>
    <dgm:pt modelId="{E5FBB54C-9CE9-4564-93FE-AD6A2845D33B}" type="sibTrans" cxnId="{3FEE896D-5995-4722-BE04-1B3B573BD32A}">
      <dgm:prSet/>
      <dgm:spPr/>
      <dgm:t>
        <a:bodyPr/>
        <a:lstStyle/>
        <a:p>
          <a:endParaRPr lang="en-US"/>
        </a:p>
      </dgm:t>
    </dgm:pt>
    <dgm:pt modelId="{ACAA9F12-F154-4C19-93FC-22688DBD683B}">
      <dgm:prSet/>
      <dgm:spPr/>
      <dgm:t>
        <a:bodyPr/>
        <a:lstStyle/>
        <a:p>
          <a:r>
            <a:rPr lang="en-US" dirty="0">
              <a:latin typeface="Times New Roman" panose="02020603050405020304" pitchFamily="18" charset="0"/>
              <a:cs typeface="Times New Roman" panose="02020603050405020304" pitchFamily="18" charset="0"/>
            </a:rPr>
            <a:t>Interactive Dashboard Results</a:t>
          </a:r>
        </a:p>
      </dgm:t>
    </dgm:pt>
    <dgm:pt modelId="{B3FEAD7F-DD3A-4C87-A78C-BF0058BF114F}" type="parTrans" cxnId="{123D3DB5-CB7C-42F2-94BE-677BDEC54E76}">
      <dgm:prSet/>
      <dgm:spPr/>
      <dgm:t>
        <a:bodyPr/>
        <a:lstStyle/>
        <a:p>
          <a:endParaRPr lang="en-US"/>
        </a:p>
      </dgm:t>
    </dgm:pt>
    <dgm:pt modelId="{D2471AC0-6CCF-412F-9487-E690AD6CAEF0}" type="sibTrans" cxnId="{123D3DB5-CB7C-42F2-94BE-677BDEC54E76}">
      <dgm:prSet/>
      <dgm:spPr/>
      <dgm:t>
        <a:bodyPr/>
        <a:lstStyle/>
        <a:p>
          <a:endParaRPr lang="en-US"/>
        </a:p>
      </dgm:t>
    </dgm:pt>
    <dgm:pt modelId="{2A81F069-EE34-4FDD-896A-47EB0E0BF73E}">
      <dgm:prSet/>
      <dgm:spPr/>
      <dgm:t>
        <a:bodyPr/>
        <a:lstStyle/>
        <a:p>
          <a:r>
            <a:rPr lang="en-US" dirty="0">
              <a:latin typeface="Times New Roman" panose="02020603050405020304" pitchFamily="18" charset="0"/>
              <a:cs typeface="Times New Roman" panose="02020603050405020304" pitchFamily="18" charset="0"/>
            </a:rPr>
            <a:t>Folium Interactive Map Building Results</a:t>
          </a:r>
        </a:p>
      </dgm:t>
    </dgm:pt>
    <dgm:pt modelId="{6FD49865-CB58-4049-BC08-D61F63C05702}" type="parTrans" cxnId="{62FD6062-EA6D-4EE6-AC41-80C41165D36D}">
      <dgm:prSet/>
      <dgm:spPr/>
      <dgm:t>
        <a:bodyPr/>
        <a:lstStyle/>
        <a:p>
          <a:endParaRPr lang="en-US"/>
        </a:p>
      </dgm:t>
    </dgm:pt>
    <dgm:pt modelId="{55DB1589-7A85-480E-91F3-A0F3ADE3F93C}" type="sibTrans" cxnId="{62FD6062-EA6D-4EE6-AC41-80C41165D36D}">
      <dgm:prSet/>
      <dgm:spPr/>
      <dgm:t>
        <a:bodyPr/>
        <a:lstStyle/>
        <a:p>
          <a:endParaRPr lang="en-US"/>
        </a:p>
      </dgm:t>
    </dgm:pt>
    <dgm:pt modelId="{068DED17-AB0A-460F-B36E-43DFF43CE6AB}" type="pres">
      <dgm:prSet presAssocID="{8B7C9A2B-F28E-446E-A018-858BA593CC53}" presName="Name0" presStyleCnt="0">
        <dgm:presLayoutVars>
          <dgm:dir/>
          <dgm:resizeHandles val="exact"/>
        </dgm:presLayoutVars>
      </dgm:prSet>
      <dgm:spPr/>
    </dgm:pt>
    <dgm:pt modelId="{C2DF3E06-BA31-49BD-87AF-A6A6EC8A4399}" type="pres">
      <dgm:prSet presAssocID="{C2928DA8-4C29-4F7C-A9CF-A744E1C547B1}" presName="node" presStyleLbl="node1" presStyleIdx="0" presStyleCnt="6">
        <dgm:presLayoutVars>
          <dgm:bulletEnabled val="1"/>
        </dgm:presLayoutVars>
      </dgm:prSet>
      <dgm:spPr/>
    </dgm:pt>
    <dgm:pt modelId="{3B4AC9C5-8719-4049-94E7-AFBB210D5435}" type="pres">
      <dgm:prSet presAssocID="{914B6876-470F-4616-9D74-899738356353}" presName="sibTrans" presStyleLbl="sibTrans1D1" presStyleIdx="0" presStyleCnt="5"/>
      <dgm:spPr/>
    </dgm:pt>
    <dgm:pt modelId="{D8BEBB94-6A7D-4B3A-B733-30755B24A6B3}" type="pres">
      <dgm:prSet presAssocID="{914B6876-470F-4616-9D74-899738356353}" presName="connectorText" presStyleLbl="sibTrans1D1" presStyleIdx="0" presStyleCnt="5"/>
      <dgm:spPr/>
    </dgm:pt>
    <dgm:pt modelId="{F9C59342-05DE-4E0C-8261-A2C5D48DF787}" type="pres">
      <dgm:prSet presAssocID="{4DA1420D-116F-4302-A759-669E88EEC17F}" presName="node" presStyleLbl="node1" presStyleIdx="1" presStyleCnt="6">
        <dgm:presLayoutVars>
          <dgm:bulletEnabled val="1"/>
        </dgm:presLayoutVars>
      </dgm:prSet>
      <dgm:spPr/>
    </dgm:pt>
    <dgm:pt modelId="{9BED8CBC-06BA-4629-A0D4-9E2FD20C5F6E}" type="pres">
      <dgm:prSet presAssocID="{90798141-5CA0-409B-90EF-CD0245E9F4E4}" presName="sibTrans" presStyleLbl="sibTrans1D1" presStyleIdx="1" presStyleCnt="5"/>
      <dgm:spPr/>
    </dgm:pt>
    <dgm:pt modelId="{44800E30-0F5E-46C9-9C88-71170C226195}" type="pres">
      <dgm:prSet presAssocID="{90798141-5CA0-409B-90EF-CD0245E9F4E4}" presName="connectorText" presStyleLbl="sibTrans1D1" presStyleIdx="1" presStyleCnt="5"/>
      <dgm:spPr/>
    </dgm:pt>
    <dgm:pt modelId="{DF4B53FA-C21D-4951-B695-C40439E76ED6}" type="pres">
      <dgm:prSet presAssocID="{B74B6B9C-B34B-460F-A17E-5E7911548885}" presName="node" presStyleLbl="node1" presStyleIdx="2" presStyleCnt="6">
        <dgm:presLayoutVars>
          <dgm:bulletEnabled val="1"/>
        </dgm:presLayoutVars>
      </dgm:prSet>
      <dgm:spPr/>
    </dgm:pt>
    <dgm:pt modelId="{39C1F862-F08E-4394-9C59-0E52281DAD48}" type="pres">
      <dgm:prSet presAssocID="{7484C2BB-8EB1-431D-B60C-B7922893F740}" presName="sibTrans" presStyleLbl="sibTrans1D1" presStyleIdx="2" presStyleCnt="5"/>
      <dgm:spPr/>
    </dgm:pt>
    <dgm:pt modelId="{DE8E156A-22B3-4A8B-8E18-2612C2984169}" type="pres">
      <dgm:prSet presAssocID="{7484C2BB-8EB1-431D-B60C-B7922893F740}" presName="connectorText" presStyleLbl="sibTrans1D1" presStyleIdx="2" presStyleCnt="5"/>
      <dgm:spPr/>
    </dgm:pt>
    <dgm:pt modelId="{01298807-83BD-4382-80D0-5674587525E4}" type="pres">
      <dgm:prSet presAssocID="{E2A55D24-39AD-40DF-A240-D5999612C570}" presName="node" presStyleLbl="node1" presStyleIdx="3" presStyleCnt="6">
        <dgm:presLayoutVars>
          <dgm:bulletEnabled val="1"/>
        </dgm:presLayoutVars>
      </dgm:prSet>
      <dgm:spPr/>
    </dgm:pt>
    <dgm:pt modelId="{A0A2D9A3-9C99-48F6-88F9-67976E75CE66}" type="pres">
      <dgm:prSet presAssocID="{E5FBB54C-9CE9-4564-93FE-AD6A2845D33B}" presName="sibTrans" presStyleLbl="sibTrans1D1" presStyleIdx="3" presStyleCnt="5"/>
      <dgm:spPr/>
    </dgm:pt>
    <dgm:pt modelId="{E8A50171-1C55-4BF5-8FCF-17E15F9A5B65}" type="pres">
      <dgm:prSet presAssocID="{E5FBB54C-9CE9-4564-93FE-AD6A2845D33B}" presName="connectorText" presStyleLbl="sibTrans1D1" presStyleIdx="3" presStyleCnt="5"/>
      <dgm:spPr/>
    </dgm:pt>
    <dgm:pt modelId="{D450DDA2-4D3A-4F67-A4F4-A0D1A9F13E49}" type="pres">
      <dgm:prSet presAssocID="{ACAA9F12-F154-4C19-93FC-22688DBD683B}" presName="node" presStyleLbl="node1" presStyleIdx="4" presStyleCnt="6">
        <dgm:presLayoutVars>
          <dgm:bulletEnabled val="1"/>
        </dgm:presLayoutVars>
      </dgm:prSet>
      <dgm:spPr/>
    </dgm:pt>
    <dgm:pt modelId="{5A20F0D8-5DCD-41E6-BA4F-0E57AAF16B0B}" type="pres">
      <dgm:prSet presAssocID="{D2471AC0-6CCF-412F-9487-E690AD6CAEF0}" presName="sibTrans" presStyleLbl="sibTrans1D1" presStyleIdx="4" presStyleCnt="5"/>
      <dgm:spPr/>
    </dgm:pt>
    <dgm:pt modelId="{632DACE1-D0F8-4C5A-A321-9695B2A2400D}" type="pres">
      <dgm:prSet presAssocID="{D2471AC0-6CCF-412F-9487-E690AD6CAEF0}" presName="connectorText" presStyleLbl="sibTrans1D1" presStyleIdx="4" presStyleCnt="5"/>
      <dgm:spPr/>
    </dgm:pt>
    <dgm:pt modelId="{4AAD099F-79AE-44C5-9C79-6AD920E1D020}" type="pres">
      <dgm:prSet presAssocID="{2A81F069-EE34-4FDD-896A-47EB0E0BF73E}" presName="node" presStyleLbl="node1" presStyleIdx="5" presStyleCnt="6">
        <dgm:presLayoutVars>
          <dgm:bulletEnabled val="1"/>
        </dgm:presLayoutVars>
      </dgm:prSet>
      <dgm:spPr/>
    </dgm:pt>
  </dgm:ptLst>
  <dgm:cxnLst>
    <dgm:cxn modelId="{6A2BD40E-6378-44E2-9F1C-B3E094F8217D}" type="presOf" srcId="{E5FBB54C-9CE9-4564-93FE-AD6A2845D33B}" destId="{E8A50171-1C55-4BF5-8FCF-17E15F9A5B65}" srcOrd="1" destOrd="0" presId="urn:microsoft.com/office/officeart/2016/7/layout/RepeatingBendingProcessNew"/>
    <dgm:cxn modelId="{C5F14818-4612-4377-A8BC-C5B079323820}" type="presOf" srcId="{7484C2BB-8EB1-431D-B60C-B7922893F740}" destId="{DE8E156A-22B3-4A8B-8E18-2612C2984169}" srcOrd="1" destOrd="0" presId="urn:microsoft.com/office/officeart/2016/7/layout/RepeatingBendingProcessNew"/>
    <dgm:cxn modelId="{B08BF122-5320-4890-824B-486B5C65A2F6}" type="presOf" srcId="{914B6876-470F-4616-9D74-899738356353}" destId="{D8BEBB94-6A7D-4B3A-B733-30755B24A6B3}" srcOrd="1" destOrd="0" presId="urn:microsoft.com/office/officeart/2016/7/layout/RepeatingBendingProcessNew"/>
    <dgm:cxn modelId="{5E85A02B-5FF8-4F7A-AB3A-A7DFB31C218E}" type="presOf" srcId="{D2471AC0-6CCF-412F-9487-E690AD6CAEF0}" destId="{5A20F0D8-5DCD-41E6-BA4F-0E57AAF16B0B}" srcOrd="0" destOrd="0" presId="urn:microsoft.com/office/officeart/2016/7/layout/RepeatingBendingProcessNew"/>
    <dgm:cxn modelId="{CDE92E2D-7F59-4F87-A2D1-3339B7640A0D}" type="presOf" srcId="{2A81F069-EE34-4FDD-896A-47EB0E0BF73E}" destId="{4AAD099F-79AE-44C5-9C79-6AD920E1D020}" srcOrd="0" destOrd="0" presId="urn:microsoft.com/office/officeart/2016/7/layout/RepeatingBendingProcessNew"/>
    <dgm:cxn modelId="{A51CFC40-3384-48B3-AEFB-D444ADF92797}" type="presOf" srcId="{E5FBB54C-9CE9-4564-93FE-AD6A2845D33B}" destId="{A0A2D9A3-9C99-48F6-88F9-67976E75CE66}" srcOrd="0" destOrd="0" presId="urn:microsoft.com/office/officeart/2016/7/layout/RepeatingBendingProcessNew"/>
    <dgm:cxn modelId="{526B755D-99CF-4199-805F-F7D1ED89DDA5}" type="presOf" srcId="{E2A55D24-39AD-40DF-A240-D5999612C570}" destId="{01298807-83BD-4382-80D0-5674587525E4}" srcOrd="0" destOrd="0" presId="urn:microsoft.com/office/officeart/2016/7/layout/RepeatingBendingProcessNew"/>
    <dgm:cxn modelId="{36A4045F-73D5-4553-920B-89755A00798B}" type="presOf" srcId="{8B7C9A2B-F28E-446E-A018-858BA593CC53}" destId="{068DED17-AB0A-460F-B36E-43DFF43CE6AB}" srcOrd="0" destOrd="0" presId="urn:microsoft.com/office/officeart/2016/7/layout/RepeatingBendingProcessNew"/>
    <dgm:cxn modelId="{62FD6062-EA6D-4EE6-AC41-80C41165D36D}" srcId="{8B7C9A2B-F28E-446E-A018-858BA593CC53}" destId="{2A81F069-EE34-4FDD-896A-47EB0E0BF73E}" srcOrd="5" destOrd="0" parTransId="{6FD49865-CB58-4049-BC08-D61F63C05702}" sibTransId="{55DB1589-7A85-480E-91F3-A0F3ADE3F93C}"/>
    <dgm:cxn modelId="{048B0763-CEC5-4BD8-BF0B-CD9CBAB34ECD}" type="presOf" srcId="{90798141-5CA0-409B-90EF-CD0245E9F4E4}" destId="{44800E30-0F5E-46C9-9C88-71170C226195}" srcOrd="1" destOrd="0" presId="urn:microsoft.com/office/officeart/2016/7/layout/RepeatingBendingProcessNew"/>
    <dgm:cxn modelId="{12BF2145-9BD9-4509-AC60-BAA9C95E157C}" type="presOf" srcId="{90798141-5CA0-409B-90EF-CD0245E9F4E4}" destId="{9BED8CBC-06BA-4629-A0D4-9E2FD20C5F6E}" srcOrd="0" destOrd="0" presId="urn:microsoft.com/office/officeart/2016/7/layout/RepeatingBendingProcessNew"/>
    <dgm:cxn modelId="{0888906C-C9A2-4B2D-96B0-17BE37584B5E}" type="presOf" srcId="{ACAA9F12-F154-4C19-93FC-22688DBD683B}" destId="{D450DDA2-4D3A-4F67-A4F4-A0D1A9F13E49}" srcOrd="0" destOrd="0" presId="urn:microsoft.com/office/officeart/2016/7/layout/RepeatingBendingProcessNew"/>
    <dgm:cxn modelId="{3FEE896D-5995-4722-BE04-1B3B573BD32A}" srcId="{8B7C9A2B-F28E-446E-A018-858BA593CC53}" destId="{E2A55D24-39AD-40DF-A240-D5999612C570}" srcOrd="3" destOrd="0" parTransId="{DC95A8C6-0002-4DF5-BED3-DEE9AEB13A1E}" sibTransId="{E5FBB54C-9CE9-4564-93FE-AD6A2845D33B}"/>
    <dgm:cxn modelId="{7C618155-2E68-4F2B-82E9-F86C4256348C}" srcId="{8B7C9A2B-F28E-446E-A018-858BA593CC53}" destId="{4DA1420D-116F-4302-A759-669E88EEC17F}" srcOrd="1" destOrd="0" parTransId="{687FEFFE-EBFC-483A-B859-5A2E959922F2}" sibTransId="{90798141-5CA0-409B-90EF-CD0245E9F4E4}"/>
    <dgm:cxn modelId="{57382A78-955B-4BC7-8D6F-6F9908F56169}" type="presOf" srcId="{B74B6B9C-B34B-460F-A17E-5E7911548885}" destId="{DF4B53FA-C21D-4951-B695-C40439E76ED6}" srcOrd="0" destOrd="0" presId="urn:microsoft.com/office/officeart/2016/7/layout/RepeatingBendingProcessNew"/>
    <dgm:cxn modelId="{E92C8479-A02F-4777-AE56-D2020114B884}" srcId="{8B7C9A2B-F28E-446E-A018-858BA593CC53}" destId="{C2928DA8-4C29-4F7C-A9CF-A744E1C547B1}" srcOrd="0" destOrd="0" parTransId="{B67F1C0F-B8FB-4720-AF4C-18A4ED3E8118}" sibTransId="{914B6876-470F-4616-9D74-899738356353}"/>
    <dgm:cxn modelId="{B84BAFA2-7D35-49F5-A930-7210D8C579E1}" type="presOf" srcId="{4DA1420D-116F-4302-A759-669E88EEC17F}" destId="{F9C59342-05DE-4E0C-8261-A2C5D48DF787}" srcOrd="0" destOrd="0" presId="urn:microsoft.com/office/officeart/2016/7/layout/RepeatingBendingProcessNew"/>
    <dgm:cxn modelId="{123D3DB5-CB7C-42F2-94BE-677BDEC54E76}" srcId="{8B7C9A2B-F28E-446E-A018-858BA593CC53}" destId="{ACAA9F12-F154-4C19-93FC-22688DBD683B}" srcOrd="4" destOrd="0" parTransId="{B3FEAD7F-DD3A-4C87-A78C-BF0058BF114F}" sibTransId="{D2471AC0-6CCF-412F-9487-E690AD6CAEF0}"/>
    <dgm:cxn modelId="{F60088D3-9296-4959-A551-24CE846CB3DB}" type="presOf" srcId="{914B6876-470F-4616-9D74-899738356353}" destId="{3B4AC9C5-8719-4049-94E7-AFBB210D5435}" srcOrd="0" destOrd="0" presId="urn:microsoft.com/office/officeart/2016/7/layout/RepeatingBendingProcessNew"/>
    <dgm:cxn modelId="{00B9A6D4-DCAA-4806-9898-885A4789720D}" type="presOf" srcId="{7484C2BB-8EB1-431D-B60C-B7922893F740}" destId="{39C1F862-F08E-4394-9C59-0E52281DAD48}" srcOrd="0" destOrd="0" presId="urn:microsoft.com/office/officeart/2016/7/layout/RepeatingBendingProcessNew"/>
    <dgm:cxn modelId="{AB5A8AE0-BB1E-4E0B-B8E6-4692B1ADFE9D}" srcId="{8B7C9A2B-F28E-446E-A018-858BA593CC53}" destId="{B74B6B9C-B34B-460F-A17E-5E7911548885}" srcOrd="2" destOrd="0" parTransId="{47235AC9-AA06-4D6C-A77B-80C49DB1534E}" sibTransId="{7484C2BB-8EB1-431D-B60C-B7922893F740}"/>
    <dgm:cxn modelId="{47F879F3-3415-4B5C-BC2C-60425D5BA850}" type="presOf" srcId="{D2471AC0-6CCF-412F-9487-E690AD6CAEF0}" destId="{632DACE1-D0F8-4C5A-A321-9695B2A2400D}" srcOrd="1" destOrd="0" presId="urn:microsoft.com/office/officeart/2016/7/layout/RepeatingBendingProcessNew"/>
    <dgm:cxn modelId="{672F8AF6-0418-4D9C-A2F3-7404A42AD86E}" type="presOf" srcId="{C2928DA8-4C29-4F7C-A9CF-A744E1C547B1}" destId="{C2DF3E06-BA31-49BD-87AF-A6A6EC8A4399}" srcOrd="0" destOrd="0" presId="urn:microsoft.com/office/officeart/2016/7/layout/RepeatingBendingProcessNew"/>
    <dgm:cxn modelId="{0E57462C-E9BB-4551-A12D-F4B689B93691}" type="presParOf" srcId="{068DED17-AB0A-460F-B36E-43DFF43CE6AB}" destId="{C2DF3E06-BA31-49BD-87AF-A6A6EC8A4399}" srcOrd="0" destOrd="0" presId="urn:microsoft.com/office/officeart/2016/7/layout/RepeatingBendingProcessNew"/>
    <dgm:cxn modelId="{4AE291DB-ED1D-4123-9B3C-F86A7BC84AE6}" type="presParOf" srcId="{068DED17-AB0A-460F-B36E-43DFF43CE6AB}" destId="{3B4AC9C5-8719-4049-94E7-AFBB210D5435}" srcOrd="1" destOrd="0" presId="urn:microsoft.com/office/officeart/2016/7/layout/RepeatingBendingProcessNew"/>
    <dgm:cxn modelId="{49D541D0-7DFF-4BCB-8CE7-BAAD5AA92BC0}" type="presParOf" srcId="{3B4AC9C5-8719-4049-94E7-AFBB210D5435}" destId="{D8BEBB94-6A7D-4B3A-B733-30755B24A6B3}" srcOrd="0" destOrd="0" presId="urn:microsoft.com/office/officeart/2016/7/layout/RepeatingBendingProcessNew"/>
    <dgm:cxn modelId="{7FDE171B-1029-4BD6-96FD-ED2088B1B154}" type="presParOf" srcId="{068DED17-AB0A-460F-B36E-43DFF43CE6AB}" destId="{F9C59342-05DE-4E0C-8261-A2C5D48DF787}" srcOrd="2" destOrd="0" presId="urn:microsoft.com/office/officeart/2016/7/layout/RepeatingBendingProcessNew"/>
    <dgm:cxn modelId="{FFFEA878-4AC0-4C73-BA66-0688A5D0436C}" type="presParOf" srcId="{068DED17-AB0A-460F-B36E-43DFF43CE6AB}" destId="{9BED8CBC-06BA-4629-A0D4-9E2FD20C5F6E}" srcOrd="3" destOrd="0" presId="urn:microsoft.com/office/officeart/2016/7/layout/RepeatingBendingProcessNew"/>
    <dgm:cxn modelId="{20CEBCBB-16D9-4E64-A268-912520F05350}" type="presParOf" srcId="{9BED8CBC-06BA-4629-A0D4-9E2FD20C5F6E}" destId="{44800E30-0F5E-46C9-9C88-71170C226195}" srcOrd="0" destOrd="0" presId="urn:microsoft.com/office/officeart/2016/7/layout/RepeatingBendingProcessNew"/>
    <dgm:cxn modelId="{8FF95E8A-22A4-4A4A-849D-30BB1C83F005}" type="presParOf" srcId="{068DED17-AB0A-460F-B36E-43DFF43CE6AB}" destId="{DF4B53FA-C21D-4951-B695-C40439E76ED6}" srcOrd="4" destOrd="0" presId="urn:microsoft.com/office/officeart/2016/7/layout/RepeatingBendingProcessNew"/>
    <dgm:cxn modelId="{54F8DEB7-5583-417D-984E-33D31738AC42}" type="presParOf" srcId="{068DED17-AB0A-460F-B36E-43DFF43CE6AB}" destId="{39C1F862-F08E-4394-9C59-0E52281DAD48}" srcOrd="5" destOrd="0" presId="urn:microsoft.com/office/officeart/2016/7/layout/RepeatingBendingProcessNew"/>
    <dgm:cxn modelId="{D14D7340-C6F5-4550-9B51-980FBFAB4793}" type="presParOf" srcId="{39C1F862-F08E-4394-9C59-0E52281DAD48}" destId="{DE8E156A-22B3-4A8B-8E18-2612C2984169}" srcOrd="0" destOrd="0" presId="urn:microsoft.com/office/officeart/2016/7/layout/RepeatingBendingProcessNew"/>
    <dgm:cxn modelId="{AD79CB1F-55B8-4EBC-9D45-3D4FFACBD2AF}" type="presParOf" srcId="{068DED17-AB0A-460F-B36E-43DFF43CE6AB}" destId="{01298807-83BD-4382-80D0-5674587525E4}" srcOrd="6" destOrd="0" presId="urn:microsoft.com/office/officeart/2016/7/layout/RepeatingBendingProcessNew"/>
    <dgm:cxn modelId="{E7CD4590-CFD7-4F5B-AC0D-B2FCFD541497}" type="presParOf" srcId="{068DED17-AB0A-460F-B36E-43DFF43CE6AB}" destId="{A0A2D9A3-9C99-48F6-88F9-67976E75CE66}" srcOrd="7" destOrd="0" presId="urn:microsoft.com/office/officeart/2016/7/layout/RepeatingBendingProcessNew"/>
    <dgm:cxn modelId="{4BE7F8CA-287A-478E-8DA8-17C0A0C9406E}" type="presParOf" srcId="{A0A2D9A3-9C99-48F6-88F9-67976E75CE66}" destId="{E8A50171-1C55-4BF5-8FCF-17E15F9A5B65}" srcOrd="0" destOrd="0" presId="urn:microsoft.com/office/officeart/2016/7/layout/RepeatingBendingProcessNew"/>
    <dgm:cxn modelId="{E8479989-7EC5-4A45-8CD6-FBC157CAC186}" type="presParOf" srcId="{068DED17-AB0A-460F-B36E-43DFF43CE6AB}" destId="{D450DDA2-4D3A-4F67-A4F4-A0D1A9F13E49}" srcOrd="8" destOrd="0" presId="urn:microsoft.com/office/officeart/2016/7/layout/RepeatingBendingProcessNew"/>
    <dgm:cxn modelId="{1D02FF93-1215-4C79-B2FC-CB1CDB19EF15}" type="presParOf" srcId="{068DED17-AB0A-460F-B36E-43DFF43CE6AB}" destId="{5A20F0D8-5DCD-41E6-BA4F-0E57AAF16B0B}" srcOrd="9" destOrd="0" presId="urn:microsoft.com/office/officeart/2016/7/layout/RepeatingBendingProcessNew"/>
    <dgm:cxn modelId="{541AB05B-61B7-461E-8827-4E2C9DF91271}" type="presParOf" srcId="{5A20F0D8-5DCD-41E6-BA4F-0E57AAF16B0B}" destId="{632DACE1-D0F8-4C5A-A321-9695B2A2400D}" srcOrd="0" destOrd="0" presId="urn:microsoft.com/office/officeart/2016/7/layout/RepeatingBendingProcessNew"/>
    <dgm:cxn modelId="{732646F6-1168-4EEE-8216-FD4EDC43BF0E}" type="presParOf" srcId="{068DED17-AB0A-460F-B36E-43DFF43CE6AB}" destId="{4AAD099F-79AE-44C5-9C79-6AD920E1D020}"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288BB-496F-4AB8-BE1E-029F246A091C}">
      <dsp:nvSpPr>
        <dsp:cNvPr id="0" name=""/>
        <dsp:cNvSpPr/>
      </dsp:nvSpPr>
      <dsp:spPr>
        <a:xfrm rot="5400000">
          <a:off x="6853294" y="-2992886"/>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From where data is collected</a:t>
          </a:r>
        </a:p>
        <a:p>
          <a:pPr marL="114300" lvl="1" indent="-114300" algn="l" defTabSz="666750">
            <a:lnSpc>
              <a:spcPct val="90000"/>
            </a:lnSpc>
            <a:spcBef>
              <a:spcPct val="0"/>
            </a:spcBef>
            <a:spcAft>
              <a:spcPct val="15000"/>
            </a:spcAft>
            <a:buChar char="•"/>
          </a:pPr>
          <a:r>
            <a:rPr lang="en-US" sz="1500" kern="1200"/>
            <a:t>Now the data is organized</a:t>
          </a:r>
        </a:p>
      </dsp:txBody>
      <dsp:txXfrm rot="-5400000">
        <a:off x="3785616" y="103819"/>
        <a:ext cx="6700957" cy="536573"/>
      </dsp:txXfrm>
    </dsp:sp>
    <dsp:sp modelId="{E09AF1C4-145C-475E-9C61-1CCA5C526A35}">
      <dsp:nvSpPr>
        <dsp:cNvPr id="0" name=""/>
        <dsp:cNvSpPr/>
      </dsp:nvSpPr>
      <dsp:spPr>
        <a:xfrm>
          <a:off x="0" y="463"/>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Collection Methodology</a:t>
          </a:r>
        </a:p>
      </dsp:txBody>
      <dsp:txXfrm>
        <a:off x="36284" y="36747"/>
        <a:ext cx="3713048" cy="670716"/>
      </dsp:txXfrm>
    </dsp:sp>
    <dsp:sp modelId="{0108D2DE-BB7A-4690-9069-39C762EBF781}">
      <dsp:nvSpPr>
        <dsp:cNvPr id="0" name=""/>
        <dsp:cNvSpPr/>
      </dsp:nvSpPr>
      <dsp:spPr>
        <a:xfrm rot="5400000">
          <a:off x="6853294" y="-2212437"/>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Deals with basic data exploration methods</a:t>
          </a:r>
        </a:p>
      </dsp:txBody>
      <dsp:txXfrm rot="-5400000">
        <a:off x="3785616" y="884268"/>
        <a:ext cx="6700957" cy="536573"/>
      </dsp:txXfrm>
    </dsp:sp>
    <dsp:sp modelId="{6D059222-C571-4B03-906B-463E3815C947}">
      <dsp:nvSpPr>
        <dsp:cNvPr id="0" name=""/>
        <dsp:cNvSpPr/>
      </dsp:nvSpPr>
      <dsp:spPr>
        <a:xfrm>
          <a:off x="0" y="780912"/>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Exploration Methodology</a:t>
          </a:r>
        </a:p>
      </dsp:txBody>
      <dsp:txXfrm>
        <a:off x="36284" y="817196"/>
        <a:ext cx="3713048" cy="670716"/>
      </dsp:txXfrm>
    </dsp:sp>
    <dsp:sp modelId="{4FCDE713-AED9-475A-BB6C-C9AD4016130A}">
      <dsp:nvSpPr>
        <dsp:cNvPr id="0" name=""/>
        <dsp:cNvSpPr/>
      </dsp:nvSpPr>
      <dsp:spPr>
        <a:xfrm rot="5400000">
          <a:off x="6853294" y="-1431988"/>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Data pre-processing, wrangling, cleaning stage</a:t>
          </a:r>
        </a:p>
      </dsp:txBody>
      <dsp:txXfrm rot="-5400000">
        <a:off x="3785616" y="1664717"/>
        <a:ext cx="6700957" cy="536573"/>
      </dsp:txXfrm>
    </dsp:sp>
    <dsp:sp modelId="{9F33A691-AD54-49E8-8B2A-70EDCC520739}">
      <dsp:nvSpPr>
        <dsp:cNvPr id="0" name=""/>
        <dsp:cNvSpPr/>
      </dsp:nvSpPr>
      <dsp:spPr>
        <a:xfrm>
          <a:off x="0" y="1561361"/>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Manipulation methodology</a:t>
          </a:r>
        </a:p>
      </dsp:txBody>
      <dsp:txXfrm>
        <a:off x="36284" y="1597645"/>
        <a:ext cx="3713048" cy="670716"/>
      </dsp:txXfrm>
    </dsp:sp>
    <dsp:sp modelId="{D2525FF4-D42C-45E4-BFDA-3B6CB40CA82E}">
      <dsp:nvSpPr>
        <dsp:cNvPr id="0" name=""/>
        <dsp:cNvSpPr/>
      </dsp:nvSpPr>
      <dsp:spPr>
        <a:xfrm rot="5400000">
          <a:off x="6853294" y="-651540"/>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Efficient data fetching and calculation by SQL</a:t>
          </a:r>
        </a:p>
      </dsp:txBody>
      <dsp:txXfrm rot="-5400000">
        <a:off x="3785616" y="2445165"/>
        <a:ext cx="6700957" cy="536573"/>
      </dsp:txXfrm>
    </dsp:sp>
    <dsp:sp modelId="{F7F5E446-BA2F-4DF0-ADB8-FE41BC78843A}">
      <dsp:nvSpPr>
        <dsp:cNvPr id="0" name=""/>
        <dsp:cNvSpPr/>
      </dsp:nvSpPr>
      <dsp:spPr>
        <a:xfrm>
          <a:off x="0" y="2341809"/>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Analysis with SQL</a:t>
          </a:r>
        </a:p>
      </dsp:txBody>
      <dsp:txXfrm>
        <a:off x="36284" y="2378093"/>
        <a:ext cx="3713048" cy="670716"/>
      </dsp:txXfrm>
    </dsp:sp>
    <dsp:sp modelId="{B3FEFAF6-DE98-4B8D-B19B-A4320A62AFA6}">
      <dsp:nvSpPr>
        <dsp:cNvPr id="0" name=""/>
        <dsp:cNvSpPr/>
      </dsp:nvSpPr>
      <dsp:spPr>
        <a:xfrm rot="5400000">
          <a:off x="6853294" y="128908"/>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Using Pandas, Numpy and Matplotlib to build effective visualizations</a:t>
          </a:r>
        </a:p>
      </dsp:txBody>
      <dsp:txXfrm rot="-5400000">
        <a:off x="3785616" y="3225614"/>
        <a:ext cx="6700957" cy="536573"/>
      </dsp:txXfrm>
    </dsp:sp>
    <dsp:sp modelId="{EDE87C1B-47AC-4CB2-889C-F48A6EBCEA44}">
      <dsp:nvSpPr>
        <dsp:cNvPr id="0" name=""/>
        <dsp:cNvSpPr/>
      </dsp:nvSpPr>
      <dsp:spPr>
        <a:xfrm>
          <a:off x="0" y="3122258"/>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Visualization with Python</a:t>
          </a:r>
        </a:p>
      </dsp:txBody>
      <dsp:txXfrm>
        <a:off x="36284" y="3158542"/>
        <a:ext cx="3713048" cy="670716"/>
      </dsp:txXfrm>
    </dsp:sp>
    <dsp:sp modelId="{29D03058-CEFB-4591-9CF7-A5E6EF24CBF5}">
      <dsp:nvSpPr>
        <dsp:cNvPr id="0" name=""/>
        <dsp:cNvSpPr/>
      </dsp:nvSpPr>
      <dsp:spPr>
        <a:xfrm rot="5400000">
          <a:off x="6853294" y="909357"/>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Using Tableau to build effective interactive dashboards</a:t>
          </a:r>
        </a:p>
      </dsp:txBody>
      <dsp:txXfrm rot="-5400000">
        <a:off x="3785616" y="4006063"/>
        <a:ext cx="6700957" cy="536573"/>
      </dsp:txXfrm>
    </dsp:sp>
    <dsp:sp modelId="{AB4BBC6D-9D44-4417-B707-6263A54C1050}">
      <dsp:nvSpPr>
        <dsp:cNvPr id="0" name=""/>
        <dsp:cNvSpPr/>
      </dsp:nvSpPr>
      <dsp:spPr>
        <a:xfrm>
          <a:off x="0" y="3902707"/>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Interactive Tableau Visualization</a:t>
          </a:r>
        </a:p>
      </dsp:txBody>
      <dsp:txXfrm>
        <a:off x="36284" y="3938991"/>
        <a:ext cx="3713048" cy="670716"/>
      </dsp:txXfrm>
    </dsp:sp>
    <dsp:sp modelId="{66E10EDC-2054-4AAB-9250-FFD08D5FBFCC}">
      <dsp:nvSpPr>
        <dsp:cNvPr id="0" name=""/>
        <dsp:cNvSpPr/>
      </dsp:nvSpPr>
      <dsp:spPr>
        <a:xfrm rot="5400000">
          <a:off x="6853294" y="1689806"/>
          <a:ext cx="59462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Using Folium to Mark the Stadiums on India Map</a:t>
          </a:r>
        </a:p>
      </dsp:txBody>
      <dsp:txXfrm rot="-5400000">
        <a:off x="3785616" y="4786512"/>
        <a:ext cx="6700957" cy="536573"/>
      </dsp:txXfrm>
    </dsp:sp>
    <dsp:sp modelId="{D7E81426-3A17-49B1-899D-C83450F6FB16}">
      <dsp:nvSpPr>
        <dsp:cNvPr id="0" name=""/>
        <dsp:cNvSpPr/>
      </dsp:nvSpPr>
      <dsp:spPr>
        <a:xfrm>
          <a:off x="0" y="4683155"/>
          <a:ext cx="3785616" cy="7432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Mark Stadiums Using Python Folium</a:t>
          </a:r>
        </a:p>
      </dsp:txBody>
      <dsp:txXfrm>
        <a:off x="36284" y="4719439"/>
        <a:ext cx="3713048" cy="670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AC9C5-8719-4049-94E7-AFBB210D5435}">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C2DF3E06-BA31-49BD-87AF-A6A6EC8A4399}">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Exploration Results</a:t>
          </a:r>
        </a:p>
      </dsp:txBody>
      <dsp:txXfrm>
        <a:off x="8061" y="5979"/>
        <a:ext cx="3034531" cy="1820718"/>
      </dsp:txXfrm>
    </dsp:sp>
    <dsp:sp modelId="{9BED8CBC-06BA-4629-A0D4-9E2FD20C5F6E}">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F9C59342-05DE-4E0C-8261-A2C5D48DF787}">
      <dsp:nvSpPr>
        <dsp:cNvPr id="0" name=""/>
        <dsp:cNvSpPr/>
      </dsp:nvSpPr>
      <dsp:spPr>
        <a:xfrm>
          <a:off x="3740534" y="5979"/>
          <a:ext cx="3034531" cy="1820718"/>
        </a:xfrm>
        <a:prstGeom prst="rect">
          <a:avLst/>
        </a:prstGeom>
        <a:solidFill>
          <a:schemeClr val="accent2">
            <a:hueOff val="-291073"/>
            <a:satOff val="-16786"/>
            <a:lumOff val="17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Manipulation Results</a:t>
          </a:r>
        </a:p>
      </dsp:txBody>
      <dsp:txXfrm>
        <a:off x="3740534" y="5979"/>
        <a:ext cx="3034531" cy="1820718"/>
      </dsp:txXfrm>
    </dsp:sp>
    <dsp:sp modelId="{39C1F862-F08E-4394-9C59-0E52281DAD48}">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DF4B53FA-C21D-4951-B695-C40439E76ED6}">
      <dsp:nvSpPr>
        <dsp:cNvPr id="0" name=""/>
        <dsp:cNvSpPr/>
      </dsp:nvSpPr>
      <dsp:spPr>
        <a:xfrm>
          <a:off x="7473007" y="5979"/>
          <a:ext cx="3034531" cy="1820718"/>
        </a:xfrm>
        <a:prstGeom prst="rect">
          <a:avLst/>
        </a:prstGeom>
        <a:solidFill>
          <a:schemeClr val="accent2">
            <a:hueOff val="-582145"/>
            <a:satOff val="-33571"/>
            <a:lumOff val="345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Analysis with SQL Results</a:t>
          </a:r>
        </a:p>
      </dsp:txBody>
      <dsp:txXfrm>
        <a:off x="7473007" y="5979"/>
        <a:ext cx="3034531" cy="1820718"/>
      </dsp:txXfrm>
    </dsp:sp>
    <dsp:sp modelId="{A0A2D9A3-9C99-48F6-88F9-67976E75CE66}">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01298807-83BD-4382-80D0-5674587525E4}">
      <dsp:nvSpPr>
        <dsp:cNvPr id="0" name=""/>
        <dsp:cNvSpPr/>
      </dsp:nvSpPr>
      <dsp:spPr>
        <a:xfrm>
          <a:off x="8061" y="2524640"/>
          <a:ext cx="3034531" cy="1820718"/>
        </a:xfrm>
        <a:prstGeom prst="rect">
          <a:avLst/>
        </a:prstGeom>
        <a:solidFill>
          <a:schemeClr val="accent2">
            <a:hueOff val="-873218"/>
            <a:satOff val="-50357"/>
            <a:lumOff val="51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Viz with Python Results</a:t>
          </a:r>
        </a:p>
      </dsp:txBody>
      <dsp:txXfrm>
        <a:off x="8061" y="2524640"/>
        <a:ext cx="3034531" cy="1820718"/>
      </dsp:txXfrm>
    </dsp:sp>
    <dsp:sp modelId="{5A20F0D8-5DCD-41E6-BA4F-0E57AAF16B0B}">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D450DDA2-4D3A-4F67-A4F4-A0D1A9F13E49}">
      <dsp:nvSpPr>
        <dsp:cNvPr id="0" name=""/>
        <dsp:cNvSpPr/>
      </dsp:nvSpPr>
      <dsp:spPr>
        <a:xfrm>
          <a:off x="3740534" y="2524640"/>
          <a:ext cx="3034531" cy="1820718"/>
        </a:xfrm>
        <a:prstGeom prst="rect">
          <a:avLst/>
        </a:prstGeom>
        <a:solidFill>
          <a:schemeClr val="accent2">
            <a:hueOff val="-1164290"/>
            <a:satOff val="-67142"/>
            <a:lumOff val="69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Interactive Dashboard Results</a:t>
          </a:r>
        </a:p>
      </dsp:txBody>
      <dsp:txXfrm>
        <a:off x="3740534" y="2524640"/>
        <a:ext cx="3034531" cy="1820718"/>
      </dsp:txXfrm>
    </dsp:sp>
    <dsp:sp modelId="{4AAD099F-79AE-44C5-9C79-6AD920E1D020}">
      <dsp:nvSpPr>
        <dsp:cNvPr id="0" name=""/>
        <dsp:cNvSpPr/>
      </dsp:nvSpPr>
      <dsp:spPr>
        <a:xfrm>
          <a:off x="7473007" y="2524640"/>
          <a:ext cx="3034531" cy="1820718"/>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Folium Interactive Map Building Results</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EAEF-7AE8-FEBE-1FD9-61638604B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C09ED5-9C3A-5767-7753-537541335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0B1E43-3EA4-EB9F-82B3-55A2EE0E1DE9}"/>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5" name="Footer Placeholder 4">
            <a:extLst>
              <a:ext uri="{FF2B5EF4-FFF2-40B4-BE49-F238E27FC236}">
                <a16:creationId xmlns:a16="http://schemas.microsoft.com/office/drawing/2014/main" id="{70B4DA19-18F3-03D3-8CAD-B27809A76B14}"/>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DBDC65EC-6058-BB16-D9B0-31FE7746F10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8628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4013-2CF5-8243-2A35-28A90386B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E26DB1-E4E1-F5B6-8F85-3C81EA912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62732-F705-DC9A-0921-995CDA1F5E20}"/>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5" name="Footer Placeholder 4">
            <a:extLst>
              <a:ext uri="{FF2B5EF4-FFF2-40B4-BE49-F238E27FC236}">
                <a16:creationId xmlns:a16="http://schemas.microsoft.com/office/drawing/2014/main" id="{9A555BC4-F6BB-DB04-7F22-D8CC10F3A85D}"/>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7BC5DF1B-0DE7-D9B6-7D45-B5C408500B10}"/>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0955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C055C-D839-AA1B-9B83-D5F6D80EFD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CC68EA-660E-8C3F-E83D-C3BFEBA13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10154-A308-D227-59D9-6677A1A8CA61}"/>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5" name="Footer Placeholder 4">
            <a:extLst>
              <a:ext uri="{FF2B5EF4-FFF2-40B4-BE49-F238E27FC236}">
                <a16:creationId xmlns:a16="http://schemas.microsoft.com/office/drawing/2014/main" id="{CB757A80-AD59-2049-5C8D-2444C8D40357}"/>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F5DDCD35-0C69-EABC-3430-0B00DE41D91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604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EC86-6EE7-8AB1-DF91-B8BD948E8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CCD03-5D5A-798C-0E10-8C2096AB7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15375-F0BF-9B1B-849C-45BFE0F0F30D}"/>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5" name="Footer Placeholder 4">
            <a:extLst>
              <a:ext uri="{FF2B5EF4-FFF2-40B4-BE49-F238E27FC236}">
                <a16:creationId xmlns:a16="http://schemas.microsoft.com/office/drawing/2014/main" id="{A4BCCCF5-D44D-E262-67EC-2A23096A1E01}"/>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84156382-9BD1-B1D5-8EE7-624A1312A2C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508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F954-0A7F-2502-9A2F-1D0D0437A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D9F8A8-61CA-FF68-BD5A-28F837E36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91840-F343-9263-9DC8-F1357727CDAD}"/>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5" name="Footer Placeholder 4">
            <a:extLst>
              <a:ext uri="{FF2B5EF4-FFF2-40B4-BE49-F238E27FC236}">
                <a16:creationId xmlns:a16="http://schemas.microsoft.com/office/drawing/2014/main" id="{50B05182-F18A-5D8B-0FD3-3050581F5340}"/>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A013779F-E131-88AE-5D95-21A8674D04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8936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16AE-CE8A-7E4A-23DB-869306CA2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2D66C-7F5C-3640-577E-270A9B05D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F5D8E-2CEA-1409-2597-4BDAC4B6A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167EE-38C3-7ACF-D04E-9DC02C699350}"/>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6" name="Footer Placeholder 5">
            <a:extLst>
              <a:ext uri="{FF2B5EF4-FFF2-40B4-BE49-F238E27FC236}">
                <a16:creationId xmlns:a16="http://schemas.microsoft.com/office/drawing/2014/main" id="{FB2979A1-D839-4C78-A0E3-15467C0910EE}"/>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CF0D3175-AB05-85D6-3099-9029524C5E9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804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280E-C84E-CC2E-510E-DA70F0E77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AD91D6-911A-C45E-C1F0-C6BA4E874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52970-C92F-5E1A-5B6B-B185816DB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6AAE27-FA8F-BFE3-A3E0-C7DDB2C9F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A6FD02-735A-27B0-4AEC-1A953FC0F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81E7F5-0853-0363-1700-A98023B78237}"/>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8" name="Footer Placeholder 7">
            <a:extLst>
              <a:ext uri="{FF2B5EF4-FFF2-40B4-BE49-F238E27FC236}">
                <a16:creationId xmlns:a16="http://schemas.microsoft.com/office/drawing/2014/main" id="{FBDFEB84-299C-F543-343D-5C5FF8FFBD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BF6CBBFF-D564-13D3-5FEB-2BA97C0FBC1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4352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87C9-0554-00FE-8223-0F11F7D6B8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C797C-3A28-94C3-7C86-38EDBF9A9B8A}"/>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4" name="Footer Placeholder 3">
            <a:extLst>
              <a:ext uri="{FF2B5EF4-FFF2-40B4-BE49-F238E27FC236}">
                <a16:creationId xmlns:a16="http://schemas.microsoft.com/office/drawing/2014/main" id="{77E6ECE7-2B30-52F9-053A-A18E185C8EF2}"/>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06AD4EF-A136-AB55-CC00-ED55527F319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13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70089-F333-520B-F331-B533A1AFE202}"/>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3" name="Footer Placeholder 2">
            <a:extLst>
              <a:ext uri="{FF2B5EF4-FFF2-40B4-BE49-F238E27FC236}">
                <a16:creationId xmlns:a16="http://schemas.microsoft.com/office/drawing/2014/main" id="{DC467D79-395E-C84D-2203-D9856F11EE2A}"/>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3DD58375-1455-A891-246D-B3CF8D37CAC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3361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AEC-921E-2665-2A3D-93015CA5B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4192C-F316-CAE3-16B9-E56B09C37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D4903-4458-9AC6-BE32-37110B6CD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485CA-1219-E73A-F4F3-0D969D478D17}"/>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6" name="Footer Placeholder 5">
            <a:extLst>
              <a:ext uri="{FF2B5EF4-FFF2-40B4-BE49-F238E27FC236}">
                <a16:creationId xmlns:a16="http://schemas.microsoft.com/office/drawing/2014/main" id="{59231936-7628-044B-6A91-ABD5689D4B57}"/>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5EB60F0C-7941-2145-7A06-F29FA5205DC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5397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EE80-0A4D-1073-B624-BEC2C35A2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38568-D4EC-9CCA-4EA7-537435943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258D1E-50B0-A96C-DC0B-DFB164A67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B87C7-2A47-BAC7-6498-F12E5E590AFD}"/>
              </a:ext>
            </a:extLst>
          </p:cNvPr>
          <p:cNvSpPr>
            <a:spLocks noGrp="1"/>
          </p:cNvSpPr>
          <p:nvPr>
            <p:ph type="dt" sz="half" idx="10"/>
          </p:nvPr>
        </p:nvSpPr>
        <p:spPr/>
        <p:txBody>
          <a:bodyPr/>
          <a:lstStyle/>
          <a:p>
            <a:pPr algn="r"/>
            <a:fld id="{A37D6D71-8B28-4ED6-B932-04B197003D23}" type="datetimeFigureOut">
              <a:rPr lang="en-US" smtClean="0"/>
              <a:pPr algn="r"/>
              <a:t>11/27/2023</a:t>
            </a:fld>
            <a:endParaRPr lang="en-US" dirty="0"/>
          </a:p>
        </p:txBody>
      </p:sp>
      <p:sp>
        <p:nvSpPr>
          <p:cNvPr id="6" name="Footer Placeholder 5">
            <a:extLst>
              <a:ext uri="{FF2B5EF4-FFF2-40B4-BE49-F238E27FC236}">
                <a16:creationId xmlns:a16="http://schemas.microsoft.com/office/drawing/2014/main" id="{C982C0CD-9321-25CB-D49E-7008865602FE}"/>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2E3EB197-C28F-7E63-BC9E-B9C39782DDF0}"/>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1021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5AF91-34B5-5153-AFE3-29BA69E11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7CEF55-6F6A-4FD9-BC1A-4265C713F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68F09-895B-4C01-AE47-6F9E58ED5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11/27/2023</a:t>
            </a:fld>
            <a:endParaRPr lang="en-US" spc="50" dirty="0"/>
          </a:p>
        </p:txBody>
      </p:sp>
      <p:sp>
        <p:nvSpPr>
          <p:cNvPr id="5" name="Footer Placeholder 4">
            <a:extLst>
              <a:ext uri="{FF2B5EF4-FFF2-40B4-BE49-F238E27FC236}">
                <a16:creationId xmlns:a16="http://schemas.microsoft.com/office/drawing/2014/main" id="{580609B2-CFF9-8AD8-6E62-9F1E4F46F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a16="http://schemas.microsoft.com/office/drawing/2014/main" id="{25404F4A-F6D5-8275-6A42-3695C6A29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621973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https://github.com/aniket-chakraborty2001/CricketWorldCup2K23/blob/main/Data_Analysis_Using_SQL.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https://github.com/aniket-chakraborty2001/CricketWorldCup2K23/blob/main/Stadiums_Of_WorldCup_2K23_Notebook.ipynb"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ttps://public.tableau.com/app/profile/aniket.chakraborty3845/viz/WorldCup2K23Dashboard/Dashboard1?publish=yes" TargetMode="External"/><Relationship Id="rId2" Type="http://schemas.openxmlformats.org/officeDocument/2006/relationships/hyperlink" Target="mailto:https://github.com/aniket-chakraborty2001/CricketWorldCup2K23/blob/main/Tableau_Interactive_Dashboard_Of_WorldCup2K23.ipynb"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hyperlink" Target="mailto:https://github.com/aniket-chakraborty2001/CricketWorldCup2K23" TargetMode="External"/><Relationship Id="rId7" Type="http://schemas.openxmlformats.org/officeDocument/2006/relationships/image" Target="../media/image34.png"/><Relationship Id="rId2" Type="http://schemas.openxmlformats.org/officeDocument/2006/relationships/hyperlink" Target="mailto:https://github.com/aniket-chakraborty2001" TargetMode="External"/><Relationship Id="rId1" Type="http://schemas.openxmlformats.org/officeDocument/2006/relationships/slideLayout" Target="../slideLayouts/slideLayout2.xml"/><Relationship Id="rId6" Type="http://schemas.openxmlformats.org/officeDocument/2006/relationships/hyperlink" Target="mailto:https://www.canva.com/design/DAFxIn0T6vw/ovvrOUREmVH5TQgVtQ5pjw/view?utm_content=DAFxIn0T6vw&amp;utm_campaign=designshare&amp;utm_medium=link&amp;utm_source=editor" TargetMode="External"/><Relationship Id="rId5" Type="http://schemas.openxmlformats.org/officeDocument/2006/relationships/hyperlink" Target="mailto:www.linkedin.com/in/aniket-chakraborty20022001" TargetMode="External"/><Relationship Id="rId4" Type="http://schemas.openxmlformats.org/officeDocument/2006/relationships/hyperlink" Target="mailto:aniket.chakraborty2001@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mailto:https://github.com/aniket-chakraborty2001/CricketWorldCup2K23/blob/main/WorldCup2K23data_OriginalData.csv" TargetMode="External"/><Relationship Id="rId2" Type="http://schemas.openxmlformats.org/officeDocument/2006/relationships/hyperlink" Target="mailto:https://www.cricketworldcup.com/fixt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https://github.com/aniket-chakraborty2001/CricketWorldCup2K23/blob/main/WorldCup2K23_WrangledData.csv" TargetMode="External"/><Relationship Id="rId2" Type="http://schemas.openxmlformats.org/officeDocument/2006/relationships/hyperlink" Target="mailto:https://github.com/aniket-chakraborty2001/CricketWorldCup2K23/blob/main/Data_Manipulation_Notebook.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https://github.com/aniket-chakraborty2001/CricketWorldCup2K23/blob/main/Data_Visualization_Notebook.ipynb"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15CB4A50-F0F6-8A05-CDE4-1FB4CFC8EF7E}"/>
              </a:ext>
            </a:extLst>
          </p:cNvPr>
          <p:cNvPicPr>
            <a:picLocks noChangeAspect="1"/>
          </p:cNvPicPr>
          <p:nvPr/>
        </p:nvPicPr>
        <p:blipFill rotWithShape="1">
          <a:blip r:embed="rId2">
            <a:alphaModFix amt="40000"/>
          </a:blip>
          <a:srcRect t="21329"/>
          <a:stretch/>
        </p:blipFill>
        <p:spPr>
          <a:xfrm>
            <a:off x="20" y="38690"/>
            <a:ext cx="12191980" cy="6857990"/>
          </a:xfrm>
          <a:prstGeom prst="rect">
            <a:avLst/>
          </a:prstGeom>
        </p:spPr>
      </p:pic>
      <p:sp>
        <p:nvSpPr>
          <p:cNvPr id="2" name="Title 1">
            <a:extLst>
              <a:ext uri="{FF2B5EF4-FFF2-40B4-BE49-F238E27FC236}">
                <a16:creationId xmlns:a16="http://schemas.microsoft.com/office/drawing/2014/main" id="{6C2CC80F-FD9A-49E8-D1C1-1947F28E9CC6}"/>
              </a:ext>
            </a:extLst>
          </p:cNvPr>
          <p:cNvSpPr>
            <a:spLocks noGrp="1"/>
          </p:cNvSpPr>
          <p:nvPr>
            <p:ph type="ctrTitle"/>
          </p:nvPr>
        </p:nvSpPr>
        <p:spPr>
          <a:xfrm>
            <a:off x="965200" y="2971799"/>
            <a:ext cx="10261600" cy="914401"/>
          </a:xfrm>
        </p:spPr>
        <p:txBody>
          <a:bodyPr>
            <a:normAutofit fontScale="90000"/>
          </a:bodyPr>
          <a:lstStyle/>
          <a:p>
            <a:pPr algn="l"/>
            <a:r>
              <a:rPr lang="en-US" sz="4800" dirty="0">
                <a:ln w="22225">
                  <a:solidFill>
                    <a:schemeClr val="tx1"/>
                  </a:solidFill>
                  <a:miter lim="800000"/>
                </a:ln>
                <a:latin typeface="Times New Roman" panose="02020603050405020304" pitchFamily="18" charset="0"/>
                <a:cs typeface="Times New Roman" panose="02020603050405020304" pitchFamily="18" charset="0"/>
              </a:rPr>
              <a:t>Australian Pride versus Indian golden run</a:t>
            </a:r>
          </a:p>
        </p:txBody>
      </p:sp>
      <p:sp>
        <p:nvSpPr>
          <p:cNvPr id="3" name="Subtitle 2">
            <a:extLst>
              <a:ext uri="{FF2B5EF4-FFF2-40B4-BE49-F238E27FC236}">
                <a16:creationId xmlns:a16="http://schemas.microsoft.com/office/drawing/2014/main" id="{A380400D-8E75-0949-05E2-6B42597EA55D}"/>
              </a:ext>
            </a:extLst>
          </p:cNvPr>
          <p:cNvSpPr>
            <a:spLocks noGrp="1"/>
          </p:cNvSpPr>
          <p:nvPr>
            <p:ph type="subTitle" idx="1"/>
          </p:nvPr>
        </p:nvSpPr>
        <p:spPr>
          <a:xfrm>
            <a:off x="965200" y="4572002"/>
            <a:ext cx="10261600" cy="1202995"/>
          </a:xfrm>
        </p:spPr>
        <p:txBody>
          <a:bodyPr>
            <a:normAutofit/>
          </a:bodyPr>
          <a:lstStyle/>
          <a:p>
            <a:pPr algn="l"/>
            <a:r>
              <a:rPr lang="en-US" sz="3200" b="1" dirty="0">
                <a:latin typeface="Times New Roman" panose="02020603050405020304" pitchFamily="18" charset="0"/>
                <a:cs typeface="Times New Roman" panose="02020603050405020304" pitchFamily="18" charset="0"/>
              </a:rPr>
              <a:t>Aniket Chakraborty</a:t>
            </a:r>
          </a:p>
          <a:p>
            <a:pPr algn="l"/>
            <a:r>
              <a:rPr lang="en-US" sz="3200" b="1" dirty="0">
                <a:latin typeface="Times New Roman" panose="02020603050405020304" pitchFamily="18" charset="0"/>
                <a:cs typeface="Times New Roman" panose="02020603050405020304" pitchFamily="18" charset="0"/>
              </a:rPr>
              <a:t>Date: 25</a:t>
            </a:r>
            <a:r>
              <a:rPr lang="en-US" sz="3200" b="1" baseline="30000" dirty="0">
                <a:latin typeface="Times New Roman" panose="02020603050405020304" pitchFamily="18" charset="0"/>
                <a:cs typeface="Times New Roman" panose="02020603050405020304" pitchFamily="18" charset="0"/>
              </a:rPr>
              <a:t>th</a:t>
            </a:r>
            <a:r>
              <a:rPr lang="en-US" sz="3200" b="1" dirty="0">
                <a:latin typeface="Times New Roman" panose="02020603050405020304" pitchFamily="18" charset="0"/>
                <a:cs typeface="Times New Roman" panose="02020603050405020304" pitchFamily="18" charset="0"/>
              </a:rPr>
              <a:t> November 2023</a:t>
            </a:r>
          </a:p>
          <a:p>
            <a:pPr algn="l"/>
            <a:endParaRPr lang="en-US" sz="3200" dirty="0"/>
          </a:p>
        </p:txBody>
      </p:sp>
    </p:spTree>
    <p:extLst>
      <p:ext uri="{BB962C8B-B14F-4D97-AF65-F5344CB8AC3E}">
        <p14:creationId xmlns:p14="http://schemas.microsoft.com/office/powerpoint/2010/main" val="7020249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35A9E-3421-4376-8380-238C73F97CC6}"/>
              </a:ext>
            </a:extLst>
          </p:cNvPr>
          <p:cNvSpPr>
            <a:spLocks noGrp="1"/>
          </p:cNvSpPr>
          <p:nvPr>
            <p:ph type="title"/>
          </p:nvPr>
        </p:nvSpPr>
        <p:spPr>
          <a:xfrm>
            <a:off x="838200" y="365126"/>
            <a:ext cx="10515600" cy="635592"/>
          </a:xfrm>
        </p:spPr>
        <p:txBody>
          <a:bodyPr>
            <a:normAutofit fontScale="90000"/>
          </a:bodyPr>
          <a:lstStyle/>
          <a:p>
            <a:r>
              <a:rPr lang="en-US" sz="5400" b="1" dirty="0">
                <a:solidFill>
                  <a:schemeClr val="accent1"/>
                </a:solidFill>
                <a:latin typeface="Times New Roman" panose="02020603050405020304" pitchFamily="18" charset="0"/>
                <a:cs typeface="Times New Roman" panose="02020603050405020304" pitchFamily="18" charset="0"/>
              </a:rPr>
              <a:t>EDA With SQL</a:t>
            </a:r>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DD00FE-032C-A20F-ACF2-11679AE33D80}"/>
              </a:ext>
            </a:extLst>
          </p:cNvPr>
          <p:cNvSpPr>
            <a:spLocks noGrp="1"/>
          </p:cNvSpPr>
          <p:nvPr>
            <p:ph idx="1"/>
          </p:nvPr>
        </p:nvSpPr>
        <p:spPr>
          <a:xfrm>
            <a:off x="838199" y="1750524"/>
            <a:ext cx="11105271" cy="4742350"/>
          </a:xfrm>
        </p:spPr>
        <p:txBody>
          <a:bodyPr>
            <a:noAutofit/>
          </a:bodyPr>
          <a:lstStyle/>
          <a:p>
            <a:r>
              <a:rPr lang="en-US" sz="1900" dirty="0">
                <a:latin typeface="Times New Roman" panose="02020603050405020304" pitchFamily="18" charset="0"/>
                <a:cs typeface="Times New Roman" panose="02020603050405020304" pitchFamily="18" charset="0"/>
              </a:rPr>
              <a:t>Here I use the SQLite3 Module of Python and its Main Memory Storage to run SQL queries on the data set. To do this, connecting Google Colab and SQLite3 database is required. I use the table name ‘WORLDCUP’ for ease of use.</a:t>
            </a:r>
          </a:p>
          <a:p>
            <a:pPr marL="0" indent="0">
              <a:buNone/>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To get the SQL Data Analysis Notebook, </a:t>
            </a:r>
            <a:r>
              <a:rPr lang="en-US" sz="1900" dirty="0">
                <a:latin typeface="Times New Roman" panose="02020603050405020304" pitchFamily="18" charset="0"/>
                <a:cs typeface="Times New Roman" panose="02020603050405020304" pitchFamily="18" charset="0"/>
                <a:hlinkClick r:id="rId2"/>
              </a:rPr>
              <a:t>Click Here</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Questions to Answer with SQL are –</a:t>
            </a:r>
            <a:r>
              <a:rPr lang="en-US" sz="1900" dirty="0">
                <a:latin typeface="Times New Roman" panose="02020603050405020304" pitchFamily="18" charset="0"/>
                <a:cs typeface="Times New Roman" panose="02020603050405020304" pitchFamily="18" charset="0"/>
              </a:rPr>
              <a:t> </a:t>
            </a:r>
          </a:p>
          <a:p>
            <a:pPr lvl="1"/>
            <a:r>
              <a:rPr lang="en-US" sz="1900" dirty="0">
                <a:latin typeface="Times New Roman" panose="02020603050405020304" pitchFamily="18" charset="0"/>
                <a:cs typeface="Times New Roman" panose="02020603050405020304" pitchFamily="18" charset="0"/>
              </a:rPr>
              <a:t>How many countries participated?</a:t>
            </a:r>
          </a:p>
          <a:p>
            <a:pPr lvl="1"/>
            <a:r>
              <a:rPr lang="en-US" sz="1900" dirty="0">
                <a:latin typeface="Times New Roman" panose="02020603050405020304" pitchFamily="18" charset="0"/>
                <a:cs typeface="Times New Roman" panose="02020603050405020304" pitchFamily="18" charset="0"/>
              </a:rPr>
              <a:t>Who are the top 5 highest run scorers?</a:t>
            </a:r>
          </a:p>
          <a:p>
            <a:pPr lvl="1"/>
            <a:r>
              <a:rPr lang="en-US" sz="1900" dirty="0">
                <a:latin typeface="Times New Roman" panose="02020603050405020304" pitchFamily="18" charset="0"/>
                <a:cs typeface="Times New Roman" panose="02020603050405020304" pitchFamily="18" charset="0"/>
              </a:rPr>
              <a:t>Who are the top 5 highest wicket taker?</a:t>
            </a:r>
          </a:p>
          <a:p>
            <a:pPr lvl="1"/>
            <a:r>
              <a:rPr lang="en-US" sz="1900" dirty="0">
                <a:latin typeface="Times New Roman" panose="02020603050405020304" pitchFamily="18" charset="0"/>
                <a:cs typeface="Times New Roman" panose="02020603050405020304" pitchFamily="18" charset="0"/>
              </a:rPr>
              <a:t>Bowlers with best economies after bowling at-least 50 overs?</a:t>
            </a:r>
          </a:p>
          <a:p>
            <a:pPr lvl="1"/>
            <a:r>
              <a:rPr lang="en-US" sz="1900" dirty="0">
                <a:latin typeface="Times New Roman" panose="02020603050405020304" pitchFamily="18" charset="0"/>
                <a:cs typeface="Times New Roman" panose="02020603050405020304" pitchFamily="18" charset="0"/>
              </a:rPr>
              <a:t>Top 5 players with best average runs scored in matches.</a:t>
            </a:r>
          </a:p>
          <a:p>
            <a:pPr lvl="1"/>
            <a:r>
              <a:rPr lang="en-US" sz="1900" dirty="0">
                <a:latin typeface="Times New Roman" panose="02020603050405020304" pitchFamily="18" charset="0"/>
                <a:cs typeface="Times New Roman" panose="02020603050405020304" pitchFamily="18" charset="0"/>
              </a:rPr>
              <a:t>Total runs score and Total Wickets taken in this tournament.</a:t>
            </a:r>
          </a:p>
          <a:p>
            <a:pPr lvl="1"/>
            <a:r>
              <a:rPr lang="en-US" sz="1900" dirty="0">
                <a:latin typeface="Times New Roman" panose="02020603050405020304" pitchFamily="18" charset="0"/>
                <a:cs typeface="Times New Roman" panose="02020603050405020304" pitchFamily="18" charset="0"/>
              </a:rPr>
              <a:t>Runs and Wickets by each type of player</a:t>
            </a:r>
          </a:p>
        </p:txBody>
      </p:sp>
    </p:spTree>
    <p:extLst>
      <p:ext uri="{BB962C8B-B14F-4D97-AF65-F5344CB8AC3E}">
        <p14:creationId xmlns:p14="http://schemas.microsoft.com/office/powerpoint/2010/main" val="14130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CE5EB195-A925-2971-5C54-6BC3C039684D}"/>
              </a:ext>
            </a:extLst>
          </p:cNvPr>
          <p:cNvPicPr>
            <a:picLocks noChangeAspect="1"/>
          </p:cNvPicPr>
          <p:nvPr/>
        </p:nvPicPr>
        <p:blipFill rotWithShape="1">
          <a:blip r:embed="rId2">
            <a:alphaModFix amt="40000"/>
          </a:blip>
          <a:srcRect t="16860" b="8140"/>
          <a:stretch/>
        </p:blipFill>
        <p:spPr>
          <a:xfrm>
            <a:off x="21" y="10"/>
            <a:ext cx="12191979" cy="6857990"/>
          </a:xfrm>
          <a:prstGeom prst="rect">
            <a:avLst/>
          </a:prstGeom>
        </p:spPr>
      </p:pic>
      <p:sp>
        <p:nvSpPr>
          <p:cNvPr id="2" name="Title 1">
            <a:extLst>
              <a:ext uri="{FF2B5EF4-FFF2-40B4-BE49-F238E27FC236}">
                <a16:creationId xmlns:a16="http://schemas.microsoft.com/office/drawing/2014/main" id="{D2B06DA7-51EE-4928-2FE8-56AA9F619FF5}"/>
              </a:ext>
            </a:extLst>
          </p:cNvPr>
          <p:cNvSpPr>
            <a:spLocks noGrp="1"/>
          </p:cNvSpPr>
          <p:nvPr>
            <p:ph type="title"/>
          </p:nvPr>
        </p:nvSpPr>
        <p:spPr>
          <a:xfrm>
            <a:off x="841249" y="941832"/>
            <a:ext cx="10506456" cy="1576994"/>
          </a:xfrm>
        </p:spPr>
        <p:txBody>
          <a:bodyPr anchor="b">
            <a:normAutofit/>
          </a:bodyPr>
          <a:lstStyle/>
          <a:p>
            <a:r>
              <a:rPr lang="en-US" sz="5000" b="1" dirty="0">
                <a:solidFill>
                  <a:schemeClr val="bg1"/>
                </a:solidFill>
                <a:latin typeface="Times New Roman" panose="02020603050405020304" pitchFamily="18" charset="0"/>
                <a:cs typeface="Times New Roman" panose="02020603050405020304" pitchFamily="18" charset="0"/>
              </a:rPr>
              <a:t>Interactive Map Building With Folium</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E23D30-00E1-B379-70B8-E6C847B9A08E}"/>
              </a:ext>
            </a:extLst>
          </p:cNvPr>
          <p:cNvSpPr>
            <a:spLocks noGrp="1"/>
          </p:cNvSpPr>
          <p:nvPr>
            <p:ph idx="1"/>
          </p:nvPr>
        </p:nvSpPr>
        <p:spPr>
          <a:xfrm>
            <a:off x="841248" y="3502152"/>
            <a:ext cx="10506456" cy="2670048"/>
          </a:xfrm>
        </p:spPr>
        <p:txBody>
          <a:bodyPr>
            <a:normAutofit lnSpcReduction="10000"/>
          </a:bodyPr>
          <a:lstStyle/>
          <a:p>
            <a:r>
              <a:rPr lang="en-US" sz="2400" dirty="0">
                <a:solidFill>
                  <a:schemeClr val="bg1"/>
                </a:solidFill>
                <a:latin typeface="Times New Roman" panose="02020603050405020304" pitchFamily="18" charset="0"/>
                <a:cs typeface="Times New Roman" panose="02020603050405020304" pitchFamily="18" charset="0"/>
              </a:rPr>
              <a:t>Here, I build an interactive map with Folium.</a:t>
            </a:r>
          </a:p>
          <a:p>
            <a:r>
              <a:rPr lang="en-US" sz="2400" dirty="0">
                <a:solidFill>
                  <a:schemeClr val="bg1"/>
                </a:solidFill>
                <a:latin typeface="Times New Roman" panose="02020603050405020304" pitchFamily="18" charset="0"/>
                <a:cs typeface="Times New Roman" panose="02020603050405020304" pitchFamily="18" charset="0"/>
              </a:rPr>
              <a:t>I mark all the stadiums that host the 48 matches.</a:t>
            </a:r>
          </a:p>
          <a:p>
            <a:r>
              <a:rPr lang="en-US" sz="2400" dirty="0">
                <a:solidFill>
                  <a:schemeClr val="bg1"/>
                </a:solidFill>
                <a:latin typeface="Times New Roman" panose="02020603050405020304" pitchFamily="18" charset="0"/>
                <a:cs typeface="Times New Roman" panose="02020603050405020304" pitchFamily="18" charset="0"/>
              </a:rPr>
              <a:t>It contains 10 different stadiums across 10 cities.</a:t>
            </a:r>
          </a:p>
          <a:p>
            <a:r>
              <a:rPr lang="en-US" sz="2400" dirty="0">
                <a:solidFill>
                  <a:schemeClr val="bg1"/>
                </a:solidFill>
                <a:latin typeface="Times New Roman" panose="02020603050405020304" pitchFamily="18" charset="0"/>
                <a:cs typeface="Times New Roman" panose="02020603050405020304" pitchFamily="18" charset="0"/>
              </a:rPr>
              <a:t>I use the Folium Marker method to mark them in red color.</a:t>
            </a:r>
          </a:p>
          <a:p>
            <a:r>
              <a:rPr lang="en-US" sz="2400" dirty="0">
                <a:solidFill>
                  <a:schemeClr val="bg1"/>
                </a:solidFill>
                <a:latin typeface="Times New Roman" panose="02020603050405020304" pitchFamily="18" charset="0"/>
                <a:cs typeface="Times New Roman" panose="02020603050405020304" pitchFamily="18" charset="0"/>
              </a:rPr>
              <a:t>Here, I also mention the city names in the interactive map.</a:t>
            </a:r>
          </a:p>
          <a:p>
            <a:r>
              <a:rPr lang="en-US" sz="2400" dirty="0">
                <a:solidFill>
                  <a:schemeClr val="bg1"/>
                </a:solidFill>
                <a:latin typeface="Times New Roman" panose="02020603050405020304" pitchFamily="18" charset="0"/>
                <a:cs typeface="Times New Roman" panose="02020603050405020304" pitchFamily="18" charset="0"/>
              </a:rPr>
              <a:t>To get the Map notebook, </a:t>
            </a:r>
            <a:r>
              <a:rPr lang="en-US" sz="2400" dirty="0">
                <a:solidFill>
                  <a:srgbClr val="FF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Click Here</a:t>
            </a:r>
            <a:endParaRPr lang="en-US"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6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BDD5E-C836-3711-27BB-B026FCD90F55}"/>
              </a:ext>
            </a:extLst>
          </p:cNvPr>
          <p:cNvSpPr>
            <a:spLocks noGrp="1"/>
          </p:cNvSpPr>
          <p:nvPr>
            <p:ph type="title"/>
          </p:nvPr>
        </p:nvSpPr>
        <p:spPr>
          <a:xfrm>
            <a:off x="196949" y="311834"/>
            <a:ext cx="6485206" cy="1235611"/>
          </a:xfrm>
        </p:spPr>
        <p:txBody>
          <a:bodyPr anchor="ctr">
            <a:normAutofit/>
          </a:bodyPr>
          <a:lstStyle/>
          <a:p>
            <a:r>
              <a:rPr lang="en-US" sz="4000" b="1" dirty="0">
                <a:solidFill>
                  <a:schemeClr val="accent1"/>
                </a:solidFill>
                <a:latin typeface="Times New Roman" panose="02020603050405020304" pitchFamily="18" charset="0"/>
                <a:cs typeface="Times New Roman" panose="02020603050405020304" pitchFamily="18" charset="0"/>
              </a:rPr>
              <a:t>Interactive Dashboard Using Tableau</a:t>
            </a:r>
          </a:p>
        </p:txBody>
      </p:sp>
      <p:sp>
        <p:nvSpPr>
          <p:cNvPr id="3" name="Content Placeholder 2">
            <a:extLst>
              <a:ext uri="{FF2B5EF4-FFF2-40B4-BE49-F238E27FC236}">
                <a16:creationId xmlns:a16="http://schemas.microsoft.com/office/drawing/2014/main" id="{33D5A607-637D-E420-6C8A-9DAE7C635F5D}"/>
              </a:ext>
            </a:extLst>
          </p:cNvPr>
          <p:cNvSpPr>
            <a:spLocks noGrp="1"/>
          </p:cNvSpPr>
          <p:nvPr>
            <p:ph idx="1"/>
          </p:nvPr>
        </p:nvSpPr>
        <p:spPr>
          <a:xfrm>
            <a:off x="761793" y="1547446"/>
            <a:ext cx="5920361" cy="4417255"/>
          </a:xfrm>
        </p:spPr>
        <p:txBody>
          <a:bodyPr anchor="ctr">
            <a:normAutofit/>
          </a:bodyPr>
          <a:lstStyle/>
          <a:p>
            <a:r>
              <a:rPr lang="en-US" sz="2000" dirty="0">
                <a:latin typeface="Times New Roman" panose="02020603050405020304" pitchFamily="18" charset="0"/>
                <a:cs typeface="Times New Roman" panose="02020603050405020304" pitchFamily="18" charset="0"/>
              </a:rPr>
              <a:t>I built an interactive dashboard with Tableau Public.</a:t>
            </a:r>
          </a:p>
          <a:p>
            <a:r>
              <a:rPr lang="en-US" sz="2000" dirty="0">
                <a:latin typeface="Times New Roman" panose="02020603050405020304" pitchFamily="18" charset="0"/>
                <a:cs typeface="Times New Roman" panose="02020603050405020304" pitchFamily="18" charset="0"/>
              </a:rPr>
              <a:t>Bar graph to know the wickets taken per country.</a:t>
            </a:r>
          </a:p>
          <a:p>
            <a:r>
              <a:rPr lang="en-US" sz="2000" dirty="0">
                <a:latin typeface="Times New Roman" panose="02020603050405020304" pitchFamily="18" charset="0"/>
                <a:cs typeface="Times New Roman" panose="02020603050405020304" pitchFamily="18" charset="0"/>
              </a:rPr>
              <a:t>Box plot to know the distribution of runs scored.</a:t>
            </a:r>
          </a:p>
          <a:p>
            <a:r>
              <a:rPr lang="en-US" sz="2000" dirty="0">
                <a:latin typeface="Times New Roman" panose="02020603050405020304" pitchFamily="18" charset="0"/>
                <a:cs typeface="Times New Roman" panose="02020603050405020304" pitchFamily="18" charset="0"/>
              </a:rPr>
              <a:t>Box plot of runs conceded by players.</a:t>
            </a:r>
          </a:p>
          <a:p>
            <a:r>
              <a:rPr lang="en-US" sz="2000" dirty="0">
                <a:latin typeface="Times New Roman" panose="02020603050405020304" pitchFamily="18" charset="0"/>
                <a:cs typeface="Times New Roman" panose="02020603050405020304" pitchFamily="18" charset="0"/>
              </a:rPr>
              <a:t>Scatter plot for the relation b/w Overs bowled, runs conceded.</a:t>
            </a:r>
          </a:p>
          <a:p>
            <a:r>
              <a:rPr lang="en-US" sz="2000" dirty="0">
                <a:latin typeface="Times New Roman" panose="02020603050405020304" pitchFamily="18" charset="0"/>
                <a:cs typeface="Times New Roman" panose="02020603050405020304" pitchFamily="18" charset="0"/>
              </a:rPr>
              <a:t>Scatter plot to view relationship b/w Overs bowled, Economy.</a:t>
            </a:r>
          </a:p>
          <a:p>
            <a:r>
              <a:rPr lang="en-US" sz="2000" dirty="0">
                <a:latin typeface="Times New Roman" panose="02020603050405020304" pitchFamily="18" charset="0"/>
                <a:cs typeface="Times New Roman" panose="02020603050405020304" pitchFamily="18" charset="0"/>
              </a:rPr>
              <a:t>To get the pictures, </a:t>
            </a:r>
            <a:r>
              <a:rPr lang="en-US" sz="2000" dirty="0">
                <a:latin typeface="Times New Roman" panose="02020603050405020304" pitchFamily="18" charset="0"/>
                <a:cs typeface="Times New Roman" panose="02020603050405020304" pitchFamily="18" charset="0"/>
                <a:hlinkClick r:id="rId2"/>
              </a:rPr>
              <a:t>Click Here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get the interactive dashboard, </a:t>
            </a:r>
            <a:r>
              <a:rPr lang="en-US" sz="2000" dirty="0">
                <a:latin typeface="Times New Roman" panose="02020603050405020304" pitchFamily="18" charset="0"/>
                <a:cs typeface="Times New Roman" panose="02020603050405020304" pitchFamily="18" charset="0"/>
                <a:hlinkClick r:id="rId3"/>
              </a:rPr>
              <a:t>Click Here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3F68AD-2C13-B8B5-8CFB-05ED01BE2642}"/>
              </a:ext>
            </a:extLst>
          </p:cNvPr>
          <p:cNvPicPr>
            <a:picLocks noChangeAspect="1"/>
          </p:cNvPicPr>
          <p:nvPr/>
        </p:nvPicPr>
        <p:blipFill rotWithShape="1">
          <a:blip r:embed="rId4"/>
          <a:srcRect l="10954" r="4536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4299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3BB9E7-4831-7693-0700-85B5BE700B60}"/>
              </a:ext>
            </a:extLst>
          </p:cNvPr>
          <p:cNvPicPr>
            <a:picLocks noChangeAspect="1"/>
          </p:cNvPicPr>
          <p:nvPr/>
        </p:nvPicPr>
        <p:blipFill rotWithShape="1">
          <a:blip r:embed="rId2">
            <a:duotone>
              <a:prstClr val="black"/>
              <a:schemeClr val="tx2">
                <a:tint val="45000"/>
                <a:satMod val="400000"/>
              </a:schemeClr>
            </a:duotone>
            <a:alphaModFix amt="25000"/>
          </a:blip>
          <a:srcRect t="10786" b="4945"/>
          <a:stretch/>
        </p:blipFill>
        <p:spPr>
          <a:xfrm>
            <a:off x="20" y="10"/>
            <a:ext cx="12191980" cy="6857990"/>
          </a:xfrm>
          <a:prstGeom prst="rect">
            <a:avLst/>
          </a:prstGeom>
        </p:spPr>
      </p:pic>
      <p:sp>
        <p:nvSpPr>
          <p:cNvPr id="2" name="Title 1">
            <a:extLst>
              <a:ext uri="{FF2B5EF4-FFF2-40B4-BE49-F238E27FC236}">
                <a16:creationId xmlns:a16="http://schemas.microsoft.com/office/drawing/2014/main" id="{8D93A87B-9974-B083-6FEA-87820C1B9A34}"/>
              </a:ext>
            </a:extLst>
          </p:cNvPr>
          <p:cNvSpPr>
            <a:spLocks noGrp="1"/>
          </p:cNvSpPr>
          <p:nvPr>
            <p:ph type="title"/>
          </p:nvPr>
        </p:nvSpPr>
        <p:spPr>
          <a:xfrm>
            <a:off x="838200" y="365125"/>
            <a:ext cx="10515600" cy="1325563"/>
          </a:xfrm>
        </p:spPr>
        <p:txBody>
          <a:bodyPr>
            <a:normAutofit/>
          </a:bodyPr>
          <a:lstStyle/>
          <a:p>
            <a:r>
              <a:rPr lang="en-US" sz="6000" b="1" dirty="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F89AF658-3E8E-FBA0-ACBA-A4696ABCC03A}"/>
              </a:ext>
            </a:extLst>
          </p:cNvPr>
          <p:cNvGraphicFramePr>
            <a:graphicFrameLocks noGrp="1"/>
          </p:cNvGraphicFramePr>
          <p:nvPr>
            <p:ph idx="1"/>
            <p:extLst>
              <p:ext uri="{D42A27DB-BD31-4B8C-83A1-F6EECF244321}">
                <p14:modId xmlns:p14="http://schemas.microsoft.com/office/powerpoint/2010/main" val="39620117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3175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6" name="Group 4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7" name="Freeform: Shape 4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1673003-DD41-CCC4-0060-D6F4CA651407}"/>
              </a:ext>
            </a:extLst>
          </p:cNvPr>
          <p:cNvSpPr>
            <a:spLocks noGrp="1"/>
          </p:cNvSpPr>
          <p:nvPr>
            <p:ph type="title"/>
          </p:nvPr>
        </p:nvSpPr>
        <p:spPr>
          <a:xfrm>
            <a:off x="3045368" y="1997612"/>
            <a:ext cx="6105194" cy="845191"/>
          </a:xfrm>
        </p:spPr>
        <p:txBody>
          <a:bodyPr vert="horz" lIns="91440" tIns="45720" rIns="91440" bIns="45720" rtlCol="0" anchor="b">
            <a:noAutofit/>
          </a:bodyPr>
          <a:lstStyle/>
          <a:p>
            <a:pPr algn="ctr"/>
            <a:r>
              <a:rPr lang="en-US" sz="5000" b="1" kern="1200" dirty="0">
                <a:solidFill>
                  <a:schemeClr val="accent1"/>
                </a:solidFill>
                <a:latin typeface="Times New Roman" panose="02020603050405020304" pitchFamily="18" charset="0"/>
                <a:cs typeface="Times New Roman" panose="02020603050405020304" pitchFamily="18" charset="0"/>
              </a:rPr>
              <a:t>SECTION - 2</a:t>
            </a:r>
          </a:p>
        </p:txBody>
      </p:sp>
      <p:sp>
        <p:nvSpPr>
          <p:cNvPr id="3" name="Content Placeholder 2">
            <a:extLst>
              <a:ext uri="{FF2B5EF4-FFF2-40B4-BE49-F238E27FC236}">
                <a16:creationId xmlns:a16="http://schemas.microsoft.com/office/drawing/2014/main" id="{D187207E-6147-F594-EA7C-85AE50275803}"/>
              </a:ext>
            </a:extLst>
          </p:cNvPr>
          <p:cNvSpPr>
            <a:spLocks noGrp="1"/>
          </p:cNvSpPr>
          <p:nvPr>
            <p:ph idx="1"/>
          </p:nvPr>
        </p:nvSpPr>
        <p:spPr>
          <a:xfrm>
            <a:off x="2729131" y="3087960"/>
            <a:ext cx="7174523" cy="845191"/>
          </a:xfrm>
        </p:spPr>
        <p:txBody>
          <a:bodyPr vert="horz" lIns="91440" tIns="45720" rIns="91440" bIns="45720" rtlCol="0">
            <a:noAutofit/>
          </a:bodyPr>
          <a:lstStyle/>
          <a:p>
            <a:pPr marL="0" indent="0" algn="ctr">
              <a:buNone/>
            </a:pPr>
            <a:r>
              <a:rPr lang="en-US" b="1" kern="1200" dirty="0">
                <a:solidFill>
                  <a:srgbClr val="C00000"/>
                </a:solidFill>
                <a:latin typeface="Times New Roman" panose="02020603050405020304" pitchFamily="18" charset="0"/>
                <a:cs typeface="Times New Roman" panose="02020603050405020304" pitchFamily="18" charset="0"/>
              </a:rPr>
              <a:t>Insights Drawn From Exploratory Data Analysis</a:t>
            </a:r>
          </a:p>
        </p:txBody>
      </p:sp>
    </p:spTree>
    <p:extLst>
      <p:ext uri="{BB962C8B-B14F-4D97-AF65-F5344CB8AC3E}">
        <p14:creationId xmlns:p14="http://schemas.microsoft.com/office/powerpoint/2010/main" val="88039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E2265-D994-7D92-80E6-F75D7AD43420}"/>
              </a:ext>
            </a:extLst>
          </p:cNvPr>
          <p:cNvSpPr>
            <a:spLocks noGrp="1"/>
          </p:cNvSpPr>
          <p:nvPr>
            <p:ph type="title"/>
          </p:nvPr>
        </p:nvSpPr>
        <p:spPr>
          <a:xfrm>
            <a:off x="572493" y="918527"/>
            <a:ext cx="11018520" cy="754427"/>
          </a:xfrm>
        </p:spPr>
        <p:txBody>
          <a:bodyPr anchor="b">
            <a:normAutofit fontScale="90000"/>
          </a:bodyPr>
          <a:lstStyle/>
          <a:p>
            <a:r>
              <a:rPr lang="en-US" sz="5600" b="1" dirty="0">
                <a:solidFill>
                  <a:schemeClr val="accent1"/>
                </a:solidFill>
                <a:latin typeface="Times New Roman" panose="02020603050405020304" pitchFamily="18" charset="0"/>
                <a:cs typeface="Times New Roman" panose="02020603050405020304" pitchFamily="18" charset="0"/>
              </a:rPr>
              <a:t>Dimension</a:t>
            </a:r>
            <a:r>
              <a:rPr lang="en-US" sz="5400" b="1" dirty="0">
                <a:solidFill>
                  <a:schemeClr val="accent1"/>
                </a:solidFill>
                <a:latin typeface="Times New Roman" panose="02020603050405020304" pitchFamily="18" charset="0"/>
                <a:cs typeface="Times New Roman" panose="02020603050405020304" pitchFamily="18" charset="0"/>
              </a:rPr>
              <a:t> and Columns</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3ED44-F9DB-F2A5-5359-FB5A4847CD59}"/>
              </a:ext>
            </a:extLst>
          </p:cNvPr>
          <p:cNvSpPr>
            <a:spLocks noGrp="1"/>
          </p:cNvSpPr>
          <p:nvPr>
            <p:ph idx="1"/>
          </p:nvPr>
        </p:nvSpPr>
        <p:spPr>
          <a:xfrm>
            <a:off x="572493" y="2071316"/>
            <a:ext cx="5153058" cy="4119172"/>
          </a:xfrm>
        </p:spPr>
        <p:txBody>
          <a:bodyPr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To get the Dimension and Column names I use the .shape and .columns methods with the name of the dataframe. In the data, there are 152 rows and 32 columns. All 32 column names can be shown in a list format using the .columns method.</a:t>
            </a:r>
          </a:p>
          <a:p>
            <a:endParaRPr lang="en-US" sz="2200" dirty="0"/>
          </a:p>
        </p:txBody>
      </p:sp>
      <p:pic>
        <p:nvPicPr>
          <p:cNvPr id="7" name="Picture 6" descr="A screenshot of a computer&#10;&#10;Description automatically generated">
            <a:extLst>
              <a:ext uri="{FF2B5EF4-FFF2-40B4-BE49-F238E27FC236}">
                <a16:creationId xmlns:a16="http://schemas.microsoft.com/office/drawing/2014/main" id="{B300CB37-EEC8-4FED-3D95-4B455B94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689" y="2462849"/>
            <a:ext cx="5544324" cy="2438740"/>
          </a:xfrm>
          <a:prstGeom prst="rect">
            <a:avLst/>
          </a:prstGeom>
        </p:spPr>
      </p:pic>
    </p:spTree>
    <p:extLst>
      <p:ext uri="{BB962C8B-B14F-4D97-AF65-F5344CB8AC3E}">
        <p14:creationId xmlns:p14="http://schemas.microsoft.com/office/powerpoint/2010/main" val="398165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AF5C1-0729-1827-8E7A-4B96A69E009B}"/>
              </a:ext>
            </a:extLst>
          </p:cNvPr>
          <p:cNvSpPr>
            <a:spLocks noGrp="1"/>
          </p:cNvSpPr>
          <p:nvPr>
            <p:ph type="title"/>
          </p:nvPr>
        </p:nvSpPr>
        <p:spPr>
          <a:xfrm>
            <a:off x="572493" y="880638"/>
            <a:ext cx="11018520" cy="792316"/>
          </a:xfrm>
        </p:spPr>
        <p:txBody>
          <a:bodyPr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Treating Missing Values</a:t>
            </a:r>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69E07-EA6B-391C-A753-F823A94C9435}"/>
              </a:ext>
            </a:extLst>
          </p:cNvPr>
          <p:cNvSpPr>
            <a:spLocks noGrp="1"/>
          </p:cNvSpPr>
          <p:nvPr>
            <p:ph idx="1"/>
          </p:nvPr>
        </p:nvSpPr>
        <p:spPr>
          <a:xfrm>
            <a:off x="572493" y="2071316"/>
            <a:ext cx="4576282" cy="3086852"/>
          </a:xfrm>
        </p:spPr>
        <p:txBody>
          <a:bodyPr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In Python, isnull().sum() is used to get missing values that are contained in each columns. My data set also contain missing values in various columns. To treat them, I replace them with 0. The .fillna(0, inplace = True) is used to do the treatment. The values that are 0 in picture are actually Nan values in original data.</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476C962E-139E-ADBD-E419-016B77F30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498" y="2301316"/>
            <a:ext cx="5707515" cy="2205972"/>
          </a:xfrm>
          <a:prstGeom prst="rect">
            <a:avLst/>
          </a:prstGeom>
        </p:spPr>
      </p:pic>
    </p:spTree>
    <p:extLst>
      <p:ext uri="{BB962C8B-B14F-4D97-AF65-F5344CB8AC3E}">
        <p14:creationId xmlns:p14="http://schemas.microsoft.com/office/powerpoint/2010/main" val="389696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6B892-05B6-9791-EAA4-37E6AF6CD731}"/>
              </a:ext>
            </a:extLst>
          </p:cNvPr>
          <p:cNvSpPr>
            <a:spLocks noGrp="1"/>
          </p:cNvSpPr>
          <p:nvPr>
            <p:ph type="title"/>
          </p:nvPr>
        </p:nvSpPr>
        <p:spPr>
          <a:xfrm>
            <a:off x="572493" y="886265"/>
            <a:ext cx="11018520" cy="786689"/>
          </a:xfrm>
        </p:spPr>
        <p:txBody>
          <a:bodyPr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Renaming Columns</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B2C79F-5802-297D-6D01-D3BA8608D036}"/>
              </a:ext>
            </a:extLst>
          </p:cNvPr>
          <p:cNvSpPr>
            <a:spLocks noGrp="1"/>
          </p:cNvSpPr>
          <p:nvPr>
            <p:ph idx="1"/>
          </p:nvPr>
        </p:nvSpPr>
        <p:spPr>
          <a:xfrm>
            <a:off x="572493" y="2071316"/>
            <a:ext cx="4407470" cy="3086852"/>
          </a:xfrm>
        </p:spPr>
        <p:txBody>
          <a:bodyPr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To rename columns of a dataframe .rename()  of pandas function is used. It takes the names of the columns to be changed. As, number of columns is greater than 5, so I use an advanced method to make a dictionary and then pass it through the .rename() function with inplace true parameter.</a:t>
            </a:r>
          </a:p>
          <a:p>
            <a:pPr marL="0" indent="0">
              <a:buNone/>
            </a:pPr>
            <a:endParaRPr lang="en-US" sz="2200" dirty="0"/>
          </a:p>
        </p:txBody>
      </p:sp>
      <p:pic>
        <p:nvPicPr>
          <p:cNvPr id="7" name="Picture 6" descr="A screen shot of a computer&#10;&#10;Description automatically generated">
            <a:extLst>
              <a:ext uri="{FF2B5EF4-FFF2-40B4-BE49-F238E27FC236}">
                <a16:creationId xmlns:a16="http://schemas.microsoft.com/office/drawing/2014/main" id="{C61F5E51-D1B3-2505-38AE-BFF33E898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899" y="2315542"/>
            <a:ext cx="5941608" cy="2379302"/>
          </a:xfrm>
          <a:prstGeom prst="rect">
            <a:avLst/>
          </a:prstGeom>
        </p:spPr>
      </p:pic>
    </p:spTree>
    <p:extLst>
      <p:ext uri="{BB962C8B-B14F-4D97-AF65-F5344CB8AC3E}">
        <p14:creationId xmlns:p14="http://schemas.microsoft.com/office/powerpoint/2010/main" val="198443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AF8A5-6A5F-DE5F-A4D1-30D2F10C1957}"/>
              </a:ext>
            </a:extLst>
          </p:cNvPr>
          <p:cNvSpPr>
            <a:spLocks noGrp="1"/>
          </p:cNvSpPr>
          <p:nvPr>
            <p:ph type="title"/>
          </p:nvPr>
        </p:nvSpPr>
        <p:spPr>
          <a:xfrm>
            <a:off x="572493" y="815926"/>
            <a:ext cx="11018520" cy="857028"/>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Teams Participated</a:t>
            </a:r>
            <a:r>
              <a:rPr lang="en-US" sz="5000" dirty="0">
                <a:solidFill>
                  <a:schemeClr val="accent1"/>
                </a:solidFill>
                <a:latin typeface="Times New Roman" panose="02020603050405020304" pitchFamily="18" charset="0"/>
                <a:cs typeface="Times New Roman" panose="02020603050405020304" pitchFamily="18" charset="0"/>
              </a:rPr>
              <a:t> In WorldCup 2K23</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56D18D-0C6A-0570-9D22-1FFD7E132E45}"/>
              </a:ext>
            </a:extLst>
          </p:cNvPr>
          <p:cNvSpPr>
            <a:spLocks noGrp="1"/>
          </p:cNvSpPr>
          <p:nvPr>
            <p:ph idx="1"/>
          </p:nvPr>
        </p:nvSpPr>
        <p:spPr>
          <a:xfrm>
            <a:off x="572493" y="2071316"/>
            <a:ext cx="6713552" cy="4119172"/>
          </a:xfrm>
        </p:spPr>
        <p:txBody>
          <a:bodyPr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Using SQL, I can fetch the data that shows the teams that participate in world cup 2k23. The teams are – India, Pakistan, Afghanistan, Sri Lanka, Bangladesh, South Africa, England, Netherland, Australia and New Zealand</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B5E2361C-B19A-130A-8AD4-3F1C77A6A917}"/>
              </a:ext>
            </a:extLst>
          </p:cNvPr>
          <p:cNvPicPr>
            <a:picLocks noChangeAspect="1"/>
          </p:cNvPicPr>
          <p:nvPr/>
        </p:nvPicPr>
        <p:blipFill rotWithShape="1">
          <a:blip r:embed="rId2">
            <a:extLst>
              <a:ext uri="{28A0092B-C50C-407E-A947-70E740481C1C}">
                <a14:useLocalDpi xmlns:a14="http://schemas.microsoft.com/office/drawing/2010/main" val="0"/>
              </a:ext>
            </a:extLst>
          </a:blip>
          <a:srcRect r="2650" b="-2"/>
          <a:stretch/>
        </p:blipFill>
        <p:spPr>
          <a:xfrm>
            <a:off x="7675658" y="2093976"/>
            <a:ext cx="3941064" cy="4096512"/>
          </a:xfrm>
          <a:prstGeom prst="rect">
            <a:avLst/>
          </a:prstGeom>
        </p:spPr>
      </p:pic>
    </p:spTree>
    <p:extLst>
      <p:ext uri="{BB962C8B-B14F-4D97-AF65-F5344CB8AC3E}">
        <p14:creationId xmlns:p14="http://schemas.microsoft.com/office/powerpoint/2010/main" val="268774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6EAE9-B694-4F86-8E1A-1774FA699063}"/>
              </a:ext>
            </a:extLst>
          </p:cNvPr>
          <p:cNvSpPr>
            <a:spLocks noGrp="1"/>
          </p:cNvSpPr>
          <p:nvPr>
            <p:ph type="title"/>
          </p:nvPr>
        </p:nvSpPr>
        <p:spPr>
          <a:xfrm>
            <a:off x="572493" y="722376"/>
            <a:ext cx="11018520" cy="950578"/>
          </a:xfrm>
        </p:spPr>
        <p:txBody>
          <a:bodyPr vert="horz" lIns="91440" tIns="45720" rIns="91440" bIns="45720" rtlCol="0"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Top 5 Run Scorers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5F932A-5DF4-DDCB-73C9-4F76C1933FA2}"/>
              </a:ext>
            </a:extLst>
          </p:cNvPr>
          <p:cNvSpPr txBox="1"/>
          <p:nvPr/>
        </p:nvSpPr>
        <p:spPr>
          <a:xfrm>
            <a:off x="572493" y="2071316"/>
            <a:ext cx="5382018" cy="4119172"/>
          </a:xfrm>
          <a:prstGeom prst="rect">
            <a:avLst/>
          </a:prstGeom>
        </p:spPr>
        <p:txBody>
          <a:bodyPr vert="horz" lIns="91440" tIns="45720" rIns="91440" bIns="45720" rtlCol="0" anchor="t">
            <a:normAutofit/>
          </a:bodyPr>
          <a:lstStyle/>
          <a:p>
            <a:pPr algn="just">
              <a:lnSpc>
                <a:spcPct val="90000"/>
              </a:lnSpc>
              <a:spcAft>
                <a:spcPts val="600"/>
              </a:spcAft>
            </a:pPr>
            <a:r>
              <a:rPr lang="en-US" sz="2200" dirty="0">
                <a:latin typeface="Times New Roman" panose="02020603050405020304" pitchFamily="18" charset="0"/>
                <a:cs typeface="Times New Roman" panose="02020603050405020304" pitchFamily="18" charset="0"/>
              </a:rPr>
              <a:t>In this world cup 2k23, Virat Kohli is the highest run scorer. He Scored 9 hundreds and 3 Centuries. He crosses the record of the great Sachin Tendulkar in Number of ODI hundreds. After Virat Kohli, Rohit Sharma, Quinton de Kock, Rachin Ravindra and Daryl Mitchell are the rest 4 top run scorers.</a:t>
            </a:r>
          </a:p>
        </p:txBody>
      </p:sp>
      <p:pic>
        <p:nvPicPr>
          <p:cNvPr id="10" name="Content Placeholder 9" descr="A screenshot of a computer program&#10;&#10;Description automatically generated">
            <a:extLst>
              <a:ext uri="{FF2B5EF4-FFF2-40B4-BE49-F238E27FC236}">
                <a16:creationId xmlns:a16="http://schemas.microsoft.com/office/drawing/2014/main" id="{B18E10B5-3FCE-0764-7353-5C5FCBE04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7490" y="2477458"/>
            <a:ext cx="5307803" cy="2317965"/>
          </a:xfrm>
        </p:spPr>
      </p:pic>
    </p:spTree>
    <p:extLst>
      <p:ext uri="{BB962C8B-B14F-4D97-AF65-F5344CB8AC3E}">
        <p14:creationId xmlns:p14="http://schemas.microsoft.com/office/powerpoint/2010/main" val="424504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a:extLst>
              <a:ext uri="{FF2B5EF4-FFF2-40B4-BE49-F238E27FC236}">
                <a16:creationId xmlns:a16="http://schemas.microsoft.com/office/drawing/2014/main" id="{E5C21081-1064-955E-EFED-FB79E91680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20" name="Group 1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1" name="Oval 20">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C8D551-7556-6FFF-E53F-15EC91CE3FCA}"/>
              </a:ext>
            </a:extLst>
          </p:cNvPr>
          <p:cNvSpPr txBox="1"/>
          <p:nvPr/>
        </p:nvSpPr>
        <p:spPr>
          <a:xfrm>
            <a:off x="702591" y="3404608"/>
            <a:ext cx="3520789" cy="266608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cap="all" spc="120" baseline="0" dirty="0">
                <a:solidFill>
                  <a:schemeClr val="bg1"/>
                </a:solidFill>
                <a:latin typeface="Times New Roman" panose="02020603050405020304" pitchFamily="18" charset="0"/>
                <a:ea typeface="+mj-ea"/>
                <a:cs typeface="Times New Roman" panose="02020603050405020304" pitchFamily="18" charset="0"/>
              </a:rPr>
              <a:t>Outline:</a:t>
            </a:r>
          </a:p>
        </p:txBody>
      </p:sp>
      <p:grpSp>
        <p:nvGrpSpPr>
          <p:cNvPr id="26"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7" name="Freeform: Shape 26">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1" name="Freeform: Shape 3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7" name="TextBox 6">
            <a:extLst>
              <a:ext uri="{FF2B5EF4-FFF2-40B4-BE49-F238E27FC236}">
                <a16:creationId xmlns:a16="http://schemas.microsoft.com/office/drawing/2014/main" id="{78EC9DA0-4C53-2241-F8A4-BD99BA55E081}"/>
              </a:ext>
            </a:extLst>
          </p:cNvPr>
          <p:cNvSpPr txBox="1"/>
          <p:nvPr/>
        </p:nvSpPr>
        <p:spPr>
          <a:xfrm>
            <a:off x="6835143" y="1105269"/>
            <a:ext cx="4974771" cy="4647247"/>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spc="50" dirty="0">
                <a:solidFill>
                  <a:schemeClr val="bg1"/>
                </a:solidFill>
                <a:latin typeface="Times New Roman" panose="02020603050405020304" pitchFamily="18" charset="0"/>
                <a:cs typeface="Times New Roman" panose="02020603050405020304" pitchFamily="18" charset="0"/>
              </a:rPr>
              <a:t>Executive Summary</a:t>
            </a:r>
          </a:p>
          <a:p>
            <a:pPr marL="57150">
              <a:lnSpc>
                <a:spcPct val="90000"/>
              </a:lnSpc>
              <a:spcAft>
                <a:spcPts val="600"/>
              </a:spcAft>
            </a:pPr>
            <a:endParaRPr lang="en-US" sz="2400" spc="50" dirty="0">
              <a:solidFill>
                <a:schemeClr val="bg1"/>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400" spc="50" dirty="0">
                <a:solidFill>
                  <a:schemeClr val="bg1"/>
                </a:solidFill>
                <a:latin typeface="Times New Roman" panose="02020603050405020304" pitchFamily="18" charset="0"/>
                <a:cs typeface="Times New Roman" panose="02020603050405020304" pitchFamily="18" charset="0"/>
              </a:rPr>
              <a:t>Introduction</a:t>
            </a:r>
          </a:p>
          <a:p>
            <a:pPr marL="57150">
              <a:lnSpc>
                <a:spcPct val="90000"/>
              </a:lnSpc>
              <a:spcAft>
                <a:spcPts val="600"/>
              </a:spcAft>
            </a:pPr>
            <a:endParaRPr lang="en-US" sz="2400" spc="50" dirty="0">
              <a:solidFill>
                <a:schemeClr val="bg1"/>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400" spc="50" dirty="0">
                <a:solidFill>
                  <a:schemeClr val="bg1"/>
                </a:solidFill>
                <a:latin typeface="Times New Roman" panose="02020603050405020304" pitchFamily="18" charset="0"/>
                <a:cs typeface="Times New Roman" panose="02020603050405020304" pitchFamily="18" charset="0"/>
              </a:rPr>
              <a:t>Methodology</a:t>
            </a:r>
          </a:p>
          <a:p>
            <a:pPr marL="57150">
              <a:lnSpc>
                <a:spcPct val="90000"/>
              </a:lnSpc>
              <a:spcAft>
                <a:spcPts val="600"/>
              </a:spcAft>
            </a:pPr>
            <a:endParaRPr lang="en-US" sz="2400" spc="50" dirty="0">
              <a:solidFill>
                <a:schemeClr val="bg1"/>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400" spc="50" dirty="0">
                <a:solidFill>
                  <a:schemeClr val="bg1"/>
                </a:solidFill>
                <a:latin typeface="Times New Roman" panose="02020603050405020304" pitchFamily="18" charset="0"/>
                <a:cs typeface="Times New Roman" panose="02020603050405020304" pitchFamily="18" charset="0"/>
              </a:rPr>
              <a:t>Results</a:t>
            </a:r>
          </a:p>
          <a:p>
            <a:pPr marL="57150">
              <a:lnSpc>
                <a:spcPct val="90000"/>
              </a:lnSpc>
              <a:spcAft>
                <a:spcPts val="600"/>
              </a:spcAft>
            </a:pPr>
            <a:endParaRPr lang="en-US" sz="2400" spc="50" dirty="0">
              <a:solidFill>
                <a:schemeClr val="bg1"/>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400" spc="50" dirty="0">
                <a:solidFill>
                  <a:schemeClr val="bg1"/>
                </a:solidFill>
                <a:latin typeface="Times New Roman" panose="02020603050405020304" pitchFamily="18" charset="0"/>
                <a:cs typeface="Times New Roman" panose="02020603050405020304" pitchFamily="18" charset="0"/>
              </a:rPr>
              <a:t>Conclusion</a:t>
            </a:r>
          </a:p>
          <a:p>
            <a:pPr marL="57150">
              <a:lnSpc>
                <a:spcPct val="90000"/>
              </a:lnSpc>
              <a:spcAft>
                <a:spcPts val="600"/>
              </a:spcAft>
            </a:pPr>
            <a:endParaRPr lang="en-US" sz="2400" spc="50" dirty="0">
              <a:solidFill>
                <a:schemeClr val="bg1"/>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400" spc="50" dirty="0">
                <a:solidFill>
                  <a:schemeClr val="bg1"/>
                </a:solidFill>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443034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428AC-F29A-1AD5-7096-7178E72A7E27}"/>
              </a:ext>
            </a:extLst>
          </p:cNvPr>
          <p:cNvSpPr>
            <a:spLocks noGrp="1"/>
          </p:cNvSpPr>
          <p:nvPr>
            <p:ph type="title"/>
          </p:nvPr>
        </p:nvSpPr>
        <p:spPr>
          <a:xfrm>
            <a:off x="572493" y="758952"/>
            <a:ext cx="11018520" cy="914002"/>
          </a:xfrm>
        </p:spPr>
        <p:txBody>
          <a:bodyPr vert="horz" lIns="91440" tIns="45720" rIns="91440" bIns="45720" rtlCol="0"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Top 5 Wicket Takers</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6F38B6-AEE5-E6D4-290A-6F2E446C23AA}"/>
              </a:ext>
            </a:extLst>
          </p:cNvPr>
          <p:cNvSpPr txBox="1"/>
          <p:nvPr/>
        </p:nvSpPr>
        <p:spPr>
          <a:xfrm>
            <a:off x="572493" y="2071316"/>
            <a:ext cx="4970178" cy="4119172"/>
          </a:xfrm>
          <a:prstGeom prst="rect">
            <a:avLst/>
          </a:prstGeom>
        </p:spPr>
        <p:txBody>
          <a:bodyPr vert="horz" lIns="91440" tIns="45720" rIns="91440" bIns="45720" rtlCol="0" anchor="t">
            <a:normAutofit/>
          </a:bodyPr>
          <a:lstStyle/>
          <a:p>
            <a:pPr algn="just">
              <a:lnSpc>
                <a:spcPct val="90000"/>
              </a:lnSpc>
              <a:spcAft>
                <a:spcPts val="600"/>
              </a:spcAft>
            </a:pPr>
            <a:r>
              <a:rPr lang="en-US" sz="2200" dirty="0">
                <a:latin typeface="Times New Roman" panose="02020603050405020304" pitchFamily="18" charset="0"/>
                <a:cs typeface="Times New Roman" panose="02020603050405020304" pitchFamily="18" charset="0"/>
              </a:rPr>
              <a:t>In the world cup 2k23, Mohommad Shami takes highest Number of wickets (24) in total 11 matches. He made a record as the first Indian to take 50 world cup wickets for India by playing lowest number of matches. After him, Australian Adam Zampa, Sri Lankan Madushanka, Indian Jasprit Bumrah and South African Coetzee are the rest 4 in the list.</a:t>
            </a:r>
          </a:p>
        </p:txBody>
      </p:sp>
      <p:pic>
        <p:nvPicPr>
          <p:cNvPr id="11" name="Content Placeholder 10" descr="A screenshot of a computer&#10;&#10;Description automatically generated">
            <a:extLst>
              <a:ext uri="{FF2B5EF4-FFF2-40B4-BE49-F238E27FC236}">
                <a16:creationId xmlns:a16="http://schemas.microsoft.com/office/drawing/2014/main" id="{C5079AA0-A87D-4A1E-E7BB-1F46A8806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347" y="2319762"/>
            <a:ext cx="5821160" cy="2462798"/>
          </a:xfrm>
        </p:spPr>
      </p:pic>
    </p:spTree>
    <p:extLst>
      <p:ext uri="{BB962C8B-B14F-4D97-AF65-F5344CB8AC3E}">
        <p14:creationId xmlns:p14="http://schemas.microsoft.com/office/powerpoint/2010/main" val="263714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3F784-4541-55FA-97AB-DE5CFBA1C335}"/>
              </a:ext>
            </a:extLst>
          </p:cNvPr>
          <p:cNvSpPr>
            <a:spLocks noGrp="1"/>
          </p:cNvSpPr>
          <p:nvPr>
            <p:ph type="title"/>
          </p:nvPr>
        </p:nvSpPr>
        <p:spPr>
          <a:xfrm>
            <a:off x="572493" y="856343"/>
            <a:ext cx="11018520" cy="816611"/>
          </a:xfrm>
        </p:spPr>
        <p:txBody>
          <a:bodyPr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Top 5 Bowlers With Best Economy</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C17E73-9588-714A-6671-70E217FCBCEA}"/>
              </a:ext>
            </a:extLst>
          </p:cNvPr>
          <p:cNvSpPr>
            <a:spLocks noGrp="1"/>
          </p:cNvSpPr>
          <p:nvPr>
            <p:ph idx="1"/>
          </p:nvPr>
        </p:nvSpPr>
        <p:spPr>
          <a:xfrm>
            <a:off x="572493" y="2469808"/>
            <a:ext cx="4289793" cy="3105140"/>
          </a:xfrm>
        </p:spPr>
        <p:txBody>
          <a:bodyPr anchor="t">
            <a:normAutofit lnSpcReduction="10000"/>
          </a:bodyPr>
          <a:lstStyle/>
          <a:p>
            <a:pPr marL="0" indent="0" algn="just">
              <a:buNone/>
            </a:pPr>
            <a:r>
              <a:rPr lang="en-US" sz="2200" dirty="0">
                <a:latin typeface="Times New Roman" panose="02020603050405020304" pitchFamily="18" charset="0"/>
                <a:cs typeface="Times New Roman" panose="02020603050405020304" pitchFamily="18" charset="0"/>
              </a:rPr>
              <a:t>In world cup 2k23, Jasprit Bumrah is the bowler, having the best economy of 4.08 after bowling approximately 98 overs. This is the best bowling average in Indians. After him, Ravindra Jadeja and Kuldeep Yadav are the other two Indian Bowlers. South African Keshav Maharaj and Afghani Mohommad Nabi are on the list.</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17516DBB-6122-8793-4086-6754E8059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556" y="2469808"/>
            <a:ext cx="6560457" cy="2279220"/>
          </a:xfrm>
          <a:prstGeom prst="rect">
            <a:avLst/>
          </a:prstGeom>
        </p:spPr>
      </p:pic>
    </p:spTree>
    <p:extLst>
      <p:ext uri="{BB962C8B-B14F-4D97-AF65-F5344CB8AC3E}">
        <p14:creationId xmlns:p14="http://schemas.microsoft.com/office/powerpoint/2010/main" val="169003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7E7A0-7428-018D-93E2-916A3726F6A7}"/>
              </a:ext>
            </a:extLst>
          </p:cNvPr>
          <p:cNvSpPr>
            <a:spLocks noGrp="1"/>
          </p:cNvSpPr>
          <p:nvPr>
            <p:ph type="title"/>
          </p:nvPr>
        </p:nvSpPr>
        <p:spPr>
          <a:xfrm>
            <a:off x="572493" y="858129"/>
            <a:ext cx="11018520" cy="814825"/>
          </a:xfrm>
        </p:spPr>
        <p:txBody>
          <a:bodyPr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Top 5 Batters With Best Average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FF071-6B9E-5169-B139-D5C2809F703F}"/>
              </a:ext>
            </a:extLst>
          </p:cNvPr>
          <p:cNvSpPr>
            <a:spLocks noGrp="1"/>
          </p:cNvSpPr>
          <p:nvPr>
            <p:ph idx="1"/>
          </p:nvPr>
        </p:nvSpPr>
        <p:spPr>
          <a:xfrm>
            <a:off x="572493" y="2071316"/>
            <a:ext cx="4899839" cy="4119172"/>
          </a:xfrm>
        </p:spPr>
        <p:txBody>
          <a:bodyPr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In world cup 2k23, Virat Kohli Made 765 runs in 11 matches. As he had the highest runs in 11 matches, so Virat Kohli has the highest Average, approximately 69. Quinton de Kock, Daryl Michell, Rachin Ravindra and Rohit Sharma are also on the list. Lowest Average is of  Rohit Sharma as he made 597 runs in 11 matches. Other three played 9 matches.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780163C8-034A-CAA0-E4A2-13943230A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270" y="2411851"/>
            <a:ext cx="5797023" cy="2252139"/>
          </a:xfrm>
          <a:prstGeom prst="rect">
            <a:avLst/>
          </a:prstGeom>
        </p:spPr>
      </p:pic>
    </p:spTree>
    <p:extLst>
      <p:ext uri="{BB962C8B-B14F-4D97-AF65-F5344CB8AC3E}">
        <p14:creationId xmlns:p14="http://schemas.microsoft.com/office/powerpoint/2010/main" val="401473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1A7B2-90E5-08D2-6B48-EB57F585AF59}"/>
              </a:ext>
            </a:extLst>
          </p:cNvPr>
          <p:cNvSpPr>
            <a:spLocks noGrp="1"/>
          </p:cNvSpPr>
          <p:nvPr>
            <p:ph type="title"/>
          </p:nvPr>
        </p:nvSpPr>
        <p:spPr>
          <a:xfrm>
            <a:off x="572493" y="773723"/>
            <a:ext cx="11018520" cy="926110"/>
          </a:xfrm>
        </p:spPr>
        <p:txBody>
          <a:bodyPr vert="horz" lIns="91440" tIns="45720" rIns="91440" bIns="45720" rtlCol="0"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Total Runs and Wickets In WorldCup</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BE2B1-2AF2-C577-0EA5-C6402BF00940}"/>
              </a:ext>
            </a:extLst>
          </p:cNvPr>
          <p:cNvSpPr txBox="1"/>
          <p:nvPr/>
        </p:nvSpPr>
        <p:spPr>
          <a:xfrm>
            <a:off x="572492" y="2071316"/>
            <a:ext cx="5350005" cy="4119172"/>
          </a:xfrm>
          <a:prstGeom prst="rect">
            <a:avLst/>
          </a:prstGeom>
        </p:spPr>
        <p:txBody>
          <a:bodyPr vert="horz" lIns="91440" tIns="45720" rIns="91440" bIns="45720" rtlCol="0" anchor="t">
            <a:normAutofit/>
          </a:bodyPr>
          <a:lstStyle/>
          <a:p>
            <a:pPr algn="just">
              <a:lnSpc>
                <a:spcPct val="90000"/>
              </a:lnSpc>
              <a:spcAft>
                <a:spcPts val="600"/>
              </a:spcAft>
            </a:pPr>
            <a:r>
              <a:rPr lang="en-US" sz="2200" dirty="0">
                <a:latin typeface="Times New Roman" panose="02020603050405020304" pitchFamily="18" charset="0"/>
                <a:cs typeface="Times New Roman" panose="02020603050405020304" pitchFamily="18" charset="0"/>
              </a:rPr>
              <a:t>In this world cup 2k23, Total 23426 runs are made by 10 countries. Whereas Total wickets taken by 10 countries are 690.</a:t>
            </a:r>
          </a:p>
        </p:txBody>
      </p:sp>
      <p:pic>
        <p:nvPicPr>
          <p:cNvPr id="14" name="Content Placeholder 13" descr="A screenshot of a computer program&#10;&#10;Description automatically generated">
            <a:extLst>
              <a:ext uri="{FF2B5EF4-FFF2-40B4-BE49-F238E27FC236}">
                <a16:creationId xmlns:a16="http://schemas.microsoft.com/office/drawing/2014/main" id="{3BE56695-E403-647C-3F05-B3C637565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0128" y="2071316"/>
            <a:ext cx="5125165" cy="3258005"/>
          </a:xfrm>
        </p:spPr>
      </p:pic>
    </p:spTree>
    <p:extLst>
      <p:ext uri="{BB962C8B-B14F-4D97-AF65-F5344CB8AC3E}">
        <p14:creationId xmlns:p14="http://schemas.microsoft.com/office/powerpoint/2010/main" val="581880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900332"/>
            <a:ext cx="11018520" cy="772622"/>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Runs and Wickets By Each Player Type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071316"/>
            <a:ext cx="5583199" cy="4119172"/>
          </a:xfrm>
        </p:spPr>
        <p:txBody>
          <a:bodyPr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In Cricket, there are mainly three types of Players. Batters (they bat only), bowlers (they bowl only) and all-rounders (they bat and bowl). The third type is more versatile. As a result, they are the backbones on any team.</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D2E4D25B-354D-B360-8DFB-772BA3506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351" y="2071316"/>
            <a:ext cx="4745942" cy="3478821"/>
          </a:xfrm>
          <a:prstGeom prst="rect">
            <a:avLst/>
          </a:prstGeom>
        </p:spPr>
      </p:pic>
    </p:spTree>
    <p:extLst>
      <p:ext uri="{BB962C8B-B14F-4D97-AF65-F5344CB8AC3E}">
        <p14:creationId xmlns:p14="http://schemas.microsoft.com/office/powerpoint/2010/main" val="380259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800028"/>
            <a:ext cx="11018520" cy="872926"/>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Virat Kohli Performance Graph</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071316"/>
            <a:ext cx="5583199" cy="4119172"/>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5350005" cy="280076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Virat Kohli played total 11 innings. Out of them he scored a duck in game number 6 (against England). He scored highest run 117 in game number 10 (against New Zealand). He scored only a less 50 runs in game number 2 (against Pakistan) as the graph depicts.</a:t>
            </a:r>
          </a:p>
          <a:p>
            <a:endParaRPr lang="en-US" sz="2200" dirty="0">
              <a:latin typeface="Times New Roman" panose="02020603050405020304" pitchFamily="18" charset="0"/>
              <a:cs typeface="Times New Roman" panose="02020603050405020304" pitchFamily="18" charset="0"/>
            </a:endParaRPr>
          </a:p>
        </p:txBody>
      </p:sp>
      <p:pic>
        <p:nvPicPr>
          <p:cNvPr id="5" name="Content Placeholder 4" descr="A graph with red lines and numbers&#10;&#10;Description automatically generated">
            <a:extLst>
              <a:ext uri="{FF2B5EF4-FFF2-40B4-BE49-F238E27FC236}">
                <a16:creationId xmlns:a16="http://schemas.microsoft.com/office/drawing/2014/main" id="{199DF12D-CCC2-BC09-683A-B861137D7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185" y="2564894"/>
            <a:ext cx="4157291" cy="2985899"/>
          </a:xfrm>
          <a:prstGeom prst="rect">
            <a:avLst/>
          </a:prstGeom>
        </p:spPr>
      </p:pic>
    </p:spTree>
    <p:extLst>
      <p:ext uri="{BB962C8B-B14F-4D97-AF65-F5344CB8AC3E}">
        <p14:creationId xmlns:p14="http://schemas.microsoft.com/office/powerpoint/2010/main" val="2893817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800028"/>
            <a:ext cx="11018520" cy="872926"/>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Rohit Sharma Performance Graph</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071316"/>
            <a:ext cx="5583199" cy="4119172"/>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5350005" cy="313932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Rohit Sharma played total 11 innings. Out of them he scored a duck in game number 1 (against Australia) and scored 4 in game number 7 (against Sri Lanka). He scored highest run 131 in game number 2 (against Afghanistan). He scored many less than 50 runs  but all of them gave India a good start in Power play as the graph depicts.</a:t>
            </a:r>
          </a:p>
          <a:p>
            <a:endParaRPr lang="en-US" sz="2200" dirty="0">
              <a:latin typeface="Times New Roman" panose="02020603050405020304" pitchFamily="18" charset="0"/>
              <a:cs typeface="Times New Roman" panose="02020603050405020304" pitchFamily="18" charset="0"/>
            </a:endParaRPr>
          </a:p>
        </p:txBody>
      </p:sp>
      <p:pic>
        <p:nvPicPr>
          <p:cNvPr id="7" name="Picture 6" descr="A graph with red lines and numbers&#10;&#10;Description automatically generated">
            <a:extLst>
              <a:ext uri="{FF2B5EF4-FFF2-40B4-BE49-F238E27FC236}">
                <a16:creationId xmlns:a16="http://schemas.microsoft.com/office/drawing/2014/main" id="{FD2F9C30-A11C-45D3-11E2-C0453A9F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496" y="2472982"/>
            <a:ext cx="4243652" cy="2984295"/>
          </a:xfrm>
          <a:prstGeom prst="rect">
            <a:avLst/>
          </a:prstGeom>
        </p:spPr>
      </p:pic>
    </p:spTree>
    <p:extLst>
      <p:ext uri="{BB962C8B-B14F-4D97-AF65-F5344CB8AC3E}">
        <p14:creationId xmlns:p14="http://schemas.microsoft.com/office/powerpoint/2010/main" val="2344671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800028"/>
            <a:ext cx="11018520" cy="872926"/>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Jasprit Bumrah Performance Graph</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071316"/>
            <a:ext cx="5583199" cy="4119172"/>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5350005" cy="313932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Jasprit Bumrah played total 11 innings. He takes 4 wickets in game number 2 (against Afghanistan). He has only a game without a wicket less game in game number 8 in world cup (against South Africa). His bowling economy is the best throughout this world cup. He takes total 20 wickets, as the graph suggests.</a:t>
            </a:r>
          </a:p>
          <a:p>
            <a:endParaRPr lang="en-US" sz="2200" dirty="0">
              <a:latin typeface="Times New Roman" panose="02020603050405020304" pitchFamily="18" charset="0"/>
              <a:cs typeface="Times New Roman" panose="02020603050405020304" pitchFamily="18" charset="0"/>
            </a:endParaRPr>
          </a:p>
        </p:txBody>
      </p:sp>
      <p:pic>
        <p:nvPicPr>
          <p:cNvPr id="6" name="Picture 5" descr="A graph with blue lines&#10;&#10;Description automatically generated">
            <a:extLst>
              <a:ext uri="{FF2B5EF4-FFF2-40B4-BE49-F238E27FC236}">
                <a16:creationId xmlns:a16="http://schemas.microsoft.com/office/drawing/2014/main" id="{000181D1-8D7C-39E0-F274-EF67AF57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439" y="2307102"/>
            <a:ext cx="3877595" cy="3128339"/>
          </a:xfrm>
          <a:prstGeom prst="rect">
            <a:avLst/>
          </a:prstGeom>
        </p:spPr>
      </p:pic>
    </p:spTree>
    <p:extLst>
      <p:ext uri="{BB962C8B-B14F-4D97-AF65-F5344CB8AC3E}">
        <p14:creationId xmlns:p14="http://schemas.microsoft.com/office/powerpoint/2010/main" val="105140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733214"/>
            <a:ext cx="11018520" cy="802012"/>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MH. Shami Performance Graph</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583199"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5350005"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Mohommad Shami played Total 7 games. He starts his world cup campaign with a fifer in game number 5 (against New Zealand). He manages to achieve 3 fifers (5 wickets hall) in important games, one of them was Semi-final. He made a record as an Indian to take 50 world cup wickets in lowest number of games. He is the highest wicket taker of the tournament (with 24 wickets) as the graph depicts.</a:t>
            </a:r>
          </a:p>
          <a:p>
            <a:endParaRPr lang="en-US" sz="2200" dirty="0">
              <a:latin typeface="Times New Roman" panose="02020603050405020304" pitchFamily="18" charset="0"/>
              <a:cs typeface="Times New Roman" panose="02020603050405020304" pitchFamily="18" charset="0"/>
            </a:endParaRPr>
          </a:p>
        </p:txBody>
      </p:sp>
      <p:pic>
        <p:nvPicPr>
          <p:cNvPr id="7" name="Picture 6" descr="A graph with blue lines and numbers&#10;&#10;Description automatically generated">
            <a:extLst>
              <a:ext uri="{FF2B5EF4-FFF2-40B4-BE49-F238E27FC236}">
                <a16:creationId xmlns:a16="http://schemas.microsoft.com/office/drawing/2014/main" id="{89217B4E-CDCD-2675-37D4-7D1772F8B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185" y="2189235"/>
            <a:ext cx="4639322" cy="3858163"/>
          </a:xfrm>
          <a:prstGeom prst="rect">
            <a:avLst/>
          </a:prstGeom>
        </p:spPr>
      </p:pic>
    </p:spTree>
    <p:extLst>
      <p:ext uri="{BB962C8B-B14F-4D97-AF65-F5344CB8AC3E}">
        <p14:creationId xmlns:p14="http://schemas.microsoft.com/office/powerpoint/2010/main" val="3543211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733214"/>
            <a:ext cx="11018520" cy="802012"/>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Contribution of Continents in Runs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6208135"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23426 runs are scored by 10 countries, across 4 continents. Out of the total runs scored, approximately 47.53% of runs are scored by Asian Countries (India, Pakistan, Bangladesh, Sri Lanka, Afghanistan). Approximately 11.84% runs are scored by African countries (South Africa). Approximately 16.49% of runs are scored by European countries (England and Nederland). Lastly 24.14% of runs are scored by Oceanian countries (Australia and New Zealand). One thing to observe that Asia participates very much as number of Asian countries are highest in the world cup.</a:t>
            </a:r>
          </a:p>
        </p:txBody>
      </p:sp>
      <p:pic>
        <p:nvPicPr>
          <p:cNvPr id="6" name="Picture 5" descr="A pie chart with different colored circles&#10;&#10;Description automatically generated">
            <a:extLst>
              <a:ext uri="{FF2B5EF4-FFF2-40B4-BE49-F238E27FC236}">
                <a16:creationId xmlns:a16="http://schemas.microsoft.com/office/drawing/2014/main" id="{AAC61173-E930-E13D-405A-2B4394A18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367" y="2268440"/>
            <a:ext cx="4305605" cy="3554204"/>
          </a:xfrm>
          <a:prstGeom prst="rect">
            <a:avLst/>
          </a:prstGeom>
        </p:spPr>
      </p:pic>
    </p:spTree>
    <p:extLst>
      <p:ext uri="{BB962C8B-B14F-4D97-AF65-F5344CB8AC3E}">
        <p14:creationId xmlns:p14="http://schemas.microsoft.com/office/powerpoint/2010/main" val="197101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A8D2F-4EEC-346D-520B-178C06ED1A5B}"/>
              </a:ext>
            </a:extLst>
          </p:cNvPr>
          <p:cNvSpPr>
            <a:spLocks noGrp="1"/>
          </p:cNvSpPr>
          <p:nvPr>
            <p:ph type="title"/>
          </p:nvPr>
        </p:nvSpPr>
        <p:spPr>
          <a:xfrm>
            <a:off x="5297762" y="933742"/>
            <a:ext cx="6251110" cy="940426"/>
          </a:xfrm>
        </p:spPr>
        <p:txBody>
          <a:bodyPr anchor="b">
            <a:normAutofit/>
          </a:bodyPr>
          <a:lstStyle/>
          <a:p>
            <a:r>
              <a:rPr lang="en-US" sz="5000" b="1" dirty="0">
                <a:solidFill>
                  <a:schemeClr val="accent1"/>
                </a:solidFill>
                <a:latin typeface="Times New Roman" panose="02020603050405020304" pitchFamily="18" charset="0"/>
                <a:cs typeface="Times New Roman" panose="02020603050405020304" pitchFamily="18" charset="0"/>
              </a:rPr>
              <a:t>Executive Summary</a:t>
            </a:r>
          </a:p>
        </p:txBody>
      </p:sp>
      <p:pic>
        <p:nvPicPr>
          <p:cNvPr id="5" name="Picture 4" descr="Graphs and plots layered on a blue digital screen">
            <a:extLst>
              <a:ext uri="{FF2B5EF4-FFF2-40B4-BE49-F238E27FC236}">
                <a16:creationId xmlns:a16="http://schemas.microsoft.com/office/drawing/2014/main" id="{164E7A37-684E-3381-21DB-BD7D77FE97AB}"/>
              </a:ext>
            </a:extLst>
          </p:cNvPr>
          <p:cNvPicPr>
            <a:picLocks noChangeAspect="1"/>
          </p:cNvPicPr>
          <p:nvPr/>
        </p:nvPicPr>
        <p:blipFill rotWithShape="1">
          <a:blip r:embed="rId2"/>
          <a:srcRect l="30306" r="1876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A38218-8181-8695-990D-FF4FECA0141E}"/>
              </a:ext>
            </a:extLst>
          </p:cNvPr>
          <p:cNvSpPr>
            <a:spLocks noGrp="1"/>
          </p:cNvSpPr>
          <p:nvPr>
            <p:ph idx="1"/>
          </p:nvPr>
        </p:nvSpPr>
        <p:spPr>
          <a:xfrm>
            <a:off x="5297762" y="2522337"/>
            <a:ext cx="6251110" cy="3879870"/>
          </a:xfrm>
        </p:spPr>
        <p:txBody>
          <a:bodyPr>
            <a:normAutofit/>
          </a:bodyPr>
          <a:lstStyle/>
          <a:p>
            <a:r>
              <a:rPr lang="en-US" sz="1800" b="1" dirty="0">
                <a:latin typeface="Times New Roman" panose="02020603050405020304" pitchFamily="18" charset="0"/>
                <a:cs typeface="Times New Roman" panose="02020603050405020304" pitchFamily="18" charset="0"/>
              </a:rPr>
              <a:t>Summary of Methodologies</a:t>
            </a:r>
          </a:p>
          <a:p>
            <a:pPr lvl="1"/>
            <a:r>
              <a:rPr lang="en-US" sz="1800" dirty="0">
                <a:latin typeface="Times New Roman" panose="02020603050405020304" pitchFamily="18" charset="0"/>
                <a:cs typeface="Times New Roman" panose="02020603050405020304" pitchFamily="18" charset="0"/>
              </a:rPr>
              <a:t>Data Collection for Web and Spreadsheet Organization</a:t>
            </a:r>
          </a:p>
          <a:p>
            <a:pPr lvl="1"/>
            <a:r>
              <a:rPr lang="en-US" sz="1800" dirty="0">
                <a:latin typeface="Times New Roman" panose="02020603050405020304" pitchFamily="18" charset="0"/>
                <a:cs typeface="Times New Roman" panose="02020603050405020304" pitchFamily="18" charset="0"/>
              </a:rPr>
              <a:t>Basic Data Exploration Using Python</a:t>
            </a:r>
          </a:p>
          <a:p>
            <a:pPr lvl="1"/>
            <a:r>
              <a:rPr lang="en-US" sz="1800" dirty="0">
                <a:latin typeface="Times New Roman" panose="02020603050405020304" pitchFamily="18" charset="0"/>
                <a:cs typeface="Times New Roman" panose="02020603050405020304" pitchFamily="18" charset="0"/>
              </a:rPr>
              <a:t>Data Manipulation using Python</a:t>
            </a:r>
          </a:p>
          <a:p>
            <a:pPr lvl="1"/>
            <a:r>
              <a:rPr lang="en-US" sz="1800" dirty="0">
                <a:latin typeface="Times New Roman" panose="02020603050405020304" pitchFamily="18" charset="0"/>
                <a:cs typeface="Times New Roman" panose="02020603050405020304" pitchFamily="18" charset="0"/>
              </a:rPr>
              <a:t>Data Analysis Using SQL</a:t>
            </a:r>
          </a:p>
          <a:p>
            <a:pPr lvl="1"/>
            <a:r>
              <a:rPr lang="en-US" sz="1800" dirty="0">
                <a:latin typeface="Times New Roman" panose="02020603050405020304" pitchFamily="18" charset="0"/>
                <a:cs typeface="Times New Roman" panose="02020603050405020304" pitchFamily="18" charset="0"/>
              </a:rPr>
              <a:t>Data Visualization with Python</a:t>
            </a:r>
          </a:p>
          <a:p>
            <a:pPr lvl="1"/>
            <a:r>
              <a:rPr lang="en-US" sz="1800" dirty="0">
                <a:latin typeface="Times New Roman" panose="02020603050405020304" pitchFamily="18" charset="0"/>
                <a:cs typeface="Times New Roman" panose="02020603050405020304" pitchFamily="18" charset="0"/>
              </a:rPr>
              <a:t>Interactive Dashboard Creation Using Tableau</a:t>
            </a:r>
          </a:p>
          <a:p>
            <a:pPr lvl="1"/>
            <a:r>
              <a:rPr lang="en-US" sz="1800" dirty="0">
                <a:latin typeface="Times New Roman" panose="02020603050405020304" pitchFamily="18" charset="0"/>
                <a:cs typeface="Times New Roman" panose="02020603050405020304" pitchFamily="18" charset="0"/>
              </a:rPr>
              <a:t>Mark Stadiums Using Python Folium</a:t>
            </a:r>
          </a:p>
          <a:p>
            <a:r>
              <a:rPr lang="en-US" sz="1800" b="1" dirty="0">
                <a:latin typeface="Times New Roman" panose="02020603050405020304" pitchFamily="18" charset="0"/>
                <a:cs typeface="Times New Roman" panose="02020603050405020304" pitchFamily="18" charset="0"/>
              </a:rPr>
              <a:t>Summary of All Results</a:t>
            </a:r>
          </a:p>
          <a:p>
            <a:pPr lvl="1"/>
            <a:r>
              <a:rPr lang="en-US" sz="1800" dirty="0">
                <a:latin typeface="Times New Roman" panose="02020603050405020304" pitchFamily="18" charset="0"/>
                <a:cs typeface="Times New Roman" panose="02020603050405020304" pitchFamily="18" charset="0"/>
              </a:rPr>
              <a:t>EDA Results (Exploration, Manipulation, Data Viz)</a:t>
            </a:r>
          </a:p>
          <a:p>
            <a:pPr lvl="1"/>
            <a:r>
              <a:rPr lang="en-US" sz="1800" dirty="0">
                <a:latin typeface="Times New Roman" panose="02020603050405020304" pitchFamily="18" charset="0"/>
                <a:cs typeface="Times New Roman" panose="02020603050405020304" pitchFamily="18" charset="0"/>
              </a:rPr>
              <a:t>Tableau Results</a:t>
            </a:r>
          </a:p>
          <a:p>
            <a:pPr lvl="1"/>
            <a:r>
              <a:rPr lang="en-US" sz="1800" dirty="0">
                <a:latin typeface="Times New Roman" panose="02020603050405020304" pitchFamily="18" charset="0"/>
                <a:cs typeface="Times New Roman" panose="02020603050405020304" pitchFamily="18" charset="0"/>
              </a:rPr>
              <a:t>Folium Results</a:t>
            </a:r>
          </a:p>
          <a:p>
            <a:pPr marL="457200" lvl="1" indent="0">
              <a:buNone/>
            </a:pPr>
            <a:endParaRPr lang="en-US" sz="1500" dirty="0"/>
          </a:p>
          <a:p>
            <a:pPr marL="457200" lvl="1" indent="0">
              <a:buNone/>
            </a:pPr>
            <a:endParaRPr lang="en-US" sz="1500" dirty="0"/>
          </a:p>
        </p:txBody>
      </p:sp>
    </p:spTree>
    <p:extLst>
      <p:ext uri="{BB962C8B-B14F-4D97-AF65-F5344CB8AC3E}">
        <p14:creationId xmlns:p14="http://schemas.microsoft.com/office/powerpoint/2010/main" val="2941018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733214"/>
            <a:ext cx="11018520" cy="802012"/>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Contribution of Nations in Runs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5914457" cy="313932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23426 runs are scored by 10 countries, across 4 continents. Out of the total runs scored, approximately, 12.97% runs are scored by India, 12.57% runs are scored by Australia, 11.58% runs are scored by New Zealand and 8.29% runs are scored by South Africa, 9.48% runs are scored by Pakistan. They are major first 5 contributing countries in total runs scored in World Cup 2k23. </a:t>
            </a:r>
          </a:p>
        </p:txBody>
      </p:sp>
      <p:pic>
        <p:nvPicPr>
          <p:cNvPr id="7" name="Picture 6" descr="A colorful pie chart with numbers and text with Crust in the background&#10;&#10;Description automatically generated">
            <a:extLst>
              <a:ext uri="{FF2B5EF4-FFF2-40B4-BE49-F238E27FC236}">
                <a16:creationId xmlns:a16="http://schemas.microsoft.com/office/drawing/2014/main" id="{F6D9F210-340A-2384-4655-24346221B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181" y="2362794"/>
            <a:ext cx="4563112" cy="3667637"/>
          </a:xfrm>
          <a:prstGeom prst="rect">
            <a:avLst/>
          </a:prstGeom>
        </p:spPr>
      </p:pic>
    </p:spTree>
    <p:extLst>
      <p:ext uri="{BB962C8B-B14F-4D97-AF65-F5344CB8AC3E}">
        <p14:creationId xmlns:p14="http://schemas.microsoft.com/office/powerpoint/2010/main" val="1720892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733214"/>
            <a:ext cx="11018520" cy="802012"/>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Contribution of Continents in Wickets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5914457" cy="3477875"/>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690 wickets are taken by 10 countries, across 4 continents. Out of the total wickets taken , approximately, 46.09% wickets are taken by Asia. Approximately 12.75% wickets are taken by Africa. Approximately 22.75% wickets are taken by Oceania. Approximately 18.41% wickets are taken by Europe. One thing to observe that Asia contributes very much in this. One reason behind this may be number of Asian countries are high that participate in this world cup.</a:t>
            </a:r>
          </a:p>
        </p:txBody>
      </p:sp>
      <p:pic>
        <p:nvPicPr>
          <p:cNvPr id="6" name="Picture 5" descr="A pie chart with text&#10;&#10;Description automatically generated">
            <a:extLst>
              <a:ext uri="{FF2B5EF4-FFF2-40B4-BE49-F238E27FC236}">
                <a16:creationId xmlns:a16="http://schemas.microsoft.com/office/drawing/2014/main" id="{584C1FEB-7F6D-D029-C7C6-4E649AC8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857" y="2268440"/>
            <a:ext cx="4182059" cy="3496163"/>
          </a:xfrm>
          <a:prstGeom prst="rect">
            <a:avLst/>
          </a:prstGeom>
        </p:spPr>
      </p:pic>
    </p:spTree>
    <p:extLst>
      <p:ext uri="{BB962C8B-B14F-4D97-AF65-F5344CB8AC3E}">
        <p14:creationId xmlns:p14="http://schemas.microsoft.com/office/powerpoint/2010/main" val="3704678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733214"/>
            <a:ext cx="11018520" cy="802012"/>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Wickets Taken By Each Country</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6025255" cy="2462213"/>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690 wickets are taken by 10 countries, across 4 continents. India is the country that takes the highest number of wickets. After India there are South Africa, Australia and New Zealand. So, this is evident from the graph that why these four teams are the four finalist of these World cup.</a:t>
            </a:r>
          </a:p>
        </p:txBody>
      </p:sp>
      <p:pic>
        <p:nvPicPr>
          <p:cNvPr id="7" name="Picture 6" descr="A graph of blue bars with white text&#10;&#10;Description automatically generated">
            <a:extLst>
              <a:ext uri="{FF2B5EF4-FFF2-40B4-BE49-F238E27FC236}">
                <a16:creationId xmlns:a16="http://schemas.microsoft.com/office/drawing/2014/main" id="{303FAC62-AFC2-94D3-C5E3-000DD9BB3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744" y="2458548"/>
            <a:ext cx="4258269" cy="2981741"/>
          </a:xfrm>
          <a:prstGeom prst="rect">
            <a:avLst/>
          </a:prstGeom>
        </p:spPr>
      </p:pic>
    </p:spTree>
    <p:extLst>
      <p:ext uri="{BB962C8B-B14F-4D97-AF65-F5344CB8AC3E}">
        <p14:creationId xmlns:p14="http://schemas.microsoft.com/office/powerpoint/2010/main" val="2578514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49633" y="118316"/>
            <a:ext cx="11018520" cy="1535226"/>
          </a:xfrm>
        </p:spPr>
        <p:txBody>
          <a:bodyPr anchor="b">
            <a:noAutofit/>
          </a:bodyPr>
          <a:lstStyle/>
          <a:p>
            <a:pPr algn="ctr"/>
            <a:r>
              <a:rPr lang="en-US" sz="5000" b="1" dirty="0">
                <a:solidFill>
                  <a:schemeClr val="accent1"/>
                </a:solidFill>
                <a:latin typeface="Times New Roman" panose="02020603050405020304" pitchFamily="18" charset="0"/>
                <a:cs typeface="Times New Roman" panose="02020603050405020304" pitchFamily="18" charset="0"/>
              </a:rPr>
              <a:t>Team Wise Run Scored In World Cup 2K23</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4744543"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10 teams participated. As per the bar chart, top 4 teams that have highest run scored are – India, Australia, New Zealand and South Africa. From the wickets perspective also, these four teams are top 4. These are the reasons why these 4 teams played knockout matches.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also confirms why India and Australia played final as most deserved team in the tournament.</a:t>
            </a:r>
          </a:p>
        </p:txBody>
      </p:sp>
      <p:pic>
        <p:nvPicPr>
          <p:cNvPr id="6" name="Picture 5" descr="A green graph with white text&#10;&#10;Description automatically generated">
            <a:extLst>
              <a:ext uri="{FF2B5EF4-FFF2-40B4-BE49-F238E27FC236}">
                <a16:creationId xmlns:a16="http://schemas.microsoft.com/office/drawing/2014/main" id="{C28D5F37-194C-90D9-7B82-BE342A6B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671" y="2164510"/>
            <a:ext cx="6025482" cy="4025978"/>
          </a:xfrm>
          <a:prstGeom prst="rect">
            <a:avLst/>
          </a:prstGeom>
        </p:spPr>
      </p:pic>
    </p:spTree>
    <p:extLst>
      <p:ext uri="{BB962C8B-B14F-4D97-AF65-F5344CB8AC3E}">
        <p14:creationId xmlns:p14="http://schemas.microsoft.com/office/powerpoint/2010/main" val="2373991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130830"/>
            <a:ext cx="11018520" cy="1404396"/>
          </a:xfrm>
        </p:spPr>
        <p:txBody>
          <a:bodyPr anchor="b">
            <a:noAutofit/>
          </a:bodyPr>
          <a:lstStyle/>
          <a:p>
            <a:pPr algn="ctr"/>
            <a:r>
              <a:rPr lang="en-US" sz="5000" b="1" dirty="0">
                <a:solidFill>
                  <a:schemeClr val="accent1"/>
                </a:solidFill>
                <a:latin typeface="Times New Roman" panose="02020603050405020304" pitchFamily="18" charset="0"/>
                <a:cs typeface="Times New Roman" panose="02020603050405020304" pitchFamily="18" charset="0"/>
              </a:rPr>
              <a:t>Relation Between Overs Bowled &amp; Runs Conceded</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6025255" cy="3477875"/>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23426 runs are scored. It is a generalized fact that higher overs are bowled will increase the chance of higher runs conceded. The same is reflected from the graph. The graph also shows a red trend line that shows the strictly increasing relationship between the two variables.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Scatter plot is used here as the two variables that are compared is continuous type. Use of Tableau makes it easier to plot the interactive visualizations.</a:t>
            </a:r>
          </a:p>
        </p:txBody>
      </p:sp>
      <p:pic>
        <p:nvPicPr>
          <p:cNvPr id="6" name="Picture 5" descr="A graph with a red line&#10;&#10;Description automatically generated">
            <a:extLst>
              <a:ext uri="{FF2B5EF4-FFF2-40B4-BE49-F238E27FC236}">
                <a16:creationId xmlns:a16="http://schemas.microsoft.com/office/drawing/2014/main" id="{0F2B68F1-579E-65A8-D116-16F09E13A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996" y="2262829"/>
            <a:ext cx="4107001" cy="3994481"/>
          </a:xfrm>
          <a:prstGeom prst="rect">
            <a:avLst/>
          </a:prstGeom>
        </p:spPr>
      </p:pic>
    </p:spTree>
    <p:extLst>
      <p:ext uri="{BB962C8B-B14F-4D97-AF65-F5344CB8AC3E}">
        <p14:creationId xmlns:p14="http://schemas.microsoft.com/office/powerpoint/2010/main" val="3977887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130830"/>
            <a:ext cx="11018520" cy="1404396"/>
          </a:xfrm>
        </p:spPr>
        <p:txBody>
          <a:bodyPr anchor="b">
            <a:noAutofit/>
          </a:bodyPr>
          <a:lstStyle/>
          <a:p>
            <a:pPr algn="ctr"/>
            <a:r>
              <a:rPr lang="en-US" sz="5000" b="1" dirty="0">
                <a:solidFill>
                  <a:schemeClr val="accent1"/>
                </a:solidFill>
                <a:latin typeface="Times New Roman" panose="02020603050405020304" pitchFamily="18" charset="0"/>
                <a:cs typeface="Times New Roman" panose="02020603050405020304" pitchFamily="18" charset="0"/>
              </a:rPr>
              <a:t>Relation Between Overs Bowled &amp; Bowlers Economy</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6025255"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23426 runs are scored. A bowler's economy is a metric used to interpret bowler’s performance in the tournament. It is measured by runs conceded per Overs. The two variables are not related directly or inversely. For example, Bumrah bowled approx. 98 overs and still his economy is around 4.08.</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Scatter plot is used to plot the relation between these two continuous variables. Tableau is used to plot these interactive graphs.</a:t>
            </a:r>
          </a:p>
          <a:p>
            <a:pPr algn="just"/>
            <a:endParaRPr lang="en-US" sz="2200" dirty="0">
              <a:latin typeface="Times New Roman" panose="02020603050405020304" pitchFamily="18" charset="0"/>
              <a:cs typeface="Times New Roman" panose="02020603050405020304" pitchFamily="18" charset="0"/>
            </a:endParaRPr>
          </a:p>
        </p:txBody>
      </p:sp>
      <p:pic>
        <p:nvPicPr>
          <p:cNvPr id="7" name="Picture 6" descr="A graph with a red line&#10;&#10;Description automatically generated">
            <a:extLst>
              <a:ext uri="{FF2B5EF4-FFF2-40B4-BE49-F238E27FC236}">
                <a16:creationId xmlns:a16="http://schemas.microsoft.com/office/drawing/2014/main" id="{C322F71C-5C72-3167-8BB9-0F005BBE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439" y="2076022"/>
            <a:ext cx="3936854" cy="4076575"/>
          </a:xfrm>
          <a:prstGeom prst="rect">
            <a:avLst/>
          </a:prstGeom>
        </p:spPr>
      </p:pic>
    </p:spTree>
    <p:extLst>
      <p:ext uri="{BB962C8B-B14F-4D97-AF65-F5344CB8AC3E}">
        <p14:creationId xmlns:p14="http://schemas.microsoft.com/office/powerpoint/2010/main" val="898473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130830"/>
            <a:ext cx="11018520" cy="1404396"/>
          </a:xfrm>
        </p:spPr>
        <p:txBody>
          <a:bodyPr anchor="b">
            <a:noAutofit/>
          </a:bodyPr>
          <a:lstStyle/>
          <a:p>
            <a:pPr algn="ctr"/>
            <a:r>
              <a:rPr lang="en-US" sz="5000" b="1" dirty="0">
                <a:solidFill>
                  <a:schemeClr val="accent1"/>
                </a:solidFill>
                <a:latin typeface="Times New Roman" panose="02020603050405020304" pitchFamily="18" charset="0"/>
                <a:cs typeface="Times New Roman" panose="02020603050405020304" pitchFamily="18" charset="0"/>
              </a:rPr>
              <a:t>Marking Stadiums of World Cup 2K23 In Indian Map Using Folium</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2343678"/>
            <a:ext cx="5816393" cy="3846810"/>
          </a:xfrm>
        </p:spPr>
        <p:txBody>
          <a:bodyPr anchor="t">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75D92C-0C1C-436E-EFB7-C4541516F923}"/>
              </a:ext>
            </a:extLst>
          </p:cNvPr>
          <p:cNvSpPr txBox="1"/>
          <p:nvPr/>
        </p:nvSpPr>
        <p:spPr>
          <a:xfrm>
            <a:off x="572493" y="2307102"/>
            <a:ext cx="6025255" cy="313932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world cup 2k23, total 48 matches are arranged across 10 cities and in 10 different stadiums. These cities are – Kolkata, Ahmedabad, Delhi, Mumbai, Pune, Chennai, Bangaluru, Lucknow, Dharamsala and Hyderabad.</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final was played in Narendra Modi Stadium, Ahmedabad. The second Semi – final was played in Eden Gardens, Kolkata.</a:t>
            </a:r>
          </a:p>
        </p:txBody>
      </p:sp>
      <p:pic>
        <p:nvPicPr>
          <p:cNvPr id="6" name="Picture 5" descr="A map of india with red pins&#10;&#10;Description automatically generated">
            <a:extLst>
              <a:ext uri="{FF2B5EF4-FFF2-40B4-BE49-F238E27FC236}">
                <a16:creationId xmlns:a16="http://schemas.microsoft.com/office/drawing/2014/main" id="{A096E466-84F6-EAF3-E238-31E61F5FA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771" y="2282095"/>
            <a:ext cx="4210522" cy="3969975"/>
          </a:xfrm>
          <a:prstGeom prst="rect">
            <a:avLst/>
          </a:prstGeom>
        </p:spPr>
      </p:pic>
    </p:spTree>
    <p:extLst>
      <p:ext uri="{BB962C8B-B14F-4D97-AF65-F5344CB8AC3E}">
        <p14:creationId xmlns:p14="http://schemas.microsoft.com/office/powerpoint/2010/main" val="3783527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238539"/>
            <a:ext cx="11018520" cy="775493"/>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Conclusions</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D4168-E112-3DB2-CB4D-2ADBECE955CD}"/>
              </a:ext>
            </a:extLst>
          </p:cNvPr>
          <p:cNvSpPr>
            <a:spLocks noGrp="1"/>
          </p:cNvSpPr>
          <p:nvPr>
            <p:ph idx="1"/>
          </p:nvPr>
        </p:nvSpPr>
        <p:spPr>
          <a:xfrm>
            <a:off x="572493" y="1842527"/>
            <a:ext cx="6713552" cy="4776934"/>
          </a:xfrm>
        </p:spPr>
        <p:txBody>
          <a:bodyPr anchor="t">
            <a:normAutofit/>
          </a:bodyPr>
          <a:lstStyle/>
          <a:p>
            <a:pPr algn="just"/>
            <a:r>
              <a:rPr lang="en-US" sz="2200" dirty="0">
                <a:latin typeface="Times New Roman" panose="02020603050405020304" pitchFamily="18" charset="0"/>
                <a:cs typeface="Times New Roman" panose="02020603050405020304" pitchFamily="18" charset="0"/>
              </a:rPr>
              <a:t>In Bat and bowling aspect, India, Australia, South Africa and New Zealand dominate rest teams.</a:t>
            </a:r>
          </a:p>
          <a:p>
            <a:pPr algn="just"/>
            <a:r>
              <a:rPr lang="en-US" sz="2200" dirty="0">
                <a:latin typeface="Times New Roman" panose="02020603050405020304" pitchFamily="18" charset="0"/>
                <a:cs typeface="Times New Roman" panose="02020603050405020304" pitchFamily="18" charset="0"/>
              </a:rPr>
              <a:t>India and Australia are those most deserved teams as they are first and Second in Batting and Bowling aspect.</a:t>
            </a:r>
          </a:p>
          <a:p>
            <a:pPr algn="just"/>
            <a:r>
              <a:rPr lang="en-US" sz="2200" dirty="0">
                <a:latin typeface="Times New Roman" panose="02020603050405020304" pitchFamily="18" charset="0"/>
                <a:cs typeface="Times New Roman" panose="02020603050405020304" pitchFamily="18" charset="0"/>
              </a:rPr>
              <a:t>Asia Continent dominates the world from Batting and Bowling aspect.</a:t>
            </a:r>
          </a:p>
          <a:p>
            <a:pPr algn="just"/>
            <a:r>
              <a:rPr lang="en-US" sz="2200" dirty="0">
                <a:latin typeface="Times New Roman" panose="02020603050405020304" pitchFamily="18" charset="0"/>
                <a:cs typeface="Times New Roman" panose="02020603050405020304" pitchFamily="18" charset="0"/>
              </a:rPr>
              <a:t>Virat Kohli is the highest run getter in this world cup.</a:t>
            </a:r>
          </a:p>
          <a:p>
            <a:pPr algn="just"/>
            <a:r>
              <a:rPr lang="en-US" sz="2200" dirty="0">
                <a:latin typeface="Times New Roman" panose="02020603050405020304" pitchFamily="18" charset="0"/>
                <a:cs typeface="Times New Roman" panose="02020603050405020304" pitchFamily="18" charset="0"/>
              </a:rPr>
              <a:t>Mohommad Shami is the highest wicket taker.</a:t>
            </a:r>
          </a:p>
          <a:p>
            <a:pPr algn="just"/>
            <a:r>
              <a:rPr lang="en-US" sz="2200" dirty="0">
                <a:latin typeface="Times New Roman" panose="02020603050405020304" pitchFamily="18" charset="0"/>
                <a:cs typeface="Times New Roman" panose="02020603050405020304" pitchFamily="18" charset="0"/>
              </a:rPr>
              <a:t>Jasprit Bumrah has the best Economy.</a:t>
            </a:r>
          </a:p>
          <a:p>
            <a:pPr algn="just"/>
            <a:r>
              <a:rPr lang="en-US" sz="2200" dirty="0">
                <a:latin typeface="Times New Roman" panose="02020603050405020304" pitchFamily="18" charset="0"/>
                <a:cs typeface="Times New Roman" panose="02020603050405020304" pitchFamily="18" charset="0"/>
              </a:rPr>
              <a:t>No certain relationship between overs bowled and Economy. It depends on player skill.</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14" name="Picture 13" descr="Light bulb on yellow background with sketched light beams and cord">
            <a:extLst>
              <a:ext uri="{FF2B5EF4-FFF2-40B4-BE49-F238E27FC236}">
                <a16:creationId xmlns:a16="http://schemas.microsoft.com/office/drawing/2014/main" id="{ECFE1D96-3C77-5BE0-3462-E48BC92C736A}"/>
              </a:ext>
            </a:extLst>
          </p:cNvPr>
          <p:cNvPicPr>
            <a:picLocks noChangeAspect="1"/>
          </p:cNvPicPr>
          <p:nvPr/>
        </p:nvPicPr>
        <p:blipFill rotWithShape="1">
          <a:blip r:embed="rId2"/>
          <a:srcRect l="40835" r="-3" b="-3"/>
          <a:stretch/>
        </p:blipFill>
        <p:spPr>
          <a:xfrm>
            <a:off x="7675658" y="2093976"/>
            <a:ext cx="3941064" cy="4096512"/>
          </a:xfrm>
          <a:prstGeom prst="rect">
            <a:avLst/>
          </a:prstGeom>
        </p:spPr>
      </p:pic>
    </p:spTree>
    <p:extLst>
      <p:ext uri="{BB962C8B-B14F-4D97-AF65-F5344CB8AC3E}">
        <p14:creationId xmlns:p14="http://schemas.microsoft.com/office/powerpoint/2010/main" val="3355316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E3B9-C54E-B1B4-6775-AAFB12101659}"/>
              </a:ext>
            </a:extLst>
          </p:cNvPr>
          <p:cNvSpPr>
            <a:spLocks noGrp="1"/>
          </p:cNvSpPr>
          <p:nvPr>
            <p:ph type="title"/>
          </p:nvPr>
        </p:nvSpPr>
        <p:spPr>
          <a:xfrm>
            <a:off x="572493" y="238539"/>
            <a:ext cx="11018520" cy="775493"/>
          </a:xfrm>
        </p:spPr>
        <p:txBody>
          <a:bodyPr anchor="b">
            <a:noAutofit/>
          </a:bodyPr>
          <a:lstStyle/>
          <a:p>
            <a:r>
              <a:rPr lang="en-US" sz="5000" b="1" dirty="0">
                <a:solidFill>
                  <a:schemeClr val="accent1"/>
                </a:solidFill>
                <a:latin typeface="Times New Roman" panose="02020603050405020304" pitchFamily="18" charset="0"/>
                <a:cs typeface="Times New Roman" panose="02020603050405020304" pitchFamily="18" charset="0"/>
              </a:rPr>
              <a:t>Appendix</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10;&#10;Description automatically generated">
            <a:extLst>
              <a:ext uri="{FF2B5EF4-FFF2-40B4-BE49-F238E27FC236}">
                <a16:creationId xmlns:a16="http://schemas.microsoft.com/office/drawing/2014/main" id="{119CE21A-C9CE-1405-06B0-E18200C2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629" y="2367344"/>
            <a:ext cx="5502664" cy="3361362"/>
          </a:xfrm>
          <a:prstGeom prst="rect">
            <a:avLst/>
          </a:prstGeom>
        </p:spPr>
      </p:pic>
      <p:sp>
        <p:nvSpPr>
          <p:cNvPr id="8" name="TextBox 7">
            <a:extLst>
              <a:ext uri="{FF2B5EF4-FFF2-40B4-BE49-F238E27FC236}">
                <a16:creationId xmlns:a16="http://schemas.microsoft.com/office/drawing/2014/main" id="{59A300F8-FDC4-61B4-7847-D306720945C2}"/>
              </a:ext>
            </a:extLst>
          </p:cNvPr>
          <p:cNvSpPr txBox="1"/>
          <p:nvPr/>
        </p:nvSpPr>
        <p:spPr>
          <a:xfrm>
            <a:off x="572493" y="2250831"/>
            <a:ext cx="5364073" cy="3477875"/>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 fetch the information on the best batting average of players. I found it is Virat Kohli. One thing to note that there is no such column in the Table . So, I create a column called Average and add the column in the table by defining the column type and by setting its value. To do this .executeScript() method is used. After that I use Commit Statement.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To close the connection, conn.close() is used.</a:t>
            </a:r>
          </a:p>
        </p:txBody>
      </p:sp>
    </p:spTree>
    <p:extLst>
      <p:ext uri="{BB962C8B-B14F-4D97-AF65-F5344CB8AC3E}">
        <p14:creationId xmlns:p14="http://schemas.microsoft.com/office/powerpoint/2010/main" val="3486803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9C8B8F8-1CF4-7873-4AAD-31BF15A88383}"/>
              </a:ext>
            </a:extLst>
          </p:cNvPr>
          <p:cNvSpPr>
            <a:spLocks noGrp="1"/>
          </p:cNvSpPr>
          <p:nvPr>
            <p:ph type="title"/>
          </p:nvPr>
        </p:nvSpPr>
        <p:spPr>
          <a:xfrm>
            <a:off x="324940" y="397272"/>
            <a:ext cx="5661074" cy="1325563"/>
          </a:xfrm>
        </p:spPr>
        <p:txBody>
          <a:bodyPr>
            <a:normAutofit/>
          </a:bodyPr>
          <a:lstStyle/>
          <a:p>
            <a:r>
              <a:rPr lang="en-US" b="1" dirty="0">
                <a:solidFill>
                  <a:schemeClr val="accent1"/>
                </a:solidFill>
                <a:latin typeface="Times New Roman" panose="02020603050405020304" pitchFamily="18" charset="0"/>
                <a:cs typeface="Times New Roman" panose="02020603050405020304" pitchFamily="18" charset="0"/>
              </a:rPr>
              <a:t>Other Links to Follow</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271551-60B9-C806-2540-C3F0B004347B}"/>
              </a:ext>
            </a:extLst>
          </p:cNvPr>
          <p:cNvSpPr>
            <a:spLocks noGrp="1"/>
          </p:cNvSpPr>
          <p:nvPr>
            <p:ph idx="1"/>
          </p:nvPr>
        </p:nvSpPr>
        <p:spPr>
          <a:xfrm>
            <a:off x="423717" y="2120106"/>
            <a:ext cx="5815677" cy="4351338"/>
          </a:xfrm>
        </p:spPr>
        <p:txBody>
          <a:bodyPr>
            <a:normAutofit/>
          </a:bodyPr>
          <a:lstStyle/>
          <a:p>
            <a:pPr algn="just"/>
            <a:r>
              <a:rPr lang="en-US" sz="2200" dirty="0">
                <a:latin typeface="Times New Roman" panose="02020603050405020304" pitchFamily="18" charset="0"/>
                <a:cs typeface="Times New Roman" panose="02020603050405020304" pitchFamily="18" charset="0"/>
              </a:rPr>
              <a:t>GitHub Profile Link: </a:t>
            </a:r>
            <a:r>
              <a:rPr lang="en-US" sz="2200" dirty="0">
                <a:latin typeface="Times New Roman" panose="02020603050405020304" pitchFamily="18" charset="0"/>
                <a:cs typeface="Times New Roman" panose="02020603050405020304" pitchFamily="18" charset="0"/>
                <a:hlinkClick r:id="rId2"/>
              </a:rPr>
              <a:t>Click Here</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Project Notebooks Link: </a:t>
            </a:r>
            <a:r>
              <a:rPr lang="en-US" sz="2200" dirty="0">
                <a:latin typeface="Times New Roman" panose="02020603050405020304" pitchFamily="18" charset="0"/>
                <a:cs typeface="Times New Roman" panose="02020603050405020304" pitchFamily="18" charset="0"/>
                <a:hlinkClick r:id="rId3"/>
              </a:rPr>
              <a:t>Click Here</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Email Id to Contact: </a:t>
            </a:r>
            <a:r>
              <a:rPr lang="en-US" sz="2200" dirty="0">
                <a:latin typeface="Times New Roman" panose="02020603050405020304" pitchFamily="18" charset="0"/>
                <a:cs typeface="Times New Roman" panose="02020603050405020304" pitchFamily="18" charset="0"/>
                <a:hlinkClick r:id="rId4"/>
              </a:rPr>
              <a:t>Click Here</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LinkedIn Id to Contact: </a:t>
            </a:r>
            <a:r>
              <a:rPr lang="en-US" sz="2200" dirty="0">
                <a:latin typeface="Times New Roman" panose="02020603050405020304" pitchFamily="18" charset="0"/>
                <a:cs typeface="Times New Roman" panose="02020603050405020304" pitchFamily="18" charset="0"/>
                <a:hlinkClick r:id="rId5"/>
              </a:rPr>
              <a:t>Click Here</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Portfolio Link: </a:t>
            </a:r>
            <a:r>
              <a:rPr lang="en-US" sz="2200" dirty="0">
                <a:latin typeface="Times New Roman" panose="02020603050405020304" pitchFamily="18" charset="0"/>
                <a:cs typeface="Times New Roman" panose="02020603050405020304" pitchFamily="18" charset="0"/>
                <a:hlinkClick r:id="rId6"/>
              </a:rPr>
              <a:t>Click Here</a:t>
            </a:r>
            <a:endParaRPr lang="en-US" sz="2200"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nk">
            <a:extLst>
              <a:ext uri="{FF2B5EF4-FFF2-40B4-BE49-F238E27FC236}">
                <a16:creationId xmlns:a16="http://schemas.microsoft.com/office/drawing/2014/main" id="{C37D268A-8090-F28C-A49D-A33CED799C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3428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628C4-EEFA-465E-75A6-1A6FB3C3A751}"/>
              </a:ext>
            </a:extLst>
          </p:cNvPr>
          <p:cNvSpPr>
            <a:spLocks noGrp="1"/>
          </p:cNvSpPr>
          <p:nvPr>
            <p:ph type="title"/>
          </p:nvPr>
        </p:nvSpPr>
        <p:spPr>
          <a:xfrm>
            <a:off x="838200" y="676656"/>
            <a:ext cx="10515600" cy="766994"/>
          </a:xfrm>
        </p:spPr>
        <p:txBody>
          <a:bodyPr>
            <a:normAutofit fontScale="90000"/>
          </a:bodyPr>
          <a:lstStyle/>
          <a:p>
            <a:r>
              <a:rPr lang="en-US" sz="5000" b="1" dirty="0">
                <a:solidFill>
                  <a:schemeClr val="accent1"/>
                </a:solidFill>
                <a:latin typeface="Times New Roman" panose="02020603050405020304" pitchFamily="18" charset="0"/>
                <a:cs typeface="Times New Roman" panose="02020603050405020304" pitchFamily="18" charset="0"/>
              </a:rPr>
              <a:t>Introduction</a:t>
            </a:r>
          </a:p>
        </p:txBody>
      </p:sp>
      <p:sp>
        <p:nvSpPr>
          <p:cNvPr id="2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5F91C8-CEAF-E3FC-F913-D3F79A475776}"/>
              </a:ext>
            </a:extLst>
          </p:cNvPr>
          <p:cNvSpPr>
            <a:spLocks noGrp="1"/>
          </p:cNvSpPr>
          <p:nvPr>
            <p:ph idx="1"/>
          </p:nvPr>
        </p:nvSpPr>
        <p:spPr>
          <a:xfrm>
            <a:off x="838200" y="1929384"/>
            <a:ext cx="10515600" cy="4636008"/>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Project Background and Context</a:t>
            </a:r>
          </a:p>
          <a:p>
            <a:pPr marL="0" indent="0" algn="just">
              <a:buNone/>
            </a:pPr>
            <a:r>
              <a:rPr lang="en-US" sz="2000" dirty="0">
                <a:latin typeface="Times New Roman" panose="02020603050405020304" pitchFamily="18" charset="0"/>
                <a:cs typeface="Times New Roman" panose="02020603050405020304" pitchFamily="18" charset="0"/>
              </a:rPr>
              <a:t>Cricket World Cup is a famous sport event that is conducted by ICC every 4 years. The first time it was conducted in 1975 in England, won by West Indies. In 1987, for the first time, it started to occur outside England. India first won this title in 1983 (Kapil Dev) and in later in 2011 (MS Dhoni). Till now Australia has won it six times. Think this project as a business problem. The journalists that are interested in the findings to write a descriptive edit in their respective news papers and Magazines. This year, World Cup was held by India across 10 stadiums and 10 cities. Australia won the world cup on 19</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November. The Journey of India seems to be golden, as they were undefeated in 10 matches.</a:t>
            </a:r>
          </a:p>
          <a:p>
            <a:r>
              <a:rPr lang="en-US" sz="2400" b="1" dirty="0">
                <a:latin typeface="Times New Roman" panose="02020603050405020304" pitchFamily="18" charset="0"/>
                <a:cs typeface="Times New Roman" panose="02020603050405020304" pitchFamily="18" charset="0"/>
              </a:rPr>
              <a:t>Problems That Need Answer</a:t>
            </a:r>
          </a:p>
          <a:p>
            <a:pPr lvl="1"/>
            <a:r>
              <a:rPr lang="en-US" sz="2000" dirty="0">
                <a:latin typeface="Times New Roman" panose="02020603050405020304" pitchFamily="18" charset="0"/>
                <a:cs typeface="Times New Roman" panose="02020603050405020304" pitchFamily="18" charset="0"/>
              </a:rPr>
              <a:t>What factors help India to become runners up this world cup?</a:t>
            </a:r>
          </a:p>
          <a:p>
            <a:pPr lvl="1"/>
            <a:r>
              <a:rPr lang="en-US" sz="2000" dirty="0">
                <a:latin typeface="Times New Roman" panose="02020603050405020304" pitchFamily="18" charset="0"/>
                <a:cs typeface="Times New Roman" panose="02020603050405020304" pitchFamily="18" charset="0"/>
              </a:rPr>
              <a:t>The interaction between different variables that make Australia 6</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time winner.</a:t>
            </a:r>
          </a:p>
          <a:p>
            <a:pPr lvl="1"/>
            <a:r>
              <a:rPr lang="en-US" sz="2000" dirty="0">
                <a:latin typeface="Times New Roman" panose="02020603050405020304" pitchFamily="18" charset="0"/>
                <a:cs typeface="Times New Roman" panose="02020603050405020304" pitchFamily="18" charset="0"/>
              </a:rPr>
              <a:t>Contribution of Runs and Wickets for Continents and Countries.</a:t>
            </a:r>
          </a:p>
          <a:p>
            <a:pPr lvl="1"/>
            <a:r>
              <a:rPr lang="en-US" sz="2000" dirty="0">
                <a:latin typeface="Times New Roman" panose="02020603050405020304" pitchFamily="18" charset="0"/>
                <a:cs typeface="Times New Roman" panose="02020603050405020304" pitchFamily="18" charset="0"/>
              </a:rPr>
              <a:t>How bowler’s economy affect the game?</a:t>
            </a:r>
          </a:p>
          <a:p>
            <a:pPr lvl="1"/>
            <a:r>
              <a:rPr lang="en-US" sz="2000" dirty="0">
                <a:latin typeface="Times New Roman" panose="02020603050405020304" pitchFamily="18" charset="0"/>
                <a:cs typeface="Times New Roman" panose="02020603050405020304" pitchFamily="18" charset="0"/>
              </a:rPr>
              <a:t>Which Cities conducted 48 matches in this world cup? </a:t>
            </a:r>
          </a:p>
          <a:p>
            <a:pPr lvl="1"/>
            <a:endParaRPr lang="en-US"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355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descr="Blue award ribbon">
            <a:extLst>
              <a:ext uri="{FF2B5EF4-FFF2-40B4-BE49-F238E27FC236}">
                <a16:creationId xmlns:a16="http://schemas.microsoft.com/office/drawing/2014/main" id="{311377FF-CEA5-0B17-AB1E-6266F1382995}"/>
              </a:ext>
            </a:extLst>
          </p:cNvPr>
          <p:cNvPicPr>
            <a:picLocks noChangeAspect="1"/>
          </p:cNvPicPr>
          <p:nvPr/>
        </p:nvPicPr>
        <p:blipFill rotWithShape="1">
          <a:blip r:embed="rId2"/>
          <a:srcRect t="15710" r="-1" b="-1"/>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DD36D105-D67A-D625-72A3-329785DC76A0}"/>
              </a:ext>
            </a:extLst>
          </p:cNvPr>
          <p:cNvSpPr txBox="1"/>
          <p:nvPr/>
        </p:nvSpPr>
        <p:spPr>
          <a:xfrm>
            <a:off x="7141119" y="3094893"/>
            <a:ext cx="3862420" cy="94830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dirty="0">
                <a:latin typeface="Times New Roman" panose="020206030504050203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178353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1673003-DD41-CCC4-0060-D6F4CA651407}"/>
              </a:ext>
            </a:extLst>
          </p:cNvPr>
          <p:cNvSpPr>
            <a:spLocks noGrp="1"/>
          </p:cNvSpPr>
          <p:nvPr>
            <p:ph type="title"/>
          </p:nvPr>
        </p:nvSpPr>
        <p:spPr>
          <a:xfrm>
            <a:off x="3130069" y="1675519"/>
            <a:ext cx="6105194" cy="937623"/>
          </a:xfrm>
        </p:spPr>
        <p:txBody>
          <a:bodyPr vert="horz" lIns="91440" tIns="45720" rIns="91440" bIns="45720" rtlCol="0" anchor="b">
            <a:normAutofit/>
          </a:bodyPr>
          <a:lstStyle/>
          <a:p>
            <a:pPr algn="ctr"/>
            <a:r>
              <a:rPr lang="en-US" sz="5000" b="1" kern="1200" dirty="0">
                <a:solidFill>
                  <a:schemeClr val="accent1"/>
                </a:solidFill>
                <a:latin typeface="Times New Roman" panose="02020603050405020304" pitchFamily="18" charset="0"/>
                <a:cs typeface="Times New Roman" panose="02020603050405020304" pitchFamily="18" charset="0"/>
              </a:rPr>
              <a:t>SECTION - 1</a:t>
            </a:r>
          </a:p>
        </p:txBody>
      </p:sp>
      <p:sp>
        <p:nvSpPr>
          <p:cNvPr id="3" name="Content Placeholder 2">
            <a:extLst>
              <a:ext uri="{FF2B5EF4-FFF2-40B4-BE49-F238E27FC236}">
                <a16:creationId xmlns:a16="http://schemas.microsoft.com/office/drawing/2014/main" id="{D187207E-6147-F594-EA7C-85AE50275803}"/>
              </a:ext>
            </a:extLst>
          </p:cNvPr>
          <p:cNvSpPr>
            <a:spLocks noGrp="1"/>
          </p:cNvSpPr>
          <p:nvPr>
            <p:ph idx="1"/>
          </p:nvPr>
        </p:nvSpPr>
        <p:spPr>
          <a:xfrm>
            <a:off x="3031300" y="2746921"/>
            <a:ext cx="6647272" cy="682079"/>
          </a:xfrm>
        </p:spPr>
        <p:txBody>
          <a:bodyPr vert="horz" lIns="91440" tIns="45720" rIns="91440" bIns="45720" rtlCol="0">
            <a:normAutofit/>
          </a:bodyPr>
          <a:lstStyle/>
          <a:p>
            <a:pPr marL="0" indent="0" algn="ctr">
              <a:buNone/>
            </a:pPr>
            <a:r>
              <a:rPr lang="en-US" b="1" kern="1200" dirty="0">
                <a:solidFill>
                  <a:srgbClr val="C00000"/>
                </a:solidFill>
                <a:latin typeface="Times New Roman" panose="02020603050405020304" pitchFamily="18" charset="0"/>
                <a:cs typeface="Times New Roman" panose="02020603050405020304" pitchFamily="18" charset="0"/>
              </a:rPr>
              <a:t>Methodology Associated in The Project</a:t>
            </a:r>
          </a:p>
        </p:txBody>
      </p:sp>
    </p:spTree>
    <p:extLst>
      <p:ext uri="{BB962C8B-B14F-4D97-AF65-F5344CB8AC3E}">
        <p14:creationId xmlns:p14="http://schemas.microsoft.com/office/powerpoint/2010/main" val="1751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ACF4-9208-7DE1-62C5-33E8889306F0}"/>
              </a:ext>
            </a:extLst>
          </p:cNvPr>
          <p:cNvSpPr>
            <a:spLocks noGrp="1"/>
          </p:cNvSpPr>
          <p:nvPr>
            <p:ph type="title"/>
          </p:nvPr>
        </p:nvSpPr>
        <p:spPr>
          <a:xfrm>
            <a:off x="838200" y="365126"/>
            <a:ext cx="10515600" cy="521140"/>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Methodology</a:t>
            </a:r>
          </a:p>
        </p:txBody>
      </p:sp>
      <p:graphicFrame>
        <p:nvGraphicFramePr>
          <p:cNvPr id="5" name="Content Placeholder 2">
            <a:extLst>
              <a:ext uri="{FF2B5EF4-FFF2-40B4-BE49-F238E27FC236}">
                <a16:creationId xmlns:a16="http://schemas.microsoft.com/office/drawing/2014/main" id="{1BEB78B0-4E2E-186D-ACAE-BE50E96649D3}"/>
              </a:ext>
            </a:extLst>
          </p:cNvPr>
          <p:cNvGraphicFramePr>
            <a:graphicFrameLocks noGrp="1"/>
          </p:cNvGraphicFramePr>
          <p:nvPr>
            <p:ph idx="1"/>
          </p:nvPr>
        </p:nvGraphicFramePr>
        <p:xfrm>
          <a:off x="838200" y="1065970"/>
          <a:ext cx="10515600" cy="5426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59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5A392-2BAC-16DF-8129-BCA445D0FB36}"/>
              </a:ext>
            </a:extLst>
          </p:cNvPr>
          <p:cNvSpPr>
            <a:spLocks noGrp="1"/>
          </p:cNvSpPr>
          <p:nvPr>
            <p:ph type="title"/>
          </p:nvPr>
        </p:nvSpPr>
        <p:spPr>
          <a:xfrm>
            <a:off x="686834" y="1153573"/>
            <a:ext cx="2801954" cy="3319954"/>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Data Collection</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3BC3DD-D4A2-9481-DA29-CF67F768651E}"/>
              </a:ext>
            </a:extLst>
          </p:cNvPr>
          <p:cNvSpPr>
            <a:spLocks noGrp="1"/>
          </p:cNvSpPr>
          <p:nvPr>
            <p:ph idx="1"/>
          </p:nvPr>
        </p:nvSpPr>
        <p:spPr>
          <a:xfrm>
            <a:off x="4447308" y="591345"/>
            <a:ext cx="7186527" cy="3882182"/>
          </a:xfrm>
        </p:spPr>
        <p:txBody>
          <a:bodyPr anchor="ctr">
            <a:normAutofit/>
          </a:bodyPr>
          <a:lstStyle/>
          <a:p>
            <a:r>
              <a:rPr lang="en-US" sz="2000" b="1" dirty="0">
                <a:latin typeface="Times New Roman" panose="02020603050405020304" pitchFamily="18" charset="0"/>
                <a:cs typeface="Times New Roman" panose="02020603050405020304" pitchFamily="18" charset="0"/>
              </a:rPr>
              <a:t>Data Collection Steps that are adapted in the project:</a:t>
            </a:r>
          </a:p>
          <a:p>
            <a:pPr lvl="1"/>
            <a:r>
              <a:rPr lang="en-US" sz="2000" dirty="0">
                <a:latin typeface="Times New Roman" panose="02020603050405020304" pitchFamily="18" charset="0"/>
                <a:cs typeface="Times New Roman" panose="02020603050405020304" pitchFamily="18" charset="0"/>
              </a:rPr>
              <a:t>As this is famous sport the data is available online.</a:t>
            </a:r>
          </a:p>
          <a:p>
            <a:pPr lvl="1"/>
            <a:r>
              <a:rPr lang="en-US" sz="2000" dirty="0">
                <a:latin typeface="Times New Roman" panose="02020603050405020304" pitchFamily="18" charset="0"/>
                <a:cs typeface="Times New Roman" panose="02020603050405020304" pitchFamily="18" charset="0"/>
              </a:rPr>
              <a:t>Here I use ICC website to collect the data.</a:t>
            </a:r>
          </a:p>
          <a:p>
            <a:pPr lvl="1"/>
            <a:r>
              <a:rPr lang="en-US" sz="2000" dirty="0">
                <a:latin typeface="Times New Roman" panose="02020603050405020304" pitchFamily="18" charset="0"/>
                <a:cs typeface="Times New Roman" panose="02020603050405020304" pitchFamily="18" charset="0"/>
              </a:rPr>
              <a:t>To go to the website, </a:t>
            </a:r>
            <a:r>
              <a:rPr lang="en-US" sz="2000" dirty="0">
                <a:latin typeface="Times New Roman" panose="02020603050405020304" pitchFamily="18" charset="0"/>
                <a:cs typeface="Times New Roman" panose="02020603050405020304" pitchFamily="18" charset="0"/>
                <a:hlinkClick r:id="rId2"/>
              </a:rPr>
              <a:t>Click Here</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After data is collected, the question is how to store the data.</a:t>
            </a:r>
          </a:p>
          <a:p>
            <a:pPr lvl="1"/>
            <a:r>
              <a:rPr lang="en-US" sz="2000" dirty="0">
                <a:latin typeface="Times New Roman" panose="02020603050405020304" pitchFamily="18" charset="0"/>
                <a:cs typeface="Times New Roman" panose="02020603050405020304" pitchFamily="18" charset="0"/>
              </a:rPr>
              <a:t>Here I use Excel, a well-known spreadsheet application.</a:t>
            </a:r>
          </a:p>
          <a:p>
            <a:pPr lvl="1"/>
            <a:r>
              <a:rPr lang="en-US" sz="2000" dirty="0">
                <a:latin typeface="Times New Roman" panose="02020603050405020304" pitchFamily="18" charset="0"/>
                <a:cs typeface="Times New Roman" panose="02020603050405020304" pitchFamily="18" charset="0"/>
              </a:rPr>
              <a:t>This helps me to organize the data is a tabular way.</a:t>
            </a:r>
          </a:p>
          <a:p>
            <a:pPr lvl="1"/>
            <a:r>
              <a:rPr lang="en-US" sz="2000" dirty="0">
                <a:latin typeface="Times New Roman" panose="02020603050405020304" pitchFamily="18" charset="0"/>
                <a:cs typeface="Times New Roman" panose="02020603050405020304" pitchFamily="18" charset="0"/>
              </a:rPr>
              <a:t>As per my requirement, I converted the data into .csv format.</a:t>
            </a:r>
          </a:p>
          <a:p>
            <a:pPr lvl="1"/>
            <a:r>
              <a:rPr lang="en-US" sz="2000" dirty="0">
                <a:latin typeface="Times New Roman" panose="02020603050405020304" pitchFamily="18" charset="0"/>
                <a:cs typeface="Times New Roman" panose="02020603050405020304" pitchFamily="18" charset="0"/>
              </a:rPr>
              <a:t>To check the .csv format data, </a:t>
            </a:r>
            <a:r>
              <a:rPr lang="en-US" sz="2000" dirty="0">
                <a:latin typeface="Times New Roman" panose="02020603050405020304" pitchFamily="18" charset="0"/>
                <a:cs typeface="Times New Roman" panose="02020603050405020304" pitchFamily="18" charset="0"/>
                <a:hlinkClick r:id="rId3"/>
              </a:rPr>
              <a:t>Click Here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42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D56-08ED-E7A3-148B-49960DEE3B0A}"/>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Data Wrangling</a:t>
            </a:r>
          </a:p>
        </p:txBody>
      </p:sp>
      <p:sp>
        <p:nvSpPr>
          <p:cNvPr id="49" name="Arc 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DC136A-7807-39A1-9F35-D6FB1D5B134B}"/>
              </a:ext>
            </a:extLst>
          </p:cNvPr>
          <p:cNvSpPr>
            <a:spLocks noGrp="1"/>
          </p:cNvSpPr>
          <p:nvPr>
            <p:ph idx="1"/>
          </p:nvPr>
        </p:nvSpPr>
        <p:spPr>
          <a:xfrm>
            <a:off x="4447308" y="591344"/>
            <a:ext cx="6906491" cy="5585619"/>
          </a:xfrm>
        </p:spPr>
        <p:txBody>
          <a:bodyPr anchor="ctr">
            <a:normAutofit/>
          </a:bodyPr>
          <a:lstStyle/>
          <a:p>
            <a:r>
              <a:rPr lang="en-US" b="1">
                <a:latin typeface="Times New Roman" panose="02020603050405020304" pitchFamily="18" charset="0"/>
                <a:cs typeface="Times New Roman" panose="02020603050405020304" pitchFamily="18" charset="0"/>
              </a:rPr>
              <a:t>Steps taken in this process includes –</a:t>
            </a:r>
            <a:r>
              <a:rPr lang="en-US">
                <a:latin typeface="Times New Roman" panose="02020603050405020304" pitchFamily="18" charset="0"/>
                <a:cs typeface="Times New Roman" panose="02020603050405020304" pitchFamily="18" charset="0"/>
              </a:rPr>
              <a:t> </a:t>
            </a:r>
          </a:p>
          <a:p>
            <a:pPr lvl="1"/>
            <a:r>
              <a:rPr lang="en-US">
                <a:latin typeface="Times New Roman" panose="02020603050405020304" pitchFamily="18" charset="0"/>
                <a:cs typeface="Times New Roman" panose="02020603050405020304" pitchFamily="18" charset="0"/>
              </a:rPr>
              <a:t>Identify missing values and replacing them with zero.</a:t>
            </a:r>
          </a:p>
          <a:p>
            <a:pPr lvl="1"/>
            <a:r>
              <a:rPr lang="en-US">
                <a:latin typeface="Times New Roman" panose="02020603050405020304" pitchFamily="18" charset="0"/>
                <a:cs typeface="Times New Roman" panose="02020603050405020304" pitchFamily="18" charset="0"/>
              </a:rPr>
              <a:t>Dropping some columns to make the data small and easy to handle.</a:t>
            </a:r>
          </a:p>
          <a:p>
            <a:pPr lvl="1"/>
            <a:r>
              <a:rPr lang="en-US">
                <a:latin typeface="Times New Roman" panose="02020603050405020304" pitchFamily="18" charset="0"/>
                <a:cs typeface="Times New Roman" panose="02020603050405020304" pitchFamily="18" charset="0"/>
              </a:rPr>
              <a:t>Converting some int and float type columns to object type column.</a:t>
            </a:r>
          </a:p>
          <a:p>
            <a:pPr lvl="1"/>
            <a:r>
              <a:rPr lang="en-US">
                <a:latin typeface="Times New Roman" panose="02020603050405020304" pitchFamily="18" charset="0"/>
                <a:cs typeface="Times New Roman" panose="02020603050405020304" pitchFamily="18" charset="0"/>
              </a:rPr>
              <a:t>Rename the columns as required.</a:t>
            </a:r>
          </a:p>
          <a:p>
            <a:pPr lvl="1"/>
            <a:r>
              <a:rPr lang="en-US">
                <a:latin typeface="Times New Roman" panose="02020603050405020304" pitchFamily="18" charset="0"/>
                <a:cs typeface="Times New Roman" panose="02020603050405020304" pitchFamily="18" charset="0"/>
              </a:rPr>
              <a:t>To get the Data Wrangling Notebook, </a:t>
            </a:r>
            <a:r>
              <a:rPr lang="en-US">
                <a:latin typeface="Times New Roman" panose="02020603050405020304" pitchFamily="18" charset="0"/>
                <a:cs typeface="Times New Roman" panose="02020603050405020304" pitchFamily="18" charset="0"/>
                <a:hlinkClick r:id="rId2"/>
              </a:rPr>
              <a:t>Click Here</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To get the Wrangled data set, </a:t>
            </a:r>
            <a:r>
              <a:rPr lang="en-US">
                <a:latin typeface="Times New Roman" panose="02020603050405020304" pitchFamily="18" charset="0"/>
                <a:cs typeface="Times New Roman" panose="02020603050405020304" pitchFamily="18" charset="0"/>
                <a:hlinkClick r:id="rId3"/>
              </a:rPr>
              <a:t>Click Here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0622C65-7AFE-5457-DB07-43B1192FD030}"/>
              </a:ext>
            </a:extLst>
          </p:cNvPr>
          <p:cNvSpPr>
            <a:spLocks noGrp="1"/>
          </p:cNvSpPr>
          <p:nvPr>
            <p:ph type="title"/>
          </p:nvPr>
        </p:nvSpPr>
        <p:spPr>
          <a:xfrm>
            <a:off x="815501" y="669925"/>
            <a:ext cx="5280499" cy="1325563"/>
          </a:xfrm>
        </p:spPr>
        <p:txBody>
          <a:bodyPr vert="horz" lIns="91440" tIns="45720" rIns="91440" bIns="45720" rtlCol="0" anchor="b">
            <a:normAutofit/>
          </a:bodyPr>
          <a:lstStyle/>
          <a:p>
            <a:r>
              <a:rPr lang="en-US" b="1" dirty="0">
                <a:solidFill>
                  <a:schemeClr val="bg1"/>
                </a:solidFill>
              </a:rPr>
              <a:t>EDA With Data Visualization</a:t>
            </a: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D1300F-DFA0-F15D-2DD2-80F68137D955}"/>
              </a:ext>
            </a:extLst>
          </p:cNvPr>
          <p:cNvSpPr txBox="1"/>
          <p:nvPr/>
        </p:nvSpPr>
        <p:spPr>
          <a:xfrm>
            <a:off x="815501" y="2196895"/>
            <a:ext cx="4800600" cy="3711571"/>
          </a:xfrm>
          <a:prstGeom prst="rect">
            <a:avLst/>
          </a:prstGeom>
        </p:spPr>
        <p:txBody>
          <a:bodyPr vert="horz" lIns="91440" tIns="45720" rIns="91440" bIns="45720" rtlCol="0">
            <a:normAutofit/>
          </a:bodyPr>
          <a:lstStyle/>
          <a:p>
            <a:pPr algn="just">
              <a:lnSpc>
                <a:spcPct val="90000"/>
              </a:lnSpc>
              <a:spcAft>
                <a:spcPts val="600"/>
              </a:spcAft>
            </a:pPr>
            <a:r>
              <a:rPr lang="en-US" sz="2000" dirty="0">
                <a:solidFill>
                  <a:schemeClr val="bg1"/>
                </a:solidFill>
              </a:rPr>
              <a:t>In this step, I use python to plot the performance graph of different players like Virat Kohli, Rohit Sharma, Jasprit Bumrah and Adam Zampa. Along with this, I use a pie chart to represent the percentage contribute of Runs by Each Country and Each continent. </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algn="just">
              <a:lnSpc>
                <a:spcPct val="90000"/>
              </a:lnSpc>
              <a:spcAft>
                <a:spcPts val="600"/>
              </a:spcAft>
            </a:pPr>
            <a:r>
              <a:rPr lang="en-US" sz="2000" dirty="0">
                <a:solidFill>
                  <a:schemeClr val="bg1"/>
                </a:solidFill>
              </a:rPr>
              <a:t>To get the Data Visualization Notebook, </a:t>
            </a:r>
            <a:r>
              <a:rPr lang="en-US" sz="2000" dirty="0">
                <a:solidFill>
                  <a:schemeClr val="bg1"/>
                </a:solidFill>
                <a:hlinkClick r:id="rId2"/>
              </a:rPr>
              <a:t>Click Here</a:t>
            </a:r>
            <a:endParaRPr lang="en-US" sz="2000" dirty="0">
              <a:solidFill>
                <a:schemeClr val="bg1"/>
              </a:solidFill>
            </a:endParaRPr>
          </a:p>
        </p:txBody>
      </p:sp>
      <p:pic>
        <p:nvPicPr>
          <p:cNvPr id="7" name="Picture 6" descr="A graph with blue lines&#10;&#10;Description automatically generated">
            <a:extLst>
              <a:ext uri="{FF2B5EF4-FFF2-40B4-BE49-F238E27FC236}">
                <a16:creationId xmlns:a16="http://schemas.microsoft.com/office/drawing/2014/main" id="{B630E7C4-0696-8EF0-45EA-60E1F4BD2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344" y="369913"/>
            <a:ext cx="3448337" cy="2784532"/>
          </a:xfrm>
          <a:prstGeom prst="rect">
            <a:avLst/>
          </a:prstGeom>
        </p:spPr>
      </p:pic>
      <p:sp>
        <p:nvSpPr>
          <p:cNvPr id="17" name="Rectangle 1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red lines and numbers&#10;&#10;Description automatically generated">
            <a:extLst>
              <a:ext uri="{FF2B5EF4-FFF2-40B4-BE49-F238E27FC236}">
                <a16:creationId xmlns:a16="http://schemas.microsoft.com/office/drawing/2014/main" id="{0B53132C-EA1C-47F4-CA7B-05251CCE2D6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028881" y="3826239"/>
            <a:ext cx="3588640" cy="2565877"/>
          </a:xfrm>
          <a:prstGeom prst="rect">
            <a:avLst/>
          </a:prstGeom>
        </p:spPr>
      </p:pic>
      <p:sp>
        <p:nvSpPr>
          <p:cNvPr id="19" name="Rectangle 1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37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3062</TotalTime>
  <Words>2796</Words>
  <Application>Microsoft Office PowerPoint</Application>
  <PresentationFormat>Widescreen</PresentationFormat>
  <Paragraphs>192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Meiryo</vt:lpstr>
      <vt:lpstr>Arial</vt:lpstr>
      <vt:lpstr>Calibri</vt:lpstr>
      <vt:lpstr>Calibri Light</vt:lpstr>
      <vt:lpstr>Times New Roman</vt:lpstr>
      <vt:lpstr>Office Theme</vt:lpstr>
      <vt:lpstr>Australian Pride versus Indian golden run</vt:lpstr>
      <vt:lpstr>PowerPoint Presentation</vt:lpstr>
      <vt:lpstr>Executive Summary</vt:lpstr>
      <vt:lpstr>Introduction</vt:lpstr>
      <vt:lpstr>SECTION - 1</vt:lpstr>
      <vt:lpstr>Methodology</vt:lpstr>
      <vt:lpstr>Data Collection</vt:lpstr>
      <vt:lpstr>Data Wrangling</vt:lpstr>
      <vt:lpstr>EDA With Data Visualization</vt:lpstr>
      <vt:lpstr>EDA With SQL</vt:lpstr>
      <vt:lpstr>Interactive Map Building With Folium</vt:lpstr>
      <vt:lpstr>Interactive Dashboard Using Tableau</vt:lpstr>
      <vt:lpstr>Results</vt:lpstr>
      <vt:lpstr>SECTION - 2</vt:lpstr>
      <vt:lpstr>Dimension and Columns</vt:lpstr>
      <vt:lpstr>Treating Missing Values</vt:lpstr>
      <vt:lpstr>Renaming Columns</vt:lpstr>
      <vt:lpstr>Teams Participated In WorldCup 2K23</vt:lpstr>
      <vt:lpstr>Top 5 Run Scorers</vt:lpstr>
      <vt:lpstr>Top 5 Wicket Takers</vt:lpstr>
      <vt:lpstr>Top 5 Bowlers With Best Economy</vt:lpstr>
      <vt:lpstr>Top 5 Batters With Best Average</vt:lpstr>
      <vt:lpstr>Total Runs and Wickets In WorldCup</vt:lpstr>
      <vt:lpstr>Runs and Wickets By Each Player Type</vt:lpstr>
      <vt:lpstr>Virat Kohli Performance Graph</vt:lpstr>
      <vt:lpstr>Rohit Sharma Performance Graph</vt:lpstr>
      <vt:lpstr>Jasprit Bumrah Performance Graph</vt:lpstr>
      <vt:lpstr>MH. Shami Performance Graph</vt:lpstr>
      <vt:lpstr>Contribution of Continents in Runs</vt:lpstr>
      <vt:lpstr>Contribution of Nations in Runs</vt:lpstr>
      <vt:lpstr>Contribution of Continents in Wickets</vt:lpstr>
      <vt:lpstr>Wickets Taken By Each Country</vt:lpstr>
      <vt:lpstr>Team Wise Run Scored In World Cup 2K23</vt:lpstr>
      <vt:lpstr>Relation Between Overs Bowled &amp; Runs Conceded</vt:lpstr>
      <vt:lpstr>Relation Between Overs Bowled &amp; Bowlers Economy</vt:lpstr>
      <vt:lpstr>Marking Stadiums of World Cup 2K23 In Indian Map Using Folium</vt:lpstr>
      <vt:lpstr>Conclusions</vt:lpstr>
      <vt:lpstr>Appendix</vt:lpstr>
      <vt:lpstr>Other Links to Follow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Pride versus Indian golden run</dc:title>
  <dc:creator>Aniket Chakraborty</dc:creator>
  <cp:lastModifiedBy>Aniket Chakraborty</cp:lastModifiedBy>
  <cp:revision>2</cp:revision>
  <dcterms:created xsi:type="dcterms:W3CDTF">2023-11-25T14:17:33Z</dcterms:created>
  <dcterms:modified xsi:type="dcterms:W3CDTF">2023-11-27T17:24:43Z</dcterms:modified>
</cp:coreProperties>
</file>