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7772400" cy="10693400"/>
  <p:notesSz cx="77724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306" y="-19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4829" y="432308"/>
            <a:ext cx="4374515" cy="30346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ctr">
              <a:lnSpc>
                <a:spcPts val="1610"/>
              </a:lnSpc>
              <a:spcBef>
                <a:spcPts val="215"/>
              </a:spcBef>
            </a:pPr>
            <a:r>
              <a:rPr sz="1400" b="1" spc="-5" dirty="0">
                <a:latin typeface="Arial"/>
                <a:cs typeface="Arial"/>
              </a:rPr>
              <a:t>Group Monitoring </a:t>
            </a:r>
            <a:r>
              <a:rPr sz="1400" b="1" dirty="0">
                <a:latin typeface="Arial"/>
                <a:cs typeface="Arial"/>
              </a:rPr>
              <a:t>Sheet </a:t>
            </a:r>
            <a:r>
              <a:rPr sz="1400" b="1" spc="-5" dirty="0">
                <a:latin typeface="Arial"/>
                <a:cs typeface="Arial"/>
              </a:rPr>
              <a:t>(Batch no. </a:t>
            </a:r>
            <a:r>
              <a:rPr sz="1400" b="1" spc="5" dirty="0">
                <a:latin typeface="Arial"/>
                <a:cs typeface="Arial"/>
              </a:rPr>
              <a:t>S</a:t>
            </a:r>
            <a:r>
              <a:rPr lang="en-US" sz="1400" b="1" spc="5" dirty="0">
                <a:latin typeface="Arial"/>
                <a:cs typeface="Arial"/>
              </a:rPr>
              <a:t>3</a:t>
            </a:r>
            <a:r>
              <a:rPr sz="1400" b="1" spc="5" dirty="0">
                <a:latin typeface="Arial"/>
                <a:cs typeface="Arial"/>
              </a:rPr>
              <a:t>; </a:t>
            </a:r>
            <a:r>
              <a:rPr sz="1400" b="1" spc="-5" dirty="0">
                <a:latin typeface="Arial"/>
                <a:cs typeface="Arial"/>
              </a:rPr>
              <a:t>Group </a:t>
            </a:r>
            <a:r>
              <a:rPr sz="1400" b="1" dirty="0">
                <a:latin typeface="Arial"/>
                <a:cs typeface="Arial"/>
              </a:rPr>
              <a:t>– 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lang="en-US" sz="1400" b="1" spc="-5" dirty="0">
                <a:latin typeface="Arial"/>
                <a:cs typeface="Arial"/>
              </a:rPr>
              <a:t>5</a:t>
            </a:r>
            <a:r>
              <a:rPr sz="1400" b="1" spc="-5" dirty="0">
                <a:latin typeface="Arial"/>
                <a:cs typeface="Arial"/>
              </a:rPr>
              <a:t>)  Topic: </a:t>
            </a:r>
            <a:r>
              <a:rPr sz="1400" b="1" dirty="0">
                <a:latin typeface="Arial"/>
                <a:cs typeface="Arial"/>
              </a:rPr>
              <a:t>- </a:t>
            </a:r>
            <a:r>
              <a:rPr lang="en-US" sz="1400" b="1" spc="-5" dirty="0">
                <a:latin typeface="Arial"/>
                <a:cs typeface="Arial"/>
              </a:rPr>
              <a:t>Online Auction System</a:t>
            </a:r>
            <a:endParaRPr sz="1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200" b="1" spc="-5" dirty="0">
                <a:latin typeface="Arial"/>
                <a:cs typeface="Arial"/>
              </a:rPr>
              <a:t>A</a:t>
            </a:r>
            <a:endParaRPr sz="1200" dirty="0">
              <a:latin typeface="Arial"/>
              <a:cs typeface="Arial"/>
            </a:endParaRPr>
          </a:p>
          <a:p>
            <a:pPr marL="1314450" marR="1308735" algn="ctr">
              <a:lnSpc>
                <a:spcPts val="2080"/>
              </a:lnSpc>
              <a:spcBef>
                <a:spcPts val="160"/>
              </a:spcBef>
            </a:pPr>
            <a:r>
              <a:rPr sz="1200" b="1" dirty="0">
                <a:latin typeface="Arial"/>
                <a:cs typeface="Arial"/>
              </a:rPr>
              <a:t>PBL </a:t>
            </a:r>
            <a:r>
              <a:rPr sz="1200" b="1" spc="-5" dirty="0">
                <a:latin typeface="Arial"/>
                <a:cs typeface="Arial"/>
              </a:rPr>
              <a:t>PROJECT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REPORT  </a:t>
            </a:r>
            <a:r>
              <a:rPr sz="1200" b="1" dirty="0">
                <a:latin typeface="Arial"/>
                <a:cs typeface="Arial"/>
              </a:rPr>
              <a:t>ON</a:t>
            </a:r>
            <a:endParaRPr sz="1200" dirty="0">
              <a:latin typeface="Arial"/>
              <a:cs typeface="Arial"/>
            </a:endParaRPr>
          </a:p>
          <a:p>
            <a:pPr marL="12700" marR="5080" algn="ctr">
              <a:lnSpc>
                <a:spcPts val="1610"/>
              </a:lnSpc>
              <a:spcBef>
                <a:spcPts val="215"/>
              </a:spcBef>
            </a:pPr>
            <a:r>
              <a:rPr lang="en-US" sz="1200" b="1" spc="-5" dirty="0">
                <a:solidFill>
                  <a:srgbClr val="FF0000"/>
                </a:solidFill>
                <a:latin typeface="Arial"/>
                <a:cs typeface="Arial"/>
              </a:rPr>
              <a:t>Online Auction System</a:t>
            </a:r>
            <a:endParaRPr lang="en-US" sz="12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1200" b="1" i="1" spc="-5" dirty="0">
                <a:latin typeface="Arial"/>
                <a:cs typeface="Arial"/>
              </a:rPr>
              <a:t>Submitted </a:t>
            </a:r>
            <a:r>
              <a:rPr sz="1200" b="1" i="1" dirty="0">
                <a:latin typeface="Arial"/>
                <a:cs typeface="Arial"/>
              </a:rPr>
              <a:t>in </a:t>
            </a:r>
            <a:r>
              <a:rPr sz="1200" b="1" i="1" spc="-5" dirty="0">
                <a:latin typeface="Arial"/>
                <a:cs typeface="Arial"/>
              </a:rPr>
              <a:t>partial fulfillment </a:t>
            </a:r>
            <a:r>
              <a:rPr sz="1200" b="1" i="1" dirty="0">
                <a:latin typeface="Arial"/>
                <a:cs typeface="Arial"/>
              </a:rPr>
              <a:t>for </a:t>
            </a:r>
            <a:r>
              <a:rPr sz="1200" b="1" i="1" spc="-5" dirty="0">
                <a:latin typeface="Arial"/>
                <a:cs typeface="Arial"/>
              </a:rPr>
              <a:t>Degree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Of</a:t>
            </a:r>
            <a:endParaRPr sz="1200" dirty="0">
              <a:latin typeface="Arial"/>
              <a:cs typeface="Arial"/>
            </a:endParaRPr>
          </a:p>
          <a:p>
            <a:pPr marL="64769" algn="ctr">
              <a:lnSpc>
                <a:spcPct val="100000"/>
              </a:lnSpc>
              <a:spcBef>
                <a:spcPts val="625"/>
              </a:spcBef>
            </a:pPr>
            <a:r>
              <a:rPr sz="1200" b="1" spc="-5" dirty="0">
                <a:latin typeface="Arial"/>
                <a:cs typeface="Arial"/>
              </a:rPr>
              <a:t>SECOND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YEAR</a:t>
            </a:r>
            <a:endParaRPr sz="1200" dirty="0">
              <a:latin typeface="Arial"/>
              <a:cs typeface="Arial"/>
            </a:endParaRPr>
          </a:p>
          <a:p>
            <a:pPr marR="155575" algn="ctr">
              <a:lnSpc>
                <a:spcPct val="100000"/>
              </a:lnSpc>
              <a:spcBef>
                <a:spcPts val="635"/>
              </a:spcBef>
            </a:pPr>
            <a:r>
              <a:rPr sz="1200" i="1" dirty="0">
                <a:latin typeface="Arial"/>
                <a:cs typeface="Arial"/>
              </a:rPr>
              <a:t>Of</a:t>
            </a:r>
            <a:endParaRPr sz="12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200" b="1" spc="-5" dirty="0">
                <a:solidFill>
                  <a:srgbClr val="2E5395"/>
                </a:solidFill>
                <a:latin typeface="Arial"/>
                <a:cs typeface="Arial"/>
              </a:rPr>
              <a:t>BACHELOR </a:t>
            </a:r>
            <a:r>
              <a:rPr sz="1200" b="1" dirty="0">
                <a:solidFill>
                  <a:srgbClr val="2E5395"/>
                </a:solidFill>
                <a:latin typeface="Arial"/>
                <a:cs typeface="Arial"/>
              </a:rPr>
              <a:t>OF ENGINEERING </a:t>
            </a:r>
            <a:r>
              <a:rPr sz="1200" b="1" spc="-5" dirty="0">
                <a:solidFill>
                  <a:srgbClr val="2E5395"/>
                </a:solidFill>
                <a:latin typeface="Arial"/>
                <a:cs typeface="Arial"/>
              </a:rPr>
              <a:t>(COMPUTER)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Submitted By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7633" y="3550030"/>
            <a:ext cx="1355090" cy="177165"/>
          </a:xfrm>
          <a:custGeom>
            <a:avLst/>
            <a:gdLst/>
            <a:ahLst/>
            <a:cxnLst/>
            <a:rect l="l" t="t" r="r" b="b"/>
            <a:pathLst>
              <a:path w="1355089" h="177164">
                <a:moveTo>
                  <a:pt x="1355090" y="0"/>
                </a:moveTo>
                <a:lnTo>
                  <a:pt x="0" y="0"/>
                </a:lnTo>
                <a:lnTo>
                  <a:pt x="0" y="176784"/>
                </a:lnTo>
                <a:lnTo>
                  <a:pt x="1355090" y="176784"/>
                </a:lnTo>
                <a:lnTo>
                  <a:pt x="135509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67021" y="3550030"/>
            <a:ext cx="1127125" cy="177165"/>
          </a:xfrm>
          <a:custGeom>
            <a:avLst/>
            <a:gdLst/>
            <a:ahLst/>
            <a:cxnLst/>
            <a:rect l="l" t="t" r="r" b="b"/>
            <a:pathLst>
              <a:path w="1127125" h="177164">
                <a:moveTo>
                  <a:pt x="1126540" y="0"/>
                </a:moveTo>
                <a:lnTo>
                  <a:pt x="0" y="0"/>
                </a:lnTo>
                <a:lnTo>
                  <a:pt x="0" y="176784"/>
                </a:lnTo>
                <a:lnTo>
                  <a:pt x="1126540" y="176784"/>
                </a:lnTo>
                <a:lnTo>
                  <a:pt x="112654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863759"/>
              </p:ext>
            </p:extLst>
          </p:nvPr>
        </p:nvGraphicFramePr>
        <p:xfrm>
          <a:off x="1143304" y="3543934"/>
          <a:ext cx="5711190" cy="1926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748">
                <a:tc gridSpan="2">
                  <a:txBody>
                    <a:bodyPr/>
                    <a:lstStyle/>
                    <a:p>
                      <a:pPr marL="751205">
                        <a:lnSpc>
                          <a:spcPts val="139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STUDENT’S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ROLL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NUMBER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67945">
                        <a:lnSpc>
                          <a:spcPts val="1390"/>
                        </a:lnSpc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ts val="1390"/>
                        </a:lnSpc>
                      </a:pPr>
                      <a:r>
                        <a:rPr lang="en-US"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ANIKET CHIKANE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21</a:t>
                      </a:r>
                      <a:r>
                        <a:rPr lang="en-US"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48">
                <a:tc>
                  <a:txBody>
                    <a:bodyPr/>
                    <a:lstStyle/>
                    <a:p>
                      <a:pPr marL="67945">
                        <a:lnSpc>
                          <a:spcPts val="1390"/>
                        </a:lnSpc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ts val="1390"/>
                        </a:lnSpc>
                      </a:pPr>
                      <a:r>
                        <a:rPr lang="en-US"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ABHISHEKH DHANAPUNE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lang="en-US" sz="1200" b="1" spc="-5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2130</a:t>
                      </a:r>
                      <a:endParaRPr sz="1200" b="1" spc="-5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246">
                <a:tc>
                  <a:txBody>
                    <a:bodyPr/>
                    <a:lstStyle/>
                    <a:p>
                      <a:pPr marL="67945">
                        <a:lnSpc>
                          <a:spcPts val="1390"/>
                        </a:lnSpc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1390"/>
                        </a:lnSpc>
                      </a:pPr>
                      <a:r>
                        <a:rPr lang="en-US"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DANGE RAHUL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748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1405"/>
                        </a:lnSpc>
                      </a:pPr>
                      <a:r>
                        <a:rPr lang="en-US" sz="1200" b="1" spc="-5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SUJIT DARKUNDE</a:t>
                      </a:r>
                      <a:endParaRPr sz="1200" b="1" spc="-5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748">
                <a:tc>
                  <a:txBody>
                    <a:bodyPr/>
                    <a:lstStyle/>
                    <a:p>
                      <a:pPr marL="67945">
                        <a:lnSpc>
                          <a:spcPts val="1390"/>
                        </a:lnSpc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1390"/>
                        </a:lnSpc>
                      </a:pPr>
                      <a:r>
                        <a:rPr lang="en-US" sz="1200" b="1" spc="-5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PRAJWAL BANKAR</a:t>
                      </a:r>
                      <a:endParaRPr sz="1200" b="1" spc="-5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01">
                <a:tc>
                  <a:txBody>
                    <a:bodyPr/>
                    <a:lstStyle/>
                    <a:p>
                      <a:pPr marL="67945">
                        <a:lnSpc>
                          <a:spcPts val="1395"/>
                        </a:lnSpc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1395"/>
                        </a:lnSpc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SAMADHAN DESHMUKH</a:t>
                      </a:r>
                      <a:endParaRPr sz="1200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878963" y="5594984"/>
            <a:ext cx="2244725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100">
              <a:lnSpc>
                <a:spcPct val="1442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Under </a:t>
            </a:r>
            <a:r>
              <a:rPr sz="1200" b="1" dirty="0">
                <a:latin typeface="Arial"/>
                <a:cs typeface="Arial"/>
              </a:rPr>
              <a:t>the </a:t>
            </a:r>
            <a:r>
              <a:rPr sz="1200" b="1" spc="-5" dirty="0">
                <a:latin typeface="Arial"/>
                <a:cs typeface="Arial"/>
              </a:rPr>
              <a:t>Guidance </a:t>
            </a:r>
            <a:r>
              <a:rPr sz="1200" b="1" dirty="0">
                <a:latin typeface="Arial"/>
                <a:cs typeface="Arial"/>
              </a:rPr>
              <a:t>of  PROF. </a:t>
            </a:r>
            <a:r>
              <a:rPr sz="1200" b="1" spc="-5" dirty="0">
                <a:latin typeface="Arial"/>
                <a:cs typeface="Arial"/>
              </a:rPr>
              <a:t>J.N GANTHADE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Madam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9107" y="7751826"/>
            <a:ext cx="146367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Arial"/>
                <a:cs typeface="Arial"/>
              </a:rPr>
              <a:t>SE COMPUTER</a:t>
            </a:r>
            <a:r>
              <a:rPr sz="1150" b="1" spc="-70" dirty="0">
                <a:latin typeface="Arial"/>
                <a:cs typeface="Arial"/>
              </a:rPr>
              <a:t> </a:t>
            </a:r>
            <a:r>
              <a:rPr sz="1150" b="1" spc="-5" dirty="0">
                <a:latin typeface="Arial"/>
                <a:cs typeface="Arial"/>
              </a:rPr>
              <a:t>2021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25800" y="6274138"/>
            <a:ext cx="1549400" cy="1497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6879" y="9441193"/>
                </a:moveTo>
                <a:lnTo>
                  <a:pt x="27432" y="9441193"/>
                </a:lnTo>
                <a:lnTo>
                  <a:pt x="9144" y="9441193"/>
                </a:lnTo>
                <a:lnTo>
                  <a:pt x="9144" y="27444"/>
                </a:lnTo>
                <a:lnTo>
                  <a:pt x="0" y="27444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27432" y="9450324"/>
                </a:lnTo>
                <a:lnTo>
                  <a:pt x="7136879" y="9450324"/>
                </a:lnTo>
                <a:lnTo>
                  <a:pt x="7136879" y="9441193"/>
                </a:lnTo>
                <a:close/>
              </a:path>
              <a:path w="7164705" h="9450705">
                <a:moveTo>
                  <a:pt x="7136879" y="9422905"/>
                </a:moveTo>
                <a:lnTo>
                  <a:pt x="27432" y="9422905"/>
                </a:lnTo>
                <a:lnTo>
                  <a:pt x="27432" y="27444"/>
                </a:lnTo>
                <a:lnTo>
                  <a:pt x="18288" y="27444"/>
                </a:lnTo>
                <a:lnTo>
                  <a:pt x="18288" y="9432036"/>
                </a:lnTo>
                <a:lnTo>
                  <a:pt x="27432" y="9432036"/>
                </a:lnTo>
                <a:lnTo>
                  <a:pt x="7136879" y="9432036"/>
                </a:lnTo>
                <a:lnTo>
                  <a:pt x="7136879" y="9422905"/>
                </a:lnTo>
                <a:close/>
              </a:path>
              <a:path w="7164705" h="9450705">
                <a:moveTo>
                  <a:pt x="7136879" y="18288"/>
                </a:moveTo>
                <a:lnTo>
                  <a:pt x="27432" y="18288"/>
                </a:lnTo>
                <a:lnTo>
                  <a:pt x="18288" y="18288"/>
                </a:lnTo>
                <a:lnTo>
                  <a:pt x="18288" y="27432"/>
                </a:lnTo>
                <a:lnTo>
                  <a:pt x="27432" y="27432"/>
                </a:lnTo>
                <a:lnTo>
                  <a:pt x="7136879" y="27432"/>
                </a:lnTo>
                <a:lnTo>
                  <a:pt x="7136879" y="18288"/>
                </a:lnTo>
                <a:close/>
              </a:path>
              <a:path w="7164705" h="9450705">
                <a:moveTo>
                  <a:pt x="7136879" y="0"/>
                </a:moveTo>
                <a:lnTo>
                  <a:pt x="27432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27432"/>
                </a:lnTo>
                <a:lnTo>
                  <a:pt x="9144" y="27432"/>
                </a:lnTo>
                <a:lnTo>
                  <a:pt x="9144" y="9144"/>
                </a:lnTo>
                <a:lnTo>
                  <a:pt x="27432" y="9144"/>
                </a:lnTo>
                <a:lnTo>
                  <a:pt x="7136879" y="9144"/>
                </a:lnTo>
                <a:lnTo>
                  <a:pt x="7136879" y="0"/>
                </a:lnTo>
                <a:close/>
              </a:path>
              <a:path w="7164705" h="9450705">
                <a:moveTo>
                  <a:pt x="7146023" y="27444"/>
                </a:moveTo>
                <a:lnTo>
                  <a:pt x="7136892" y="27444"/>
                </a:lnTo>
                <a:lnTo>
                  <a:pt x="7136892" y="9432036"/>
                </a:lnTo>
                <a:lnTo>
                  <a:pt x="7146023" y="9432036"/>
                </a:lnTo>
                <a:lnTo>
                  <a:pt x="7146023" y="27444"/>
                </a:lnTo>
                <a:close/>
              </a:path>
              <a:path w="7164705" h="9450705">
                <a:moveTo>
                  <a:pt x="7146023" y="18288"/>
                </a:moveTo>
                <a:lnTo>
                  <a:pt x="7136892" y="18288"/>
                </a:lnTo>
                <a:lnTo>
                  <a:pt x="7136892" y="27432"/>
                </a:lnTo>
                <a:lnTo>
                  <a:pt x="7146023" y="27432"/>
                </a:lnTo>
                <a:lnTo>
                  <a:pt x="7146023" y="18288"/>
                </a:lnTo>
                <a:close/>
              </a:path>
              <a:path w="7164705" h="9450705">
                <a:moveTo>
                  <a:pt x="7164324" y="9441193"/>
                </a:moveTo>
                <a:lnTo>
                  <a:pt x="7164311" y="27444"/>
                </a:lnTo>
                <a:lnTo>
                  <a:pt x="7155167" y="27444"/>
                </a:lnTo>
                <a:lnTo>
                  <a:pt x="7155167" y="9441193"/>
                </a:lnTo>
                <a:lnTo>
                  <a:pt x="7136892" y="9441193"/>
                </a:lnTo>
                <a:lnTo>
                  <a:pt x="7136892" y="9450324"/>
                </a:lnTo>
                <a:lnTo>
                  <a:pt x="7155167" y="9450324"/>
                </a:lnTo>
                <a:lnTo>
                  <a:pt x="7164311" y="9450324"/>
                </a:lnTo>
                <a:lnTo>
                  <a:pt x="7164324" y="9441193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55180" y="0"/>
                </a:lnTo>
                <a:lnTo>
                  <a:pt x="7136892" y="0"/>
                </a:lnTo>
                <a:lnTo>
                  <a:pt x="7136892" y="9144"/>
                </a:lnTo>
                <a:lnTo>
                  <a:pt x="7155180" y="9144"/>
                </a:lnTo>
                <a:lnTo>
                  <a:pt x="7155180" y="27432"/>
                </a:lnTo>
                <a:lnTo>
                  <a:pt x="7164311" y="27432"/>
                </a:lnTo>
                <a:lnTo>
                  <a:pt x="7164311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F5644A-DDC1-4B7A-B68A-97B44E617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85" y="714616"/>
            <a:ext cx="7772400" cy="40234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6ADFF8-07FB-4739-880E-D9C5C90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56300"/>
            <a:ext cx="77724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8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3E7EFF-0490-4554-9170-8C50DD216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" y="1155700"/>
            <a:ext cx="7772400" cy="40212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AE31AA-051B-4052-8D69-8A0055BDF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585" y="5727700"/>
            <a:ext cx="7772400" cy="407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4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4687"/>
            <a:ext cx="5665470" cy="4401333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ctr">
              <a:lnSpc>
                <a:spcPts val="1610"/>
              </a:lnSpc>
              <a:spcBef>
                <a:spcPts val="215"/>
              </a:spcBef>
            </a:pPr>
            <a:r>
              <a:rPr lang="en-US" sz="1400" b="1" spc="-5" dirty="0">
                <a:latin typeface="Arial"/>
                <a:cs typeface="Arial"/>
              </a:rPr>
              <a:t>Group Monitoring </a:t>
            </a:r>
            <a:r>
              <a:rPr lang="en-US" sz="1400" b="1" dirty="0">
                <a:latin typeface="Arial"/>
                <a:cs typeface="Arial"/>
              </a:rPr>
              <a:t>Sheet </a:t>
            </a:r>
            <a:r>
              <a:rPr lang="en-US" sz="1400" b="1" spc="-5" dirty="0">
                <a:latin typeface="Arial"/>
                <a:cs typeface="Arial"/>
              </a:rPr>
              <a:t>(Batch no. </a:t>
            </a:r>
            <a:r>
              <a:rPr lang="en-US" sz="1400" b="1" spc="5" dirty="0">
                <a:latin typeface="Arial"/>
                <a:cs typeface="Arial"/>
              </a:rPr>
              <a:t>S3; </a:t>
            </a:r>
            <a:r>
              <a:rPr lang="en-US" sz="1400" b="1" spc="-5" dirty="0">
                <a:latin typeface="Arial"/>
                <a:cs typeface="Arial"/>
              </a:rPr>
              <a:t>Group </a:t>
            </a:r>
            <a:r>
              <a:rPr lang="en-US" sz="1400" b="1" dirty="0">
                <a:latin typeface="Arial"/>
                <a:cs typeface="Arial"/>
              </a:rPr>
              <a:t>– </a:t>
            </a:r>
            <a:r>
              <a:rPr lang="en-US" sz="1400" b="1" spc="-5" dirty="0">
                <a:latin typeface="Arial"/>
                <a:cs typeface="Arial"/>
              </a:rPr>
              <a:t>A5)  </a:t>
            </a:r>
          </a:p>
          <a:p>
            <a:pPr marL="12700" marR="5080" algn="ctr">
              <a:lnSpc>
                <a:spcPts val="1610"/>
              </a:lnSpc>
              <a:spcBef>
                <a:spcPts val="215"/>
              </a:spcBef>
            </a:pPr>
            <a:r>
              <a:rPr lang="en-US" sz="1400" b="1" spc="-5" dirty="0">
                <a:latin typeface="Arial"/>
                <a:cs typeface="Arial"/>
              </a:rPr>
              <a:t>Topic: </a:t>
            </a:r>
            <a:r>
              <a:rPr lang="en-US" sz="1400" b="1" dirty="0">
                <a:latin typeface="Arial"/>
                <a:cs typeface="Arial"/>
              </a:rPr>
              <a:t>- </a:t>
            </a:r>
            <a:r>
              <a:rPr lang="en-US" sz="1400" b="1" spc="-5" dirty="0">
                <a:latin typeface="Arial"/>
                <a:cs typeface="Arial"/>
              </a:rPr>
              <a:t>Online Auction System</a:t>
            </a:r>
            <a:endParaRPr lang="en-US" sz="1400" dirty="0">
              <a:latin typeface="Arial"/>
              <a:cs typeface="Arial"/>
            </a:endParaRPr>
          </a:p>
          <a:p>
            <a:pPr marL="92710" algn="ctr">
              <a:lnSpc>
                <a:spcPct val="100000"/>
              </a:lnSpc>
              <a:spcBef>
                <a:spcPts val="295"/>
              </a:spcBef>
            </a:pPr>
            <a:r>
              <a:rPr sz="2000" b="1" spc="-5" dirty="0">
                <a:latin typeface="Arial"/>
                <a:cs typeface="Arial"/>
              </a:rPr>
              <a:t>ACKNOWLEDGEMENT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Arial"/>
              <a:cs typeface="Arial"/>
            </a:endParaRPr>
          </a:p>
          <a:p>
            <a:pPr marL="12700" marR="132080">
              <a:lnSpc>
                <a:spcPct val="143700"/>
              </a:lnSpc>
            </a:pPr>
            <a:r>
              <a:rPr sz="1800" dirty="0">
                <a:latin typeface="Arial"/>
                <a:cs typeface="Arial"/>
              </a:rPr>
              <a:t>I take </a:t>
            </a:r>
            <a:r>
              <a:rPr sz="1800" spc="-5" dirty="0">
                <a:latin typeface="Arial"/>
                <a:cs typeface="Arial"/>
              </a:rPr>
              <a:t>this opportunity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acknowledge a deep sense of  gratitude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our guide </a:t>
            </a:r>
            <a:r>
              <a:rPr sz="1800" dirty="0">
                <a:latin typeface="Arial"/>
                <a:cs typeface="Arial"/>
              </a:rPr>
              <a:t>Prof. </a:t>
            </a:r>
            <a:r>
              <a:rPr sz="1800" b="1" dirty="0">
                <a:latin typeface="Arial"/>
                <a:cs typeface="Arial"/>
              </a:rPr>
              <a:t>J.N Ganthade </a:t>
            </a:r>
            <a:r>
              <a:rPr sz="1800" b="1" spc="-10" dirty="0">
                <a:latin typeface="Arial"/>
                <a:cs typeface="Arial"/>
              </a:rPr>
              <a:t>Madam </a:t>
            </a:r>
            <a:r>
              <a:rPr sz="1800" dirty="0">
                <a:latin typeface="Arial"/>
                <a:cs typeface="Arial"/>
              </a:rPr>
              <a:t>for  </a:t>
            </a:r>
            <a:r>
              <a:rPr sz="1800" spc="-5" dirty="0">
                <a:latin typeface="Arial"/>
                <a:cs typeface="Arial"/>
              </a:rPr>
              <a:t>his valuable </a:t>
            </a:r>
            <a:r>
              <a:rPr sz="1800" dirty="0">
                <a:latin typeface="Arial"/>
                <a:cs typeface="Arial"/>
              </a:rPr>
              <a:t>guidance and useful </a:t>
            </a:r>
            <a:r>
              <a:rPr sz="1800" spc="-5" dirty="0">
                <a:latin typeface="Arial"/>
                <a:cs typeface="Arial"/>
              </a:rPr>
              <a:t>suggestions, which  helped us in </a:t>
            </a:r>
            <a:r>
              <a:rPr sz="1800" dirty="0">
                <a:latin typeface="Arial"/>
                <a:cs typeface="Arial"/>
              </a:rPr>
              <a:t>completing </a:t>
            </a:r>
            <a:r>
              <a:rPr sz="1800" spc="-5" dirty="0">
                <a:latin typeface="Arial"/>
                <a:cs typeface="Arial"/>
              </a:rPr>
              <a:t>this Project on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time.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Arial"/>
              <a:cs typeface="Arial"/>
            </a:endParaRPr>
          </a:p>
          <a:p>
            <a:pPr marL="12700" marR="5080" algn="just">
              <a:lnSpc>
                <a:spcPct val="143600"/>
              </a:lnSpc>
            </a:pPr>
            <a:r>
              <a:rPr sz="1800" spc="-5" dirty="0">
                <a:latin typeface="Arial"/>
                <a:cs typeface="Arial"/>
              </a:rPr>
              <a:t>Finally, </a:t>
            </a:r>
            <a:r>
              <a:rPr sz="180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thankful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all </a:t>
            </a:r>
            <a:r>
              <a:rPr sz="1800" dirty="0">
                <a:latin typeface="Arial"/>
                <a:cs typeface="Arial"/>
              </a:rPr>
              <a:t>those </a:t>
            </a:r>
            <a:r>
              <a:rPr sz="1800" spc="-5" dirty="0">
                <a:latin typeface="Arial"/>
                <a:cs typeface="Arial"/>
              </a:rPr>
              <a:t>who extended their help  directly or indirectly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the successful completion of </a:t>
            </a:r>
            <a:r>
              <a:rPr sz="1800" dirty="0">
                <a:latin typeface="Arial"/>
                <a:cs typeface="Arial"/>
              </a:rPr>
              <a:t>this  </a:t>
            </a:r>
            <a:r>
              <a:rPr sz="1800" spc="-5" dirty="0">
                <a:latin typeface="Arial"/>
                <a:cs typeface="Arial"/>
              </a:rPr>
              <a:t>project.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694671"/>
              </p:ext>
            </p:extLst>
          </p:nvPr>
        </p:nvGraphicFramePr>
        <p:xfrm>
          <a:off x="100584" y="1323085"/>
          <a:ext cx="7383780" cy="665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007">
                <a:tc>
                  <a:txBody>
                    <a:bodyPr/>
                    <a:lstStyle/>
                    <a:p>
                      <a:pPr marL="6858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5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Group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Name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 </a:t>
                      </a:r>
                      <a:r>
                        <a:rPr lang="en-US" sz="1400" b="1" spc="-5" dirty="0">
                          <a:latin typeface="Arial"/>
                          <a:cs typeface="Arial"/>
                        </a:rPr>
                        <a:t>Online Auction System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78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Week 1: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 marR="164465" indent="50165">
                        <a:lnSpc>
                          <a:spcPts val="1610"/>
                        </a:lnSpc>
                        <a:spcBef>
                          <a:spcPts val="9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First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Week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firstly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we all group members are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interact with each other. also,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discussed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about PBL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project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also,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start to find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effective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project for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preparation.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42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Date: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April 2021 and 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April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2021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765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Current Work phase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project-: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80975" indent="-113030">
                        <a:lnSpc>
                          <a:spcPts val="1645"/>
                        </a:lnSpc>
                        <a:spcBef>
                          <a:spcPts val="850"/>
                        </a:spcBef>
                        <a:buChar char="•"/>
                        <a:tabLst>
                          <a:tab pos="181610" algn="l"/>
                        </a:tabLst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first week,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collect various data about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project.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80975" indent="-113030">
                        <a:lnSpc>
                          <a:spcPts val="1610"/>
                        </a:lnSpc>
                        <a:buChar char="•"/>
                        <a:tabLst>
                          <a:tab pos="181610" algn="l"/>
                        </a:tabLst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Also,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start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find the effective project for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preparation.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 marR="212090">
                        <a:lnSpc>
                          <a:spcPts val="1610"/>
                        </a:lnSpc>
                        <a:spcBef>
                          <a:spcPts val="80"/>
                        </a:spcBef>
                        <a:buChar char="•"/>
                        <a:tabLst>
                          <a:tab pos="181610" algn="l"/>
                        </a:tabLst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whenever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are doing some tasks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computer Engineer,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think and imagine about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it.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53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after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implement it.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similarly,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started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think about outline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map for us</a:t>
                      </a:r>
                      <a:r>
                        <a:rPr sz="14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project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6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start thinking about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104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Discussions Held: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80975" indent="-113030">
                        <a:lnSpc>
                          <a:spcPts val="1645"/>
                        </a:lnSpc>
                        <a:spcBef>
                          <a:spcPts val="855"/>
                        </a:spcBef>
                        <a:buChar char="•"/>
                        <a:tabLst>
                          <a:tab pos="181610" algn="l"/>
                        </a:tabLst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this discussion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all distribute our task itself for finding the topic for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implementation.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80975" indent="-113030">
                        <a:lnSpc>
                          <a:spcPts val="1645"/>
                        </a:lnSpc>
                        <a:buChar char="•"/>
                        <a:tabLst>
                          <a:tab pos="181610" algn="l"/>
                        </a:tabLst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Also, in this session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decide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our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group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leader.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504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Progress till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Date: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After Next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PBL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Session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Give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their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Task Status to Group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Leader.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5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R="61594" algn="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Sign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Mentor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8009F8F-CE03-4238-B3DC-B646ABD7CF65}"/>
              </a:ext>
            </a:extLst>
          </p:cNvPr>
          <p:cNvSpPr txBox="1"/>
          <p:nvPr/>
        </p:nvSpPr>
        <p:spPr>
          <a:xfrm>
            <a:off x="630174" y="122756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spc="-5" dirty="0">
                <a:latin typeface="Arial"/>
                <a:cs typeface="Arial"/>
              </a:rPr>
              <a:t>Group Monitoring </a:t>
            </a:r>
            <a:r>
              <a:rPr lang="en-US" sz="1800" b="1" dirty="0">
                <a:latin typeface="Arial"/>
                <a:cs typeface="Arial"/>
              </a:rPr>
              <a:t>Sheet </a:t>
            </a:r>
          </a:p>
          <a:p>
            <a:pPr algn="ctr"/>
            <a:r>
              <a:rPr lang="en-US" sz="1800" b="1" spc="-5" dirty="0">
                <a:latin typeface="Arial"/>
                <a:cs typeface="Arial"/>
              </a:rPr>
              <a:t>(Batch no. </a:t>
            </a:r>
            <a:r>
              <a:rPr lang="en-US" sz="1800" b="1" spc="5" dirty="0">
                <a:latin typeface="Arial"/>
                <a:cs typeface="Arial"/>
              </a:rPr>
              <a:t>S2; </a:t>
            </a:r>
            <a:r>
              <a:rPr lang="en-US" sz="1800" b="1" spc="-5" dirty="0">
                <a:latin typeface="Arial"/>
                <a:cs typeface="Arial"/>
              </a:rPr>
              <a:t>Group </a:t>
            </a:r>
            <a:r>
              <a:rPr lang="en-US" sz="1800" b="1" dirty="0">
                <a:latin typeface="Arial"/>
                <a:cs typeface="Arial"/>
              </a:rPr>
              <a:t>– </a:t>
            </a:r>
            <a:r>
              <a:rPr lang="en-US" sz="1800" b="1" spc="-5" dirty="0">
                <a:latin typeface="Arial"/>
                <a:cs typeface="Arial"/>
              </a:rPr>
              <a:t>A5)  </a:t>
            </a:r>
          </a:p>
          <a:p>
            <a:pPr algn="ctr"/>
            <a:r>
              <a:rPr lang="en-US" sz="1800" b="1" spc="-5" dirty="0">
                <a:latin typeface="Arial"/>
                <a:cs typeface="Arial"/>
              </a:rPr>
              <a:t>Topic: </a:t>
            </a:r>
            <a:r>
              <a:rPr lang="en-US" sz="1800" b="1" dirty="0">
                <a:latin typeface="Arial"/>
                <a:cs typeface="Arial"/>
              </a:rPr>
              <a:t>- </a:t>
            </a:r>
            <a:r>
              <a:rPr lang="en-US" sz="1800" b="1" spc="-5" dirty="0">
                <a:latin typeface="Arial"/>
                <a:cs typeface="Arial"/>
              </a:rPr>
              <a:t>Online Auction System</a:t>
            </a:r>
            <a:endParaRPr lang="en-US" sz="1800" dirty="0">
              <a:latin typeface="Arial"/>
              <a:cs typeface="Arial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9431"/>
              </p:ext>
            </p:extLst>
          </p:nvPr>
        </p:nvGraphicFramePr>
        <p:xfrm>
          <a:off x="100584" y="1089913"/>
          <a:ext cx="7383780" cy="7753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007">
                <a:tc>
                  <a:txBody>
                    <a:bodyPr/>
                    <a:lstStyle/>
                    <a:p>
                      <a:pPr marL="6858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5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Group </a:t>
                      </a:r>
                      <a:r>
                        <a:rPr sz="1400" b="1" spc="-5" dirty="0" err="1">
                          <a:latin typeface="Arial"/>
                          <a:cs typeface="Arial"/>
                        </a:rPr>
                        <a:t>Name:</a:t>
                      </a:r>
                      <a:r>
                        <a:rPr lang="en-US" sz="1400" b="1" spc="-5" dirty="0" err="1">
                          <a:latin typeface="Arial"/>
                          <a:cs typeface="Arial"/>
                        </a:rPr>
                        <a:t>Online</a:t>
                      </a:r>
                      <a:r>
                        <a:rPr lang="en-US" sz="1400" b="1" spc="-5" dirty="0">
                          <a:latin typeface="Arial"/>
                          <a:cs typeface="Arial"/>
                        </a:rPr>
                        <a:t> Auction System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65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Week 2: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 marR="438784">
                        <a:lnSpc>
                          <a:spcPts val="161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These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second week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this week We Finalize our topic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 send the group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name and  topic name to Our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Prof.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42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Date: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15 April 2021 and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16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April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2021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39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Current Work phase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project-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Now All Should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done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their task frequently.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now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we are able to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finalize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our</a:t>
                      </a:r>
                      <a:r>
                        <a:rPr sz="14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topic.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68580" marR="527685" lvl="0" indent="0" algn="ctr" defTabSz="914400" eaLnBrk="1" fontAlgn="auto" latinLnBrk="0" hangingPunct="1">
                        <a:lnSpc>
                          <a:spcPts val="1610"/>
                        </a:lnSpc>
                        <a:spcBef>
                          <a:spcPts val="9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first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session we all share our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views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selecting the topic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finally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we conclude and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select out topic and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topic was “</a:t>
                      </a:r>
                      <a:r>
                        <a:rPr lang="en-US" sz="1400" b="1" spc="-5" dirty="0">
                          <a:latin typeface="Arial"/>
                          <a:cs typeface="Arial"/>
                        </a:rPr>
                        <a:t>Online Auction System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”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Then we submit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our topic towards Mam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 start 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thinking about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project.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836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Discussions Held: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525780" marR="644525" indent="-228600">
                        <a:lnSpc>
                          <a:spcPct val="103200"/>
                        </a:lnSpc>
                        <a:spcBef>
                          <a:spcPts val="894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select this topic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make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 buy and sell process easier</a:t>
                      </a:r>
                    </a:p>
                    <a:p>
                      <a:pPr marL="525780" marR="644525" indent="-228600">
                        <a:lnSpc>
                          <a:spcPct val="103200"/>
                        </a:lnSpc>
                        <a:spcBef>
                          <a:spcPts val="894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make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our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life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easier.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47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Progress till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Date: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650"/>
                        </a:lnSpc>
                        <a:spcBef>
                          <a:spcPts val="8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Now our topic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ready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 we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looking forward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implement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it.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 marR="351790">
                        <a:lnSpc>
                          <a:spcPts val="1610"/>
                        </a:lnSpc>
                        <a:spcBef>
                          <a:spcPts val="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Also,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decided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distribute the task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everyone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 now I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(Leader) take some  time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give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task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everyone.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0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R="61594" algn="r">
                        <a:lnSpc>
                          <a:spcPts val="1635"/>
                        </a:lnSpc>
                        <a:spcBef>
                          <a:spcPts val="12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Sign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Mentor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2">
            <a:extLst>
              <a:ext uri="{FF2B5EF4-FFF2-40B4-BE49-F238E27FC236}">
                <a16:creationId xmlns:a16="http://schemas.microsoft.com/office/drawing/2014/main" id="{5C2CE338-5088-4C38-9FC5-5ACE7BA74827}"/>
              </a:ext>
            </a:extLst>
          </p:cNvPr>
          <p:cNvSpPr txBox="1"/>
          <p:nvPr/>
        </p:nvSpPr>
        <p:spPr>
          <a:xfrm>
            <a:off x="1605216" y="185178"/>
            <a:ext cx="4374515" cy="9047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algn="ctr"/>
            <a:r>
              <a:rPr lang="en-US" sz="1400" b="1" spc="-5" dirty="0">
                <a:latin typeface="Arial"/>
                <a:cs typeface="Arial"/>
              </a:rPr>
              <a:t>Group Monitoring </a:t>
            </a:r>
            <a:r>
              <a:rPr lang="en-US" sz="1400" b="1" dirty="0">
                <a:latin typeface="Arial"/>
                <a:cs typeface="Arial"/>
              </a:rPr>
              <a:t>Sheet </a:t>
            </a:r>
          </a:p>
          <a:p>
            <a:pPr algn="ctr"/>
            <a:r>
              <a:rPr lang="en-US" sz="1400" b="1" spc="-5" dirty="0">
                <a:latin typeface="Arial"/>
                <a:cs typeface="Arial"/>
              </a:rPr>
              <a:t>(Batch no. </a:t>
            </a:r>
            <a:r>
              <a:rPr lang="en-US" sz="1400" b="1" spc="5" dirty="0">
                <a:latin typeface="Arial"/>
                <a:cs typeface="Arial"/>
              </a:rPr>
              <a:t>S2; </a:t>
            </a:r>
            <a:r>
              <a:rPr lang="en-US" sz="1400" b="1" spc="-5" dirty="0">
                <a:latin typeface="Arial"/>
                <a:cs typeface="Arial"/>
              </a:rPr>
              <a:t>Group </a:t>
            </a:r>
            <a:r>
              <a:rPr lang="en-US" sz="1400" b="1" dirty="0">
                <a:latin typeface="Arial"/>
                <a:cs typeface="Arial"/>
              </a:rPr>
              <a:t>– </a:t>
            </a:r>
            <a:r>
              <a:rPr lang="en-US" sz="1400" b="1" spc="-5" dirty="0">
                <a:latin typeface="Arial"/>
                <a:cs typeface="Arial"/>
              </a:rPr>
              <a:t>A5)  </a:t>
            </a:r>
          </a:p>
          <a:p>
            <a:pPr algn="ctr"/>
            <a:r>
              <a:rPr lang="en-US" sz="1400" b="1" spc="-5" dirty="0">
                <a:latin typeface="Arial"/>
                <a:cs typeface="Arial"/>
              </a:rPr>
              <a:t>Topic: </a:t>
            </a:r>
            <a:r>
              <a:rPr lang="en-US" sz="1400" b="1" dirty="0">
                <a:latin typeface="Arial"/>
                <a:cs typeface="Arial"/>
              </a:rPr>
              <a:t>- </a:t>
            </a:r>
            <a:r>
              <a:rPr lang="en-US" sz="1400" b="1" spc="-5" dirty="0">
                <a:latin typeface="Arial"/>
                <a:cs typeface="Arial"/>
              </a:rPr>
              <a:t>Online Auction System</a:t>
            </a:r>
            <a:endParaRPr lang="en-US" sz="1400" dirty="0">
              <a:latin typeface="Arial"/>
              <a:cs typeface="Arial"/>
            </a:endParaRPr>
          </a:p>
          <a:p>
            <a:pPr marL="27940" marR="5080" indent="-15240">
              <a:lnSpc>
                <a:spcPts val="1610"/>
              </a:lnSpc>
              <a:spcBef>
                <a:spcPts val="215"/>
              </a:spcBef>
            </a:pP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5216" y="165100"/>
            <a:ext cx="4374515" cy="9047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algn="ctr"/>
            <a:r>
              <a:rPr lang="en-US" sz="1400" b="1" spc="-5" dirty="0">
                <a:latin typeface="Arial"/>
                <a:cs typeface="Arial"/>
              </a:rPr>
              <a:t>Group Monitoring </a:t>
            </a:r>
            <a:r>
              <a:rPr lang="en-US" sz="1400" b="1" dirty="0">
                <a:latin typeface="Arial"/>
                <a:cs typeface="Arial"/>
              </a:rPr>
              <a:t>Sheet </a:t>
            </a:r>
          </a:p>
          <a:p>
            <a:pPr algn="ctr"/>
            <a:r>
              <a:rPr lang="en-US" sz="1400" b="1" spc="-5" dirty="0">
                <a:latin typeface="Arial"/>
                <a:cs typeface="Arial"/>
              </a:rPr>
              <a:t>(Batch no. </a:t>
            </a:r>
            <a:r>
              <a:rPr lang="en-US" sz="1400" b="1" spc="5" dirty="0">
                <a:latin typeface="Arial"/>
                <a:cs typeface="Arial"/>
              </a:rPr>
              <a:t>S2; </a:t>
            </a:r>
            <a:r>
              <a:rPr lang="en-US" sz="1400" b="1" spc="-5" dirty="0">
                <a:latin typeface="Arial"/>
                <a:cs typeface="Arial"/>
              </a:rPr>
              <a:t>Group </a:t>
            </a:r>
            <a:r>
              <a:rPr lang="en-US" sz="1400" b="1" dirty="0">
                <a:latin typeface="Arial"/>
                <a:cs typeface="Arial"/>
              </a:rPr>
              <a:t>– </a:t>
            </a:r>
            <a:r>
              <a:rPr lang="en-US" sz="1400" b="1" spc="-5" dirty="0">
                <a:latin typeface="Arial"/>
                <a:cs typeface="Arial"/>
              </a:rPr>
              <a:t>A5)  </a:t>
            </a:r>
          </a:p>
          <a:p>
            <a:pPr algn="ctr"/>
            <a:r>
              <a:rPr lang="en-US" sz="1400" b="1" spc="-5" dirty="0">
                <a:latin typeface="Arial"/>
                <a:cs typeface="Arial"/>
              </a:rPr>
              <a:t>Topic: </a:t>
            </a:r>
            <a:r>
              <a:rPr lang="en-US" sz="1400" b="1" dirty="0">
                <a:latin typeface="Arial"/>
                <a:cs typeface="Arial"/>
              </a:rPr>
              <a:t>- </a:t>
            </a:r>
            <a:r>
              <a:rPr lang="en-US" sz="1400" b="1" spc="-5" dirty="0">
                <a:latin typeface="Arial"/>
                <a:cs typeface="Arial"/>
              </a:rPr>
              <a:t>Online Auction System</a:t>
            </a:r>
            <a:endParaRPr lang="en-US" sz="1400" dirty="0">
              <a:latin typeface="Arial"/>
              <a:cs typeface="Arial"/>
            </a:endParaRPr>
          </a:p>
          <a:p>
            <a:pPr marL="27940" marR="5080" indent="-15240">
              <a:lnSpc>
                <a:spcPts val="1610"/>
              </a:lnSpc>
              <a:spcBef>
                <a:spcPts val="215"/>
              </a:spcBef>
            </a:pPr>
            <a:endParaRPr sz="14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985984"/>
              </p:ext>
            </p:extLst>
          </p:nvPr>
        </p:nvGraphicFramePr>
        <p:xfrm>
          <a:off x="100584" y="1265173"/>
          <a:ext cx="7383780" cy="6715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pPr marL="6858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5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Group Name: </a:t>
                      </a:r>
                      <a:r>
                        <a:rPr lang="en-US" sz="1400" b="1" spc="-5" dirty="0">
                          <a:latin typeface="Arial"/>
                          <a:cs typeface="Arial"/>
                        </a:rPr>
                        <a:t>Online Auction System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04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Week 3: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These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3rd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week and now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start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implementation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66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57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Date: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22 April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2021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386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Current Work phase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project: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 -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 marR="411480">
                        <a:lnSpc>
                          <a:spcPts val="1610"/>
                        </a:lnSpc>
                        <a:spcBef>
                          <a:spcPts val="9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we are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our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topic. now again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give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task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everyone.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this week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our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aim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 prepare 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project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also discuss project with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all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members.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321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Discussions Held: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71500" marR="356235" indent="-228600">
                        <a:lnSpc>
                          <a:spcPct val="103600"/>
                        </a:lnSpc>
                        <a:spcBef>
                          <a:spcPts val="885"/>
                        </a:spcBef>
                        <a:buFont typeface="Symbol"/>
                        <a:buChar char=""/>
                        <a:tabLst>
                          <a:tab pos="570865" algn="l"/>
                          <a:tab pos="571500" algn="l"/>
                        </a:tabLst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discuss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our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project progress with each member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group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 group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leader ask  them about their given task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any difficulties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 group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members.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71500" indent="-229235">
                        <a:lnSpc>
                          <a:spcPct val="100000"/>
                        </a:lnSpc>
                        <a:spcBef>
                          <a:spcPts val="145"/>
                        </a:spcBef>
                        <a:buFont typeface="Symbol"/>
                        <a:buChar char=""/>
                        <a:tabLst>
                          <a:tab pos="570865" algn="l"/>
                          <a:tab pos="571500" algn="l"/>
                        </a:tabLst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discussed about our project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part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availabilities.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078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Progress till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Date: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en-IN" sz="1400" b="0" dirty="0">
                          <a:latin typeface="Arial"/>
                          <a:cs typeface="Arial"/>
                        </a:rPr>
                        <a:t>Now we start programming of our project.</a:t>
                      </a:r>
                      <a:endParaRPr sz="1400" b="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2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R="61594" algn="r">
                        <a:lnSpc>
                          <a:spcPts val="1625"/>
                        </a:lnSpc>
                        <a:spcBef>
                          <a:spcPts val="12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Sign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Mentor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5216" y="241300"/>
            <a:ext cx="4374515" cy="67390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algn="ctr"/>
            <a:r>
              <a:rPr lang="en-US" sz="1400" b="1" spc="-5" dirty="0">
                <a:latin typeface="Arial"/>
                <a:cs typeface="Arial"/>
              </a:rPr>
              <a:t>Group Monitoring </a:t>
            </a:r>
            <a:r>
              <a:rPr lang="en-US" sz="1400" b="1" dirty="0">
                <a:latin typeface="Arial"/>
                <a:cs typeface="Arial"/>
              </a:rPr>
              <a:t>Sheet </a:t>
            </a:r>
          </a:p>
          <a:p>
            <a:pPr algn="ctr"/>
            <a:r>
              <a:rPr lang="en-US" sz="1400" b="1" spc="-5" dirty="0">
                <a:latin typeface="Arial"/>
                <a:cs typeface="Arial"/>
              </a:rPr>
              <a:t>(Batch no. </a:t>
            </a:r>
            <a:r>
              <a:rPr lang="en-US" sz="1400" b="1" spc="5" dirty="0">
                <a:latin typeface="Arial"/>
                <a:cs typeface="Arial"/>
              </a:rPr>
              <a:t>S2; </a:t>
            </a:r>
            <a:r>
              <a:rPr lang="en-US" sz="1400" b="1" spc="-5" dirty="0">
                <a:latin typeface="Arial"/>
                <a:cs typeface="Arial"/>
              </a:rPr>
              <a:t>Group </a:t>
            </a:r>
            <a:r>
              <a:rPr lang="en-US" sz="1400" b="1" dirty="0">
                <a:latin typeface="Arial"/>
                <a:cs typeface="Arial"/>
              </a:rPr>
              <a:t>– </a:t>
            </a:r>
            <a:r>
              <a:rPr lang="en-US" sz="1400" b="1" spc="-5" dirty="0">
                <a:latin typeface="Arial"/>
                <a:cs typeface="Arial"/>
              </a:rPr>
              <a:t>A5)  </a:t>
            </a:r>
          </a:p>
          <a:p>
            <a:pPr algn="ctr"/>
            <a:r>
              <a:rPr lang="en-US" sz="1400" b="1" spc="-5" dirty="0">
                <a:latin typeface="Arial"/>
                <a:cs typeface="Arial"/>
              </a:rPr>
              <a:t>Topic: </a:t>
            </a:r>
            <a:r>
              <a:rPr lang="en-US" sz="1400" b="1" dirty="0">
                <a:latin typeface="Arial"/>
                <a:cs typeface="Arial"/>
              </a:rPr>
              <a:t>- </a:t>
            </a:r>
            <a:r>
              <a:rPr lang="en-US" sz="1400" b="1" spc="-5" dirty="0">
                <a:latin typeface="Arial"/>
                <a:cs typeface="Arial"/>
              </a:rPr>
              <a:t>Online Auction System</a:t>
            </a:r>
            <a:endParaRPr lang="en-US" sz="14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072970"/>
              </p:ext>
            </p:extLst>
          </p:nvPr>
        </p:nvGraphicFramePr>
        <p:xfrm>
          <a:off x="100584" y="1089913"/>
          <a:ext cx="7383780" cy="6191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007">
                <a:tc>
                  <a:txBody>
                    <a:bodyPr/>
                    <a:lstStyle/>
                    <a:p>
                      <a:pPr marL="6858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5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Group Name: </a:t>
                      </a:r>
                      <a:r>
                        <a:rPr lang="en-US" sz="1400" b="1" spc="-5" dirty="0">
                          <a:latin typeface="Arial"/>
                          <a:cs typeface="Arial"/>
                        </a:rPr>
                        <a:t>Online Auction System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Week 4: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These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week no.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4 and we are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complaining our assembling software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hardware</a:t>
                      </a:r>
                      <a:r>
                        <a:rPr sz="14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part.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42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Date: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28 April 2021 And 29 April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2021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04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Current Work phase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project: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are near to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complete our project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up to 29 April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2021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other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works.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00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Discussions Held: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68580" marR="151130">
                        <a:lnSpc>
                          <a:spcPts val="1610"/>
                        </a:lnSpc>
                        <a:spcBef>
                          <a:spcPts val="96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complete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our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Software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 part and hardware </a:t>
                      </a:r>
                      <a:r>
                        <a:rPr lang="en-US" sz="1400" spc="-5" dirty="0" err="1">
                          <a:latin typeface="Arial"/>
                          <a:cs typeface="Arial"/>
                        </a:rPr>
                        <a:t>requirments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104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Progress till Dat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e: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68580" marR="108585">
                        <a:lnSpc>
                          <a:spcPts val="1610"/>
                        </a:lnSpc>
                        <a:spcBef>
                          <a:spcPts val="96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Project is completed but some changes are remaining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286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R="61594" algn="r">
                        <a:lnSpc>
                          <a:spcPts val="1625"/>
                        </a:lnSpc>
                        <a:spcBef>
                          <a:spcPts val="12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Sign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Mentor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5696" y="165100"/>
            <a:ext cx="4374515" cy="67390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algn="ctr"/>
            <a:r>
              <a:rPr lang="en-US" sz="1400" b="1" spc="-5" dirty="0">
                <a:latin typeface="Arial"/>
                <a:cs typeface="Arial"/>
              </a:rPr>
              <a:t>Group Monitoring </a:t>
            </a:r>
            <a:r>
              <a:rPr lang="en-US" sz="1400" b="1" dirty="0">
                <a:latin typeface="Arial"/>
                <a:cs typeface="Arial"/>
              </a:rPr>
              <a:t>Sheet </a:t>
            </a:r>
          </a:p>
          <a:p>
            <a:pPr algn="ctr"/>
            <a:r>
              <a:rPr lang="en-US" sz="1400" b="1" spc="-5" dirty="0">
                <a:latin typeface="Arial"/>
                <a:cs typeface="Arial"/>
              </a:rPr>
              <a:t>(Batch no. </a:t>
            </a:r>
            <a:r>
              <a:rPr lang="en-US" sz="1400" b="1" spc="5" dirty="0">
                <a:latin typeface="Arial"/>
                <a:cs typeface="Arial"/>
              </a:rPr>
              <a:t>S2; </a:t>
            </a:r>
            <a:r>
              <a:rPr lang="en-US" sz="1400" b="1" spc="-5" dirty="0">
                <a:latin typeface="Arial"/>
                <a:cs typeface="Arial"/>
              </a:rPr>
              <a:t>Group </a:t>
            </a:r>
            <a:r>
              <a:rPr lang="en-US" sz="1400" b="1" dirty="0">
                <a:latin typeface="Arial"/>
                <a:cs typeface="Arial"/>
              </a:rPr>
              <a:t>– </a:t>
            </a:r>
            <a:r>
              <a:rPr lang="en-US" sz="1400" b="1" spc="-5" dirty="0">
                <a:latin typeface="Arial"/>
                <a:cs typeface="Arial"/>
              </a:rPr>
              <a:t>A5)  </a:t>
            </a:r>
          </a:p>
          <a:p>
            <a:pPr algn="ctr"/>
            <a:r>
              <a:rPr lang="en-US" sz="1400" b="1" spc="-5" dirty="0">
                <a:latin typeface="Arial"/>
                <a:cs typeface="Arial"/>
              </a:rPr>
              <a:t>Topic: </a:t>
            </a:r>
            <a:r>
              <a:rPr lang="en-US" sz="1400" b="1" dirty="0">
                <a:latin typeface="Arial"/>
                <a:cs typeface="Arial"/>
              </a:rPr>
              <a:t>- </a:t>
            </a:r>
            <a:r>
              <a:rPr lang="en-US" sz="1400" b="1" spc="-5" dirty="0">
                <a:latin typeface="Arial"/>
                <a:cs typeface="Arial"/>
              </a:rPr>
              <a:t>Online Auction System</a:t>
            </a:r>
            <a:endParaRPr lang="en-US" sz="14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23961"/>
              </p:ext>
            </p:extLst>
          </p:nvPr>
        </p:nvGraphicFramePr>
        <p:xfrm>
          <a:off x="100584" y="1089913"/>
          <a:ext cx="7444740" cy="5828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4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007">
                <a:tc>
                  <a:txBody>
                    <a:bodyPr/>
                    <a:lstStyle/>
                    <a:p>
                      <a:pPr marL="6858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5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Group Name: </a:t>
                      </a:r>
                      <a:r>
                        <a:rPr lang="en-US" sz="1400" b="1" spc="-5" dirty="0">
                          <a:latin typeface="Arial"/>
                          <a:cs typeface="Arial"/>
                        </a:rPr>
                        <a:t>Online Auction System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26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Week 5: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 marR="169545">
                        <a:lnSpc>
                          <a:spcPts val="1610"/>
                        </a:lnSpc>
                        <a:spcBef>
                          <a:spcPts val="96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These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week no.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5 and maybe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it is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last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week for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implementation.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also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get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more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  this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period because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our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SPPU Exam was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End.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57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Date: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12 May 2021 And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13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may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2021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699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Current Work phase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project: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 -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 marR="62230">
                        <a:lnSpc>
                          <a:spcPts val="1620"/>
                        </a:lnSpc>
                        <a:spcBef>
                          <a:spcPts val="94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are near to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complete our project,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last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some project checking work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done, also, testing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is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done.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04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Discussions Held: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this week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discuss about checking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testing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our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project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how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implement</a:t>
                      </a:r>
                      <a:r>
                        <a:rPr sz="14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it.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104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Progress till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Date: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 marR="2384425">
                        <a:lnSpc>
                          <a:spcPts val="1610"/>
                        </a:lnSpc>
                        <a:spcBef>
                          <a:spcPts val="96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Now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we are at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end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project. because presentation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start.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 we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also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done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monitoring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sheet.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4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R="61594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Sign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Mentor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73303F-6E34-4719-89EA-CD392E9A1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88900"/>
            <a:ext cx="7391400" cy="426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95A4FF-5B2F-42AA-A9F2-2F80DB6AE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610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6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B0521E-80A9-46D8-9F32-EE85F159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4629"/>
            <a:ext cx="7543800" cy="37318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95D971-897E-48F9-BC38-7AF755980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3898900"/>
            <a:ext cx="75438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6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964</Words>
  <Application>Microsoft Office PowerPoint</Application>
  <PresentationFormat>Custom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Rushikesh Dube</dc:creator>
  <cp:lastModifiedBy>Aniket Chikane</cp:lastModifiedBy>
  <cp:revision>4</cp:revision>
  <dcterms:created xsi:type="dcterms:W3CDTF">2021-07-06T05:36:30Z</dcterms:created>
  <dcterms:modified xsi:type="dcterms:W3CDTF">2021-07-06T07:11:56Z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2021-06-17T00:00:00Z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2021-07-06T00:00:00Z</vt:filetime>
  </property>
</Properties>
</file>