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8" r:id="rId24"/>
    <p:sldId id="280" r:id="rId25"/>
    <p:sldId id="281" r:id="rId26"/>
    <p:sldId id="282" r:id="rId27"/>
    <p:sldId id="283" r:id="rId28"/>
    <p:sldId id="284" r:id="rId29"/>
    <p:sldId id="289"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1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765543"/>
            <a:ext cx="9143999" cy="42104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800" b="1" dirty="0">
                <a:solidFill>
                  <a:srgbClr val="CC0000"/>
                </a:solidFill>
                <a:latin typeface="Montserrat" panose="00000500000000000000"/>
                <a:ea typeface="Montserrat" panose="00000500000000000000"/>
                <a:cs typeface="Montserrat" panose="00000500000000000000"/>
                <a:sym typeface="Montserrat" panose="00000500000000000000"/>
              </a:rPr>
              <a:t>Capstone Project</a:t>
            </a:r>
            <a:br>
              <a:rPr lang="en-GB" sz="4800" b="1" dirty="0">
                <a:solidFill>
                  <a:srgbClr val="CC0000"/>
                </a:solidFill>
                <a:latin typeface="Montserrat" panose="00000500000000000000"/>
                <a:ea typeface="Montserrat" panose="00000500000000000000"/>
                <a:cs typeface="Montserrat" panose="00000500000000000000"/>
                <a:sym typeface="Montserrat" panose="00000500000000000000"/>
              </a:rPr>
            </a:br>
            <a:endParaRPr sz="48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Hotel Booking Analysis</a:t>
            </a: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By </a:t>
            </a: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Aniket Deshmukh</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54419" y="3430462"/>
            <a:ext cx="8343176" cy="1467602"/>
          </a:xfrm>
        </p:spPr>
        <p:txBody>
          <a:bodyPr/>
          <a:lstStyle/>
          <a:p>
            <a:pPr marL="114300" indent="0">
              <a:buNone/>
            </a:pPr>
            <a:endParaRPr lang="en-US" dirty="0">
              <a:solidFill>
                <a:schemeClr val="tx1"/>
              </a:solidFill>
              <a:sym typeface="+mn-ea"/>
            </a:endParaRPr>
          </a:p>
          <a:p>
            <a:pPr marL="114300" indent="0">
              <a:buNone/>
            </a:pPr>
            <a:r>
              <a:rPr lang="en-US" dirty="0">
                <a:solidFill>
                  <a:schemeClr val="bg1"/>
                </a:solidFill>
                <a:sym typeface="+mn-ea"/>
              </a:rPr>
              <a:t>Most common stay length is less than 4 days and generally people prefer City hotel for short stay, but for long stays, Resort Hotel is preferred</a:t>
            </a:r>
            <a:r>
              <a:rPr lang="en-GB" altLang="en-US" dirty="0">
                <a:solidFill>
                  <a:schemeClr val="bg1"/>
                </a:solidFill>
                <a:sym typeface="+mn-ea"/>
              </a:rPr>
              <a:t>.</a:t>
            </a:r>
          </a:p>
        </p:txBody>
      </p:sp>
      <p:pic>
        <p:nvPicPr>
          <p:cNvPr id="4" name="Picture 3"/>
          <p:cNvPicPr>
            <a:picLocks noChangeAspect="1"/>
          </p:cNvPicPr>
          <p:nvPr/>
        </p:nvPicPr>
        <p:blipFill>
          <a:blip r:embed="rId2"/>
          <a:stretch>
            <a:fillRect/>
          </a:stretch>
        </p:blipFill>
        <p:spPr>
          <a:xfrm>
            <a:off x="1264750" y="489098"/>
            <a:ext cx="6348162" cy="32535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949302" y="1152525"/>
            <a:ext cx="6571128" cy="3416300"/>
          </a:xfrm>
        </p:spPr>
        <p:txBody>
          <a:bodyPr/>
          <a:lstStyle/>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endParaRPr lang="en-US" dirty="0">
              <a:solidFill>
                <a:schemeClr val="tx1"/>
              </a:solidFill>
            </a:endParaRPr>
          </a:p>
          <a:p>
            <a:pPr marL="114300" indent="0" algn="l">
              <a:buNone/>
            </a:pPr>
            <a:r>
              <a:rPr lang="en-US" dirty="0">
                <a:solidFill>
                  <a:schemeClr val="bg1"/>
                </a:solidFill>
              </a:rPr>
              <a:t>Almost 30 % of City Hotel bookings got canceled.</a:t>
            </a:r>
          </a:p>
        </p:txBody>
      </p:sp>
      <p:pic>
        <p:nvPicPr>
          <p:cNvPr id="4" name="Picture 3"/>
          <p:cNvPicPr>
            <a:picLocks noChangeAspect="1"/>
          </p:cNvPicPr>
          <p:nvPr/>
        </p:nvPicPr>
        <p:blipFill>
          <a:blip r:embed="rId2"/>
          <a:stretch>
            <a:fillRect/>
          </a:stretch>
        </p:blipFill>
        <p:spPr>
          <a:xfrm>
            <a:off x="1692482" y="765633"/>
            <a:ext cx="6252845" cy="3024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23570" y="275590"/>
            <a:ext cx="7896860" cy="4552315"/>
          </a:xfrm>
        </p:spPr>
        <p:txBody>
          <a:bodyPr/>
          <a:lstStyle/>
          <a:p>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r>
              <a:rPr lang="en-US" dirty="0">
                <a:solidFill>
                  <a:schemeClr val="bg1"/>
                </a:solidFill>
              </a:rPr>
              <a:t>Most demanded room type is A, but better </a:t>
            </a:r>
            <a:r>
              <a:rPr lang="en-US" dirty="0" err="1">
                <a:solidFill>
                  <a:schemeClr val="bg1"/>
                </a:solidFill>
              </a:rPr>
              <a:t>adr</a:t>
            </a:r>
            <a:r>
              <a:rPr lang="en-US" dirty="0">
                <a:solidFill>
                  <a:schemeClr val="bg1"/>
                </a:solidFill>
              </a:rPr>
              <a:t> rooms are of type H, G and C also. Hotels should increase the no. of room types A and H to maximize revenue.</a:t>
            </a:r>
          </a:p>
          <a:p>
            <a:pPr marL="114300" indent="0">
              <a:buNone/>
            </a:pP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23570" y="732849"/>
            <a:ext cx="7691755" cy="2780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332614" y="1010742"/>
            <a:ext cx="7187816" cy="4029888"/>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r>
              <a:rPr lang="en-US" dirty="0">
                <a:solidFill>
                  <a:schemeClr val="bg1"/>
                </a:solidFill>
              </a:rPr>
              <a:t>Resort hotel has maximum cancellation than city hotel.</a:t>
            </a:r>
          </a:p>
        </p:txBody>
      </p:sp>
      <p:pic>
        <p:nvPicPr>
          <p:cNvPr id="4" name="Picture 3"/>
          <p:cNvPicPr>
            <a:picLocks noChangeAspect="1"/>
          </p:cNvPicPr>
          <p:nvPr/>
        </p:nvPicPr>
        <p:blipFill>
          <a:blip r:embed="rId2"/>
          <a:stretch>
            <a:fillRect/>
          </a:stretch>
        </p:blipFill>
        <p:spPr>
          <a:xfrm>
            <a:off x="1246771" y="424358"/>
            <a:ext cx="5841365" cy="3708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958850" y="1169580"/>
            <a:ext cx="7386955" cy="3684359"/>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r>
              <a:rPr lang="en-US" dirty="0">
                <a:solidFill>
                  <a:schemeClr val="bg1"/>
                </a:solidFill>
              </a:rPr>
              <a:t>From above graph we can say that Online booking has almost same as sum of other mode of bookings.</a:t>
            </a:r>
          </a:p>
        </p:txBody>
      </p:sp>
      <p:pic>
        <p:nvPicPr>
          <p:cNvPr id="4" name="Picture 3"/>
          <p:cNvPicPr>
            <a:picLocks noChangeAspect="1"/>
          </p:cNvPicPr>
          <p:nvPr/>
        </p:nvPicPr>
        <p:blipFill>
          <a:blip r:embed="rId2"/>
          <a:stretch>
            <a:fillRect/>
          </a:stretch>
        </p:blipFill>
        <p:spPr>
          <a:xfrm>
            <a:off x="681606" y="549452"/>
            <a:ext cx="7386955" cy="3186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176670" y="308610"/>
            <a:ext cx="7343760" cy="466598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r>
              <a:rPr lang="en-US" dirty="0">
                <a:solidFill>
                  <a:schemeClr val="bg1"/>
                </a:solidFill>
              </a:rPr>
              <a:t>2016 has higher bookings than 2015 and 2017.</a:t>
            </a:r>
          </a:p>
          <a:p>
            <a:pPr marL="114300" indent="0">
              <a:buNone/>
            </a:pPr>
            <a:endParaRPr lang="en-US" dirty="0">
              <a:solidFill>
                <a:schemeClr val="bg1"/>
              </a:solidFill>
            </a:endParaRPr>
          </a:p>
          <a:p>
            <a:pPr marL="114300" indent="0">
              <a:buNone/>
            </a:pPr>
            <a:r>
              <a:rPr lang="en-US" dirty="0">
                <a:solidFill>
                  <a:schemeClr val="bg1"/>
                </a:solidFill>
              </a:rPr>
              <a:t>From 2015 number of bookings increases in 2016 but booking decreases in 2017.</a:t>
            </a:r>
          </a:p>
          <a:p>
            <a:pPr marL="114300" indent="0">
              <a:buNone/>
            </a:pPr>
            <a:r>
              <a:rPr lang="en-US" dirty="0"/>
              <a:t>2016 has higher bookings than 2015 and 2017.</a:t>
            </a:r>
          </a:p>
          <a:p>
            <a:pPr marL="114300" indent="0">
              <a:buNone/>
            </a:pPr>
            <a:endParaRPr lang="en-US" dirty="0"/>
          </a:p>
          <a:p>
            <a:pPr marL="114300" indent="0">
              <a:buNone/>
            </a:pPr>
            <a:r>
              <a:rPr lang="en-US" dirty="0"/>
              <a:t>From 2015 number of bookings increases in 2016 but booking decreases in 2017.</a:t>
            </a:r>
          </a:p>
        </p:txBody>
      </p:sp>
      <p:pic>
        <p:nvPicPr>
          <p:cNvPr id="4" name="Picture 3"/>
          <p:cNvPicPr>
            <a:picLocks noChangeAspect="1"/>
          </p:cNvPicPr>
          <p:nvPr/>
        </p:nvPicPr>
        <p:blipFill>
          <a:blip r:embed="rId2"/>
          <a:stretch>
            <a:fillRect/>
          </a:stretch>
        </p:blipFill>
        <p:spPr>
          <a:xfrm>
            <a:off x="1342745" y="723708"/>
            <a:ext cx="6014085" cy="2755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23570" y="1332614"/>
            <a:ext cx="7896860" cy="3423683"/>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GB" altLang="en-US" dirty="0">
              <a:solidFill>
                <a:schemeClr val="tx1"/>
              </a:solidFill>
            </a:endParaRPr>
          </a:p>
          <a:p>
            <a:pPr marL="114300" indent="0">
              <a:buNone/>
            </a:pPr>
            <a:endParaRPr lang="en-GB" altLang="en-US" dirty="0">
              <a:solidFill>
                <a:schemeClr val="tx1"/>
              </a:solidFill>
            </a:endParaRPr>
          </a:p>
          <a:p>
            <a:pPr marL="114300" indent="0">
              <a:buNone/>
            </a:pPr>
            <a:r>
              <a:rPr lang="en-GB" altLang="en-US" dirty="0">
                <a:solidFill>
                  <a:schemeClr val="bg1"/>
                </a:solidFill>
              </a:rPr>
              <a:t>August month has highest number of booking and </a:t>
            </a:r>
            <a:r>
              <a:rPr lang="en-GB" altLang="en-US" dirty="0" err="1">
                <a:solidFill>
                  <a:schemeClr val="bg1"/>
                </a:solidFill>
              </a:rPr>
              <a:t>january</a:t>
            </a:r>
            <a:r>
              <a:rPr lang="en-GB" altLang="en-US" dirty="0">
                <a:solidFill>
                  <a:schemeClr val="bg1"/>
                </a:solidFill>
              </a:rPr>
              <a:t> month has lowest number of booking.</a:t>
            </a:r>
          </a:p>
        </p:txBody>
      </p:sp>
      <p:pic>
        <p:nvPicPr>
          <p:cNvPr id="4" name="Picture 3"/>
          <p:cNvPicPr>
            <a:picLocks noChangeAspect="1"/>
          </p:cNvPicPr>
          <p:nvPr/>
        </p:nvPicPr>
        <p:blipFill>
          <a:blip r:embed="rId3"/>
          <a:stretch>
            <a:fillRect/>
          </a:stretch>
        </p:blipFill>
        <p:spPr>
          <a:xfrm>
            <a:off x="77470" y="764526"/>
            <a:ext cx="8442960" cy="2637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842977" y="1326513"/>
            <a:ext cx="6677452" cy="3458138"/>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r>
              <a:rPr lang="en-US" dirty="0">
                <a:solidFill>
                  <a:schemeClr val="bg1"/>
                </a:solidFill>
              </a:rPr>
              <a:t>Agent no. 9 has made most no. of bookings</a:t>
            </a:r>
          </a:p>
        </p:txBody>
      </p:sp>
      <p:pic>
        <p:nvPicPr>
          <p:cNvPr id="4" name="Picture 3"/>
          <p:cNvPicPr>
            <a:picLocks noChangeAspect="1"/>
          </p:cNvPicPr>
          <p:nvPr/>
        </p:nvPicPr>
        <p:blipFill>
          <a:blip r:embed="rId2"/>
          <a:stretch>
            <a:fillRect/>
          </a:stretch>
        </p:blipFill>
        <p:spPr>
          <a:xfrm>
            <a:off x="925830" y="748665"/>
            <a:ext cx="7292340" cy="3242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290084" y="353060"/>
            <a:ext cx="6117265" cy="451231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r>
              <a:rPr lang="en-US" dirty="0">
                <a:solidFill>
                  <a:schemeClr val="bg1"/>
                </a:solidFill>
              </a:rPr>
              <a:t>Most of the customers come from Portugal, Great Britain, France and Spain.</a:t>
            </a:r>
          </a:p>
        </p:txBody>
      </p:sp>
      <p:pic>
        <p:nvPicPr>
          <p:cNvPr id="4" name="Picture 3"/>
          <p:cNvPicPr>
            <a:picLocks noChangeAspect="1"/>
          </p:cNvPicPr>
          <p:nvPr/>
        </p:nvPicPr>
        <p:blipFill>
          <a:blip r:embed="rId2"/>
          <a:stretch>
            <a:fillRect/>
          </a:stretch>
        </p:blipFill>
        <p:spPr>
          <a:xfrm>
            <a:off x="855662" y="577171"/>
            <a:ext cx="6875780" cy="3564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119962" y="1431851"/>
            <a:ext cx="6471685" cy="3558362"/>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solidFill>
                  <a:schemeClr val="bg1"/>
                </a:solidFill>
              </a:rPr>
              <a:t>TA/TO is mostly used for planning Hotel visits ahead of time. But for sudden visits other mediums are most preferred.</a:t>
            </a:r>
          </a:p>
        </p:txBody>
      </p:sp>
      <p:pic>
        <p:nvPicPr>
          <p:cNvPr id="4" name="Picture 3"/>
          <p:cNvPicPr>
            <a:picLocks noChangeAspect="1"/>
          </p:cNvPicPr>
          <p:nvPr/>
        </p:nvPicPr>
        <p:blipFill>
          <a:blip r:embed="rId2"/>
          <a:stretch>
            <a:fillRect/>
          </a:stretch>
        </p:blipFill>
        <p:spPr>
          <a:xfrm>
            <a:off x="723014" y="574676"/>
            <a:ext cx="7116726" cy="32884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04140" y="70485"/>
            <a:ext cx="8724265" cy="49568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br>
              <a:rPr sz="2800" b="1" u="sng"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sz="2800" b="1" u="sng"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sz="2800" b="1" u="sng"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sz="2800" b="1" u="sng"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sz="2000" b="1" u="sng"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sz="20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3200" b="1"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Outline</a:t>
            </a:r>
            <a:br>
              <a:rPr lang="en-GB" sz="3200" b="1" u="sng"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1. Problem Statement</a:t>
            </a: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2. Data Summary</a:t>
            </a: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3. Data Preparation</a:t>
            </a: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4. EDA</a:t>
            </a: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5. Challenges</a:t>
            </a: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r>
              <a:rPr lang="en-GB" sz="2000" b="1" dirty="0">
                <a:ln/>
                <a:solidFill>
                  <a:schemeClr val="bg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6. Conclusion</a:t>
            </a:r>
            <a:br>
              <a:rPr lang="en-GB" sz="2000" b="1"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br>
              <a:rPr lang="en-GB" sz="2000" b="1"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br>
            <a:endParaRPr lang="en-GB" sz="2000" b="1" dirty="0">
              <a:ln/>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55180" y="1304259"/>
            <a:ext cx="8265249" cy="326456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lgn="just">
              <a:lnSpc>
                <a:spcPct val="150000"/>
              </a:lnSpc>
              <a:buNone/>
            </a:pPr>
            <a:r>
              <a:rPr lang="en-US" dirty="0">
                <a:solidFill>
                  <a:schemeClr val="bg1"/>
                </a:solidFill>
              </a:rPr>
              <a:t>Most of the bookings that are cancelled have waiting period of less 150 days but also most of bookings that are not cancelled also have waiting period of less than 150 days. Hence this shows that waiting period has no effect on cancellation of bookings.</a:t>
            </a:r>
          </a:p>
          <a:p>
            <a:pPr marL="114300" indent="0" algn="just">
              <a:lnSpc>
                <a:spcPct val="150000"/>
              </a:lnSpc>
              <a:buNone/>
            </a:pPr>
            <a:r>
              <a:rPr lang="en-US" dirty="0">
                <a:solidFill>
                  <a:schemeClr val="bg1"/>
                </a:solidFill>
              </a:rPr>
              <a:t>• Also, lead time has no effect on cancellation of bookings, as both curves of cancellation and not cancelation are similar for lead time too.</a:t>
            </a:r>
          </a:p>
        </p:txBody>
      </p:sp>
      <p:pic>
        <p:nvPicPr>
          <p:cNvPr id="4" name="Picture 3"/>
          <p:cNvPicPr>
            <a:picLocks noChangeAspect="1"/>
          </p:cNvPicPr>
          <p:nvPr/>
        </p:nvPicPr>
        <p:blipFill>
          <a:blip r:embed="rId2"/>
          <a:stretch>
            <a:fillRect/>
          </a:stretch>
        </p:blipFill>
        <p:spPr>
          <a:xfrm>
            <a:off x="311785" y="127591"/>
            <a:ext cx="7934960" cy="2544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92760" y="1474381"/>
            <a:ext cx="8027670" cy="3430772"/>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GB" altLang="en-US" dirty="0">
              <a:solidFill>
                <a:schemeClr val="tx1"/>
              </a:solidFill>
            </a:endParaRPr>
          </a:p>
          <a:p>
            <a:pPr marL="114300" indent="0">
              <a:buNone/>
            </a:pPr>
            <a:endParaRPr lang="en-GB" altLang="en-US" dirty="0">
              <a:solidFill>
                <a:schemeClr val="tx1"/>
              </a:solidFill>
            </a:endParaRPr>
          </a:p>
          <a:p>
            <a:pPr marL="114300" indent="0">
              <a:buNone/>
            </a:pPr>
            <a:endParaRPr lang="en-GB" altLang="en-US" dirty="0">
              <a:solidFill>
                <a:schemeClr val="tx1"/>
              </a:solidFill>
            </a:endParaRPr>
          </a:p>
          <a:p>
            <a:pPr marL="114300" indent="0">
              <a:buNone/>
            </a:pPr>
            <a:r>
              <a:rPr lang="en-GB" altLang="en-US" dirty="0">
                <a:solidFill>
                  <a:schemeClr val="bg1"/>
                </a:solidFill>
              </a:rPr>
              <a:t>Mostly bookings are done by couples.</a:t>
            </a:r>
          </a:p>
          <a:p>
            <a:pPr marL="114300" indent="0">
              <a:buNone/>
            </a:pPr>
            <a:r>
              <a:rPr lang="en-GB" altLang="en-US" dirty="0">
                <a:solidFill>
                  <a:schemeClr val="bg1"/>
                </a:solidFill>
              </a:rPr>
              <a:t>It is clear from graph that there is a sudden surge in arrival </a:t>
            </a:r>
            <a:r>
              <a:rPr lang="en-GB" altLang="en-US" dirty="0" err="1">
                <a:solidFill>
                  <a:schemeClr val="bg1"/>
                </a:solidFill>
              </a:rPr>
              <a:t>num</a:t>
            </a:r>
            <a:r>
              <a:rPr lang="en-GB" altLang="en-US" dirty="0">
                <a:solidFill>
                  <a:schemeClr val="bg1"/>
                </a:solidFill>
              </a:rPr>
              <a:t> of couples and family in months of July and August. So better plans can be planned accordingly at that time for these type of customers.</a:t>
            </a:r>
          </a:p>
        </p:txBody>
      </p:sp>
      <p:pic>
        <p:nvPicPr>
          <p:cNvPr id="4" name="Picture 3"/>
          <p:cNvPicPr>
            <a:picLocks noChangeAspect="1"/>
          </p:cNvPicPr>
          <p:nvPr/>
        </p:nvPicPr>
        <p:blipFill>
          <a:blip r:embed="rId2"/>
          <a:stretch>
            <a:fillRect/>
          </a:stretch>
        </p:blipFill>
        <p:spPr>
          <a:xfrm>
            <a:off x="492760" y="238347"/>
            <a:ext cx="7907020" cy="29655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47650" y="231775"/>
            <a:ext cx="8272780" cy="433705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lgn="just">
              <a:buNone/>
            </a:pPr>
            <a:r>
              <a:rPr lang="en-US" dirty="0">
                <a:solidFill>
                  <a:schemeClr val="bg1"/>
                </a:solidFill>
              </a:rPr>
              <a:t>We can see that graph </a:t>
            </a:r>
            <a:r>
              <a:rPr lang="en-US" dirty="0" err="1">
                <a:solidFill>
                  <a:schemeClr val="bg1"/>
                </a:solidFill>
              </a:rPr>
              <a:t>Arrival_num</a:t>
            </a:r>
            <a:r>
              <a:rPr lang="en-US" dirty="0">
                <a:solidFill>
                  <a:schemeClr val="bg1"/>
                </a:solidFill>
              </a:rPr>
              <a:t> has small peaks at regular interval of days. This can be due to increase in arrival </a:t>
            </a:r>
            <a:r>
              <a:rPr lang="en-US" dirty="0" err="1">
                <a:solidFill>
                  <a:schemeClr val="bg1"/>
                </a:solidFill>
              </a:rPr>
              <a:t>weekend.Also</a:t>
            </a:r>
            <a:r>
              <a:rPr lang="en-US" dirty="0">
                <a:solidFill>
                  <a:schemeClr val="bg1"/>
                </a:solidFill>
              </a:rPr>
              <a:t> the avg </a:t>
            </a:r>
            <a:r>
              <a:rPr lang="en-US" dirty="0" err="1">
                <a:solidFill>
                  <a:schemeClr val="bg1"/>
                </a:solidFill>
              </a:rPr>
              <a:t>adr</a:t>
            </a:r>
            <a:r>
              <a:rPr lang="en-US" dirty="0">
                <a:solidFill>
                  <a:schemeClr val="bg1"/>
                </a:solidFill>
              </a:rPr>
              <a:t> tends to go up as month ends. Therefore charge more at the end of month.</a:t>
            </a:r>
          </a:p>
        </p:txBody>
      </p:sp>
      <p:pic>
        <p:nvPicPr>
          <p:cNvPr id="4" name="Picture 3"/>
          <p:cNvPicPr>
            <a:picLocks noChangeAspect="1"/>
          </p:cNvPicPr>
          <p:nvPr/>
        </p:nvPicPr>
        <p:blipFill>
          <a:blip r:embed="rId2"/>
          <a:stretch>
            <a:fillRect/>
          </a:stretch>
        </p:blipFill>
        <p:spPr>
          <a:xfrm>
            <a:off x="312420" y="360680"/>
            <a:ext cx="8272780" cy="37014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81247" y="949842"/>
            <a:ext cx="7350641" cy="4111256"/>
          </a:xfrm>
        </p:spPr>
        <p:txBody>
          <a:bodyPr/>
          <a:lstStyle/>
          <a:p>
            <a:pPr algn="just"/>
            <a:br>
              <a:rPr lang="en-US" dirty="0"/>
            </a:br>
            <a:br>
              <a:rPr lang="en-US" dirty="0"/>
            </a:br>
            <a:br>
              <a:rPr lang="en-US" dirty="0"/>
            </a:br>
            <a:br>
              <a:rPr lang="en-US" dirty="0"/>
            </a:br>
            <a:br>
              <a:rPr lang="en-US" dirty="0"/>
            </a:br>
            <a:br>
              <a:rPr lang="en-US" dirty="0"/>
            </a:br>
            <a:br>
              <a:rPr lang="en-US" dirty="0"/>
            </a:br>
            <a:r>
              <a:rPr lang="en-US" sz="1800" dirty="0">
                <a:solidFill>
                  <a:schemeClr val="bg1"/>
                </a:solidFill>
              </a:rPr>
              <a:t>It can be observed </a:t>
            </a:r>
            <a:r>
              <a:rPr lang="en-US" sz="1800" dirty="0" err="1">
                <a:solidFill>
                  <a:schemeClr val="bg1"/>
                </a:solidFill>
              </a:rPr>
              <a:t>arrival_date_week_number</a:t>
            </a:r>
            <a:r>
              <a:rPr lang="en-US" sz="1800" dirty="0">
                <a:solidFill>
                  <a:schemeClr val="bg1"/>
                </a:solidFill>
              </a:rPr>
              <a:t> and </a:t>
            </a:r>
            <a:r>
              <a:rPr lang="en-US" sz="1800" dirty="0" err="1">
                <a:solidFill>
                  <a:schemeClr val="bg1"/>
                </a:solidFill>
              </a:rPr>
              <a:t>arrival_date_year</a:t>
            </a:r>
            <a:r>
              <a:rPr lang="en-US" sz="1800" dirty="0">
                <a:solidFill>
                  <a:schemeClr val="bg1"/>
                </a:solidFill>
              </a:rPr>
              <a:t> are 54% negative correlated Company and agent are positive correlated by 35% </a:t>
            </a:r>
            <a:r>
              <a:rPr lang="en-US" sz="1800" dirty="0" err="1">
                <a:solidFill>
                  <a:schemeClr val="bg1"/>
                </a:solidFill>
              </a:rPr>
              <a:t>adr</a:t>
            </a:r>
            <a:r>
              <a:rPr lang="en-US" sz="1800" dirty="0">
                <a:solidFill>
                  <a:schemeClr val="bg1"/>
                </a:solidFill>
              </a:rPr>
              <a:t> and children are positive correlated by 32%</a:t>
            </a:r>
          </a:p>
        </p:txBody>
      </p:sp>
      <p:pic>
        <p:nvPicPr>
          <p:cNvPr id="3" name="Picture 2"/>
          <p:cNvPicPr>
            <a:picLocks noChangeAspect="1"/>
          </p:cNvPicPr>
          <p:nvPr/>
        </p:nvPicPr>
        <p:blipFill>
          <a:blip r:embed="rId2"/>
          <a:stretch>
            <a:fillRect/>
          </a:stretch>
        </p:blipFill>
        <p:spPr>
          <a:xfrm>
            <a:off x="439480" y="348290"/>
            <a:ext cx="8187069" cy="34936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Challenges</a:t>
            </a:r>
          </a:p>
        </p:txBody>
      </p:sp>
      <p:sp>
        <p:nvSpPr>
          <p:cNvPr id="3" name="Text Placeholder 2"/>
          <p:cNvSpPr>
            <a:spLocks noGrp="1"/>
          </p:cNvSpPr>
          <p:nvPr>
            <p:ph type="body" idx="1"/>
          </p:nvPr>
        </p:nvSpPr>
        <p:spPr/>
        <p:txBody>
          <a:bodyPr/>
          <a:lstStyle/>
          <a:p>
            <a:pPr marL="114300" indent="0" algn="just">
              <a:lnSpc>
                <a:spcPct val="200000"/>
              </a:lnSpc>
              <a:buNone/>
            </a:pPr>
            <a:r>
              <a:rPr lang="en-US" dirty="0">
                <a:solidFill>
                  <a:schemeClr val="bg1"/>
                </a:solidFill>
              </a:rPr>
              <a:t>▪ Data cleaning is the difficult thing to resolve in a short time.</a:t>
            </a:r>
          </a:p>
          <a:p>
            <a:pPr marL="114300" indent="0" algn="just">
              <a:lnSpc>
                <a:spcPct val="200000"/>
              </a:lnSpc>
              <a:buNone/>
            </a:pPr>
            <a:r>
              <a:rPr lang="en-US" dirty="0">
                <a:solidFill>
                  <a:schemeClr val="bg1"/>
                </a:solidFill>
              </a:rPr>
              <a:t>▪ It was hard to find which graph technique to use.</a:t>
            </a:r>
          </a:p>
          <a:p>
            <a:pPr marL="114300" indent="0" algn="just">
              <a:lnSpc>
                <a:spcPct val="200000"/>
              </a:lnSpc>
              <a:buNone/>
            </a:pPr>
            <a:r>
              <a:rPr lang="en-US" dirty="0">
                <a:solidFill>
                  <a:schemeClr val="bg1"/>
                </a:solidFill>
              </a:rPr>
              <a:t>▪ Removing null values.</a:t>
            </a:r>
          </a:p>
          <a:p>
            <a:pPr marL="114300" indent="0" algn="just">
              <a:lnSpc>
                <a:spcPct val="200000"/>
              </a:lnSpc>
              <a:buNone/>
            </a:pPr>
            <a:r>
              <a:rPr lang="en-US" dirty="0">
                <a:solidFill>
                  <a:schemeClr val="bg1"/>
                </a:solidFill>
              </a:rPr>
              <a:t>▪ Analyzing the data and visualizing box plot and scatter plot made confused.</a:t>
            </a:r>
          </a:p>
          <a:p>
            <a:pPr marL="114300" indent="0">
              <a:buNone/>
            </a:pP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Text Placeholder 2"/>
          <p:cNvSpPr>
            <a:spLocks noGrp="1"/>
          </p:cNvSpPr>
          <p:nvPr>
            <p:ph type="body" idx="1"/>
          </p:nvPr>
        </p:nvSpPr>
        <p:spPr>
          <a:xfrm>
            <a:off x="311700" y="779721"/>
            <a:ext cx="8520600" cy="3789154"/>
          </a:xfrm>
        </p:spPr>
        <p:txBody>
          <a:bodyPr/>
          <a:lstStyle/>
          <a:p>
            <a:pPr marL="114300" indent="0">
              <a:buNone/>
            </a:pPr>
            <a:endParaRPr lang="en-US" dirty="0">
              <a:solidFill>
                <a:schemeClr val="tx1"/>
              </a:solidFill>
            </a:endParaRPr>
          </a:p>
          <a:p>
            <a:pPr algn="just">
              <a:lnSpc>
                <a:spcPct val="100000"/>
              </a:lnSpc>
            </a:pPr>
            <a:r>
              <a:rPr lang="en-GB" altLang="en-US" dirty="0">
                <a:solidFill>
                  <a:schemeClr val="bg1"/>
                </a:solidFill>
              </a:rPr>
              <a:t>1</a:t>
            </a:r>
            <a:r>
              <a:rPr lang="en-US" dirty="0">
                <a:solidFill>
                  <a:schemeClr val="bg1"/>
                </a:solidFill>
              </a:rPr>
              <a:t>. August month has highest number of booking and </a:t>
            </a:r>
            <a:r>
              <a:rPr lang="en-US" dirty="0" err="1">
                <a:solidFill>
                  <a:schemeClr val="bg1"/>
                </a:solidFill>
              </a:rPr>
              <a:t>january</a:t>
            </a:r>
            <a:r>
              <a:rPr lang="en-US" dirty="0">
                <a:solidFill>
                  <a:schemeClr val="bg1"/>
                </a:solidFill>
              </a:rPr>
              <a:t> month has lowest number of booking.</a:t>
            </a:r>
          </a:p>
          <a:p>
            <a:pPr algn="just">
              <a:lnSpc>
                <a:spcPct val="100000"/>
              </a:lnSpc>
            </a:pPr>
            <a:endParaRPr lang="en-US" dirty="0">
              <a:solidFill>
                <a:schemeClr val="bg1"/>
              </a:solidFill>
            </a:endParaRPr>
          </a:p>
          <a:p>
            <a:pPr algn="just">
              <a:lnSpc>
                <a:spcPct val="100000"/>
              </a:lnSpc>
            </a:pPr>
            <a:r>
              <a:rPr lang="en-GB" altLang="en-US" dirty="0">
                <a:solidFill>
                  <a:schemeClr val="bg1"/>
                </a:solidFill>
              </a:rPr>
              <a:t>2</a:t>
            </a:r>
            <a:r>
              <a:rPr lang="en-US" dirty="0">
                <a:solidFill>
                  <a:schemeClr val="bg1"/>
                </a:solidFill>
              </a:rPr>
              <a:t>. 2016 has higher bookings than 2015 and 2017.</a:t>
            </a:r>
          </a:p>
          <a:p>
            <a:pPr algn="just">
              <a:lnSpc>
                <a:spcPct val="100000"/>
              </a:lnSpc>
            </a:pPr>
            <a:r>
              <a:rPr lang="en-US" dirty="0">
                <a:solidFill>
                  <a:schemeClr val="bg1"/>
                </a:solidFill>
              </a:rPr>
              <a:t>From 2015 number of bookings increases in 2016 but booking decreases in 2017.</a:t>
            </a:r>
          </a:p>
          <a:p>
            <a:pPr algn="just">
              <a:lnSpc>
                <a:spcPct val="100000"/>
              </a:lnSpc>
            </a:pPr>
            <a:endParaRPr lang="en-US" dirty="0">
              <a:solidFill>
                <a:schemeClr val="bg1"/>
              </a:solidFill>
            </a:endParaRPr>
          </a:p>
          <a:p>
            <a:pPr algn="just">
              <a:lnSpc>
                <a:spcPct val="100000"/>
              </a:lnSpc>
            </a:pPr>
            <a:r>
              <a:rPr lang="en-GB" altLang="en-US" dirty="0">
                <a:solidFill>
                  <a:schemeClr val="bg1"/>
                </a:solidFill>
              </a:rPr>
              <a:t>3</a:t>
            </a:r>
            <a:r>
              <a:rPr lang="en-US" dirty="0">
                <a:solidFill>
                  <a:schemeClr val="bg1"/>
                </a:solidFill>
              </a:rPr>
              <a:t>. From above graph we can say that Online booking has almost same as sum of other mode of bookings.</a:t>
            </a:r>
          </a:p>
          <a:p>
            <a:pPr algn="just">
              <a:lnSpc>
                <a:spcPct val="100000"/>
              </a:lnSpc>
            </a:pPr>
            <a:endParaRPr lang="en-US" dirty="0">
              <a:solidFill>
                <a:schemeClr val="bg1"/>
              </a:solidFill>
            </a:endParaRPr>
          </a:p>
          <a:p>
            <a:pPr algn="just">
              <a:lnSpc>
                <a:spcPct val="100000"/>
              </a:lnSpc>
            </a:pPr>
            <a:r>
              <a:rPr lang="en-GB" altLang="en-US" dirty="0">
                <a:solidFill>
                  <a:schemeClr val="bg1"/>
                </a:solidFill>
              </a:rPr>
              <a:t>4</a:t>
            </a:r>
            <a:r>
              <a:rPr lang="en-US" dirty="0">
                <a:solidFill>
                  <a:schemeClr val="bg1"/>
                </a:solidFill>
              </a:rPr>
              <a:t>. Most demanded room type is A, but better </a:t>
            </a:r>
            <a:r>
              <a:rPr lang="en-US" dirty="0" err="1">
                <a:solidFill>
                  <a:schemeClr val="bg1"/>
                </a:solidFill>
              </a:rPr>
              <a:t>adr</a:t>
            </a:r>
            <a:r>
              <a:rPr lang="en-US" dirty="0">
                <a:solidFill>
                  <a:schemeClr val="bg1"/>
                </a:solidFill>
              </a:rPr>
              <a:t> rooms are of type H, G and C also. Hotels should increase the no. of room types A and H to </a:t>
            </a:r>
            <a:r>
              <a:rPr lang="en-US" dirty="0" err="1">
                <a:solidFill>
                  <a:schemeClr val="bg1"/>
                </a:solidFill>
              </a:rPr>
              <a:t>maximise</a:t>
            </a:r>
            <a:r>
              <a:rPr lang="en-US" dirty="0">
                <a:solidFill>
                  <a:schemeClr val="bg1"/>
                </a:solidFill>
              </a:rPr>
              <a:t> revenue.</a:t>
            </a:r>
          </a:p>
          <a:p>
            <a:pPr algn="just"/>
            <a:endParaRPr lang="en-US" dirty="0">
              <a:solidFill>
                <a:schemeClr val="bg1"/>
              </a:solidFill>
            </a:endParaRPr>
          </a:p>
          <a:p>
            <a:endParaRPr 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solidFill>
                  <a:schemeClr val="tx1"/>
                </a:solidFill>
              </a:rPr>
              <a:t>Conclusion</a:t>
            </a:r>
          </a:p>
        </p:txBody>
      </p:sp>
      <p:sp>
        <p:nvSpPr>
          <p:cNvPr id="3" name="Text Placeholder 2"/>
          <p:cNvSpPr>
            <a:spLocks noGrp="1"/>
          </p:cNvSpPr>
          <p:nvPr>
            <p:ph type="body" idx="1"/>
          </p:nvPr>
        </p:nvSpPr>
        <p:spPr/>
        <p:txBody>
          <a:bodyPr/>
          <a:lstStyle/>
          <a:p>
            <a:pPr marL="114300" indent="0">
              <a:buNone/>
            </a:pPr>
            <a:endParaRPr lang="en-US" dirty="0">
              <a:solidFill>
                <a:schemeClr val="bg1"/>
              </a:solidFill>
            </a:endParaRPr>
          </a:p>
          <a:p>
            <a:pPr marL="114300" indent="0" algn="just">
              <a:buNone/>
            </a:pPr>
            <a:r>
              <a:rPr lang="en-GB" altLang="en-US" dirty="0">
                <a:solidFill>
                  <a:schemeClr val="bg1"/>
                </a:solidFill>
              </a:rPr>
              <a:t>5</a:t>
            </a:r>
            <a:r>
              <a:rPr lang="en-US" dirty="0">
                <a:solidFill>
                  <a:schemeClr val="bg1"/>
                </a:solidFill>
              </a:rPr>
              <a:t>. Resort hotel has maximum cancellation than city hotel.</a:t>
            </a:r>
          </a:p>
          <a:p>
            <a:pPr marL="114300" indent="0" algn="just">
              <a:buNone/>
            </a:pPr>
            <a:endParaRPr lang="en-US" dirty="0">
              <a:solidFill>
                <a:schemeClr val="bg1"/>
              </a:solidFill>
            </a:endParaRPr>
          </a:p>
          <a:p>
            <a:pPr marL="114300" indent="0" algn="just">
              <a:buNone/>
            </a:pPr>
            <a:r>
              <a:rPr lang="en-GB" altLang="en-US" dirty="0">
                <a:solidFill>
                  <a:schemeClr val="bg1"/>
                </a:solidFill>
              </a:rPr>
              <a:t>6. </a:t>
            </a:r>
            <a:r>
              <a:rPr lang="en-US" dirty="0">
                <a:solidFill>
                  <a:schemeClr val="bg1"/>
                </a:solidFill>
              </a:rPr>
              <a:t>Agent no. 9 has made most no. of bookings.</a:t>
            </a:r>
          </a:p>
          <a:p>
            <a:pPr marL="114300" indent="0" algn="just">
              <a:buNone/>
            </a:pPr>
            <a:endParaRPr lang="en-US" dirty="0">
              <a:solidFill>
                <a:schemeClr val="bg1"/>
              </a:solidFill>
            </a:endParaRPr>
          </a:p>
          <a:p>
            <a:pPr marL="114300" indent="0" algn="just">
              <a:buNone/>
            </a:pPr>
            <a:r>
              <a:rPr lang="en-GB" altLang="en-US" dirty="0">
                <a:solidFill>
                  <a:schemeClr val="bg1"/>
                </a:solidFill>
              </a:rPr>
              <a:t>7</a:t>
            </a:r>
            <a:r>
              <a:rPr lang="en-US" dirty="0">
                <a:solidFill>
                  <a:schemeClr val="bg1"/>
                </a:solidFill>
              </a:rPr>
              <a:t>. Most of the customers come from Portugal, Great Britain, France and Spain.</a:t>
            </a:r>
          </a:p>
          <a:p>
            <a:pPr marL="114300" indent="0" algn="just">
              <a:buNone/>
            </a:pPr>
            <a:endParaRPr lang="en-US" dirty="0">
              <a:solidFill>
                <a:schemeClr val="bg1"/>
              </a:solidFill>
            </a:endParaRPr>
          </a:p>
          <a:p>
            <a:pPr marL="114300" indent="0" algn="just">
              <a:buNone/>
            </a:pPr>
            <a:r>
              <a:rPr lang="en-GB" altLang="en-US" dirty="0">
                <a:solidFill>
                  <a:schemeClr val="bg1"/>
                </a:solidFill>
                <a:sym typeface="+mn-ea"/>
              </a:rPr>
              <a:t>8</a:t>
            </a:r>
            <a:r>
              <a:rPr lang="en-US" dirty="0">
                <a:solidFill>
                  <a:schemeClr val="bg1"/>
                </a:solidFill>
                <a:sym typeface="+mn-ea"/>
              </a:rPr>
              <a:t>. Most common stay length is less than 4 days and generally people prefer City </a:t>
            </a:r>
            <a:r>
              <a:rPr lang="en-GB" altLang="en-US" dirty="0">
                <a:solidFill>
                  <a:schemeClr val="bg1"/>
                </a:solidFill>
                <a:sym typeface="+mn-ea"/>
              </a:rPr>
              <a:t>  </a:t>
            </a:r>
            <a:r>
              <a:rPr lang="en-US" dirty="0">
                <a:solidFill>
                  <a:schemeClr val="bg1"/>
                </a:solidFill>
                <a:sym typeface="+mn-ea"/>
              </a:rPr>
              <a:t>hotel for short stay, but for long stays, Resort Hotel is preferred.</a:t>
            </a:r>
            <a:endParaRPr lang="en-US" dirty="0">
              <a:solidFill>
                <a:schemeClr val="bg1"/>
              </a:solidFill>
            </a:endParaRPr>
          </a:p>
          <a:p>
            <a:pPr marL="114300" indent="0">
              <a:buNone/>
            </a:pPr>
            <a:endParaRPr lang="en-US" dirty="0">
              <a:solidFill>
                <a:schemeClr val="tx1"/>
              </a:solidFill>
            </a:endParaRPr>
          </a:p>
          <a:p>
            <a:pPr algn="l"/>
            <a:r>
              <a:rPr lang="en-GB" altLang="en-US" dirty="0">
                <a:solidFill>
                  <a:schemeClr val="tx1"/>
                </a:solidFill>
              </a:rPr>
              <a:t> </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a:t>Conclusion</a:t>
            </a:r>
          </a:p>
        </p:txBody>
      </p:sp>
      <p:sp>
        <p:nvSpPr>
          <p:cNvPr id="3" name="Text Placeholder 2"/>
          <p:cNvSpPr>
            <a:spLocks noGrp="1"/>
          </p:cNvSpPr>
          <p:nvPr>
            <p:ph type="body" idx="1"/>
          </p:nvPr>
        </p:nvSpPr>
        <p:spPr/>
        <p:txBody>
          <a:bodyPr/>
          <a:lstStyle/>
          <a:p>
            <a:pPr marL="114300" indent="0">
              <a:buNone/>
            </a:pPr>
            <a:r>
              <a:rPr lang="en-GB" altLang="en-US" dirty="0">
                <a:solidFill>
                  <a:schemeClr val="bg1"/>
                </a:solidFill>
              </a:rPr>
              <a:t>9</a:t>
            </a:r>
            <a:r>
              <a:rPr lang="en-US" dirty="0">
                <a:solidFill>
                  <a:schemeClr val="bg1"/>
                </a:solidFill>
              </a:rPr>
              <a:t>. Almost 30 % of City Hotel bookings got canceled.</a:t>
            </a:r>
          </a:p>
          <a:p>
            <a:pPr marL="114300" indent="0">
              <a:buNone/>
            </a:pPr>
            <a:endParaRPr lang="en-US" dirty="0">
              <a:solidFill>
                <a:schemeClr val="bg1"/>
              </a:solidFill>
            </a:endParaRPr>
          </a:p>
          <a:p>
            <a:pPr marL="114300" indent="0">
              <a:buNone/>
            </a:pPr>
            <a:r>
              <a:rPr lang="en-US" dirty="0">
                <a:solidFill>
                  <a:schemeClr val="bg1"/>
                </a:solidFill>
              </a:rPr>
              <a:t>1</a:t>
            </a:r>
            <a:r>
              <a:rPr lang="en-GB" altLang="en-US" dirty="0">
                <a:solidFill>
                  <a:schemeClr val="bg1"/>
                </a:solidFill>
              </a:rPr>
              <a:t>0</a:t>
            </a:r>
            <a:r>
              <a:rPr lang="en-US" dirty="0">
                <a:solidFill>
                  <a:schemeClr val="bg1"/>
                </a:solidFill>
              </a:rPr>
              <a:t>.TA/TO is mostly used for planning Hotel visits ahead of time. But for sudden visits other mediums are most preferred.</a:t>
            </a:r>
          </a:p>
          <a:p>
            <a:pPr marL="114300" indent="0">
              <a:buNone/>
            </a:pPr>
            <a:endParaRPr lang="en-US" dirty="0">
              <a:solidFill>
                <a:schemeClr val="bg1"/>
              </a:solidFill>
            </a:endParaRPr>
          </a:p>
          <a:p>
            <a:pPr marL="114300" indent="0">
              <a:buNone/>
            </a:pPr>
            <a:r>
              <a:rPr lang="en-US" dirty="0">
                <a:solidFill>
                  <a:schemeClr val="bg1"/>
                </a:solidFill>
              </a:rPr>
              <a:t>1</a:t>
            </a:r>
            <a:r>
              <a:rPr lang="en-GB" altLang="en-US" dirty="0">
                <a:solidFill>
                  <a:schemeClr val="bg1"/>
                </a:solidFill>
              </a:rPr>
              <a:t>1</a:t>
            </a:r>
            <a:r>
              <a:rPr lang="en-US" dirty="0">
                <a:solidFill>
                  <a:schemeClr val="bg1"/>
                </a:solidFill>
              </a:rPr>
              <a:t>.GDS channel brings higher revenue generating deals for City hotel, in contrast to that most bookings come via TA/TO. City Hotel can work to increase outreach on GDS channels to get more higher revenue generating deals.</a:t>
            </a:r>
          </a:p>
          <a:p>
            <a:pPr marL="114300" indent="0">
              <a:buNone/>
            </a:pPr>
            <a:r>
              <a:rPr lang="en-US" dirty="0">
                <a:solidFill>
                  <a:schemeClr val="bg1"/>
                </a:solidFill>
              </a:rPr>
              <a:t>Resort hotel has more </a:t>
            </a:r>
            <a:r>
              <a:rPr lang="en-US" dirty="0" err="1">
                <a:solidFill>
                  <a:schemeClr val="bg1"/>
                </a:solidFill>
              </a:rPr>
              <a:t>revnue</a:t>
            </a:r>
            <a:r>
              <a:rPr lang="en-US" dirty="0">
                <a:solidFill>
                  <a:schemeClr val="bg1"/>
                </a:solidFill>
              </a:rPr>
              <a:t> generating deals by direct and TA/TO channel. Resort Hotel need to increase outreach on GDS channel to increase revenue.</a:t>
            </a:r>
          </a:p>
          <a:p>
            <a:pPr marL="114300" indent="0">
              <a:buNone/>
            </a:pPr>
            <a:endParaRPr lang="en-U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a:t>Conclusion</a:t>
            </a:r>
          </a:p>
        </p:txBody>
      </p:sp>
      <p:sp>
        <p:nvSpPr>
          <p:cNvPr id="3" name="Text Placeholder 2"/>
          <p:cNvSpPr>
            <a:spLocks noGrp="1"/>
          </p:cNvSpPr>
          <p:nvPr>
            <p:ph type="body" idx="1"/>
          </p:nvPr>
        </p:nvSpPr>
        <p:spPr>
          <a:xfrm>
            <a:off x="311785" y="1152525"/>
            <a:ext cx="8520430" cy="3909695"/>
          </a:xfrm>
        </p:spPr>
        <p:txBody>
          <a:bodyPr/>
          <a:lstStyle/>
          <a:p>
            <a:pPr marL="114300" indent="0">
              <a:buNone/>
            </a:pPr>
            <a:r>
              <a:rPr lang="en-US" dirty="0">
                <a:solidFill>
                  <a:schemeClr val="bg1"/>
                </a:solidFill>
              </a:rPr>
              <a:t>1</a:t>
            </a:r>
            <a:r>
              <a:rPr lang="en-GB" altLang="en-US" dirty="0">
                <a:solidFill>
                  <a:schemeClr val="bg1"/>
                </a:solidFill>
              </a:rPr>
              <a:t>2</a:t>
            </a:r>
            <a:r>
              <a:rPr lang="en-US" dirty="0">
                <a:solidFill>
                  <a:schemeClr val="bg1"/>
                </a:solidFill>
              </a:rPr>
              <a:t>.  We can see that graph </a:t>
            </a:r>
            <a:r>
              <a:rPr lang="en-US" dirty="0" err="1">
                <a:solidFill>
                  <a:schemeClr val="bg1"/>
                </a:solidFill>
              </a:rPr>
              <a:t>Arrival_num</a:t>
            </a:r>
            <a:r>
              <a:rPr lang="en-US" dirty="0">
                <a:solidFill>
                  <a:schemeClr val="bg1"/>
                </a:solidFill>
              </a:rPr>
              <a:t> has small peaks at regular interval of days. This can be due to increase in arrival weekend.\ \ Also the avg </a:t>
            </a:r>
            <a:r>
              <a:rPr lang="en-US" dirty="0" err="1">
                <a:solidFill>
                  <a:schemeClr val="bg1"/>
                </a:solidFill>
              </a:rPr>
              <a:t>adr</a:t>
            </a:r>
            <a:r>
              <a:rPr lang="en-US" dirty="0">
                <a:solidFill>
                  <a:schemeClr val="bg1"/>
                </a:solidFill>
              </a:rPr>
              <a:t> tends to go up as month ends. Therefore charge more at the end of month.</a:t>
            </a:r>
          </a:p>
          <a:p>
            <a:endParaRPr lang="en-US" dirty="0">
              <a:solidFill>
                <a:schemeClr val="bg1"/>
              </a:solidFill>
            </a:endParaRPr>
          </a:p>
          <a:p>
            <a:pPr marL="114300" indent="0">
              <a:buNone/>
            </a:pPr>
            <a:r>
              <a:rPr lang="en-US" dirty="0">
                <a:solidFill>
                  <a:schemeClr val="bg1"/>
                </a:solidFill>
              </a:rPr>
              <a:t>1</a:t>
            </a:r>
            <a:r>
              <a:rPr lang="en-GB" altLang="en-US" dirty="0">
                <a:solidFill>
                  <a:schemeClr val="bg1"/>
                </a:solidFill>
              </a:rPr>
              <a:t>3</a:t>
            </a:r>
            <a:r>
              <a:rPr lang="en-US" dirty="0">
                <a:solidFill>
                  <a:schemeClr val="bg1"/>
                </a:solidFill>
              </a:rPr>
              <a:t>.  Mostly bookings are done by couples(although we are not sure that they are couple as data doesn't tell about that)</a:t>
            </a:r>
            <a:r>
              <a:rPr lang="en-GB" altLang="en-US" dirty="0">
                <a:solidFill>
                  <a:schemeClr val="bg1"/>
                </a:solidFill>
              </a:rPr>
              <a:t> </a:t>
            </a:r>
          </a:p>
          <a:p>
            <a:endParaRPr lang="en-GB" altLang="en-US" dirty="0">
              <a:solidFill>
                <a:schemeClr val="bg1"/>
              </a:solidFill>
            </a:endParaRPr>
          </a:p>
          <a:p>
            <a:pPr marL="114300" indent="0">
              <a:buNone/>
            </a:pPr>
            <a:r>
              <a:rPr lang="en-US" dirty="0">
                <a:solidFill>
                  <a:schemeClr val="bg1"/>
                </a:solidFill>
              </a:rPr>
              <a:t>It is clear from graph that their is a sudden surge in arrival num of couples and family in months of July and August. So better plans can be planned accordingly at that time for these type of customers.</a:t>
            </a:r>
          </a:p>
          <a:p>
            <a:endParaRPr lang="en-US" dirty="0">
              <a:solidFill>
                <a:schemeClr val="tx1"/>
              </a:solidFill>
            </a:endParaRPr>
          </a:p>
          <a:p>
            <a:r>
              <a:rPr lang="en-US" dirty="0"/>
              <a:t>re similar for lead time too.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69A2ED-6708-4913-B3EE-CE551A04B6FA}"/>
              </a:ext>
            </a:extLst>
          </p:cNvPr>
          <p:cNvPicPr>
            <a:picLocks noChangeAspect="1"/>
          </p:cNvPicPr>
          <p:nvPr/>
        </p:nvPicPr>
        <p:blipFill>
          <a:blip r:embed="rId2"/>
          <a:stretch>
            <a:fillRect/>
          </a:stretch>
        </p:blipFill>
        <p:spPr>
          <a:xfrm>
            <a:off x="623571" y="886046"/>
            <a:ext cx="7620206" cy="4019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effectLst>
                  <a:outerShdw blurRad="38100" dist="19050" dir="2700000" algn="tl" rotWithShape="0">
                    <a:schemeClr val="dk1">
                      <a:alpha val="40000"/>
                    </a:schemeClr>
                  </a:outerShdw>
                </a:effectLst>
                <a:latin typeface="Montserrat" panose="00000500000000000000"/>
                <a:ea typeface="Montserrat" panose="00000500000000000000"/>
                <a:cs typeface="Montserrat" panose="00000500000000000000"/>
                <a:sym typeface="Montserrat" panose="00000500000000000000"/>
              </a:rPr>
              <a:t>Problem Statement</a:t>
            </a:r>
            <a:endParaRPr lang="en-GB" altLang="en-US" dirty="0"/>
          </a:p>
        </p:txBody>
      </p:sp>
      <p:sp>
        <p:nvSpPr>
          <p:cNvPr id="3" name="Text Placeholder 2"/>
          <p:cNvSpPr>
            <a:spLocks noGrp="1"/>
          </p:cNvSpPr>
          <p:nvPr>
            <p:ph type="body" idx="1"/>
          </p:nvPr>
        </p:nvSpPr>
        <p:spPr/>
        <p:txBody>
          <a:bodyPr/>
          <a:lstStyle/>
          <a:p>
            <a:pPr marL="114300" indent="0" algn="just">
              <a:buNone/>
            </a:pPr>
            <a:r>
              <a:rPr lang="en-GB" altLang="en-US" dirty="0">
                <a:solidFill>
                  <a:schemeClr val="bg1"/>
                </a:solidFill>
                <a:sym typeface="+mn-ea"/>
              </a:rPr>
              <a:t>❖Tourism is one of the world‘s most rapidly growing industries. Much of its   growth is due to higher disposable incomes, increased leisure time and falling costs of travel.</a:t>
            </a:r>
            <a:endParaRPr lang="en-GB" altLang="en-US" dirty="0">
              <a:solidFill>
                <a:schemeClr val="bg1"/>
              </a:solidFill>
            </a:endParaRPr>
          </a:p>
          <a:p>
            <a:pPr marL="114300" indent="0" algn="just">
              <a:buNone/>
            </a:pPr>
            <a:r>
              <a:rPr lang="en-GB" altLang="en-US" dirty="0">
                <a:solidFill>
                  <a:schemeClr val="bg1"/>
                </a:solidFill>
                <a:sym typeface="+mn-ea"/>
              </a:rPr>
              <a:t>❖A hotel system manages information about rooms, reservations, customers, and customer billing.</a:t>
            </a:r>
          </a:p>
          <a:p>
            <a:pPr marL="114300" indent="0" algn="just">
              <a:buNone/>
            </a:pPr>
            <a:r>
              <a:rPr lang="en-GB" altLang="en-US" dirty="0">
                <a:solidFill>
                  <a:schemeClr val="bg1"/>
                </a:solidFill>
                <a:sym typeface="+mn-ea"/>
              </a:rPr>
              <a:t>❖Hotel industry facing to analyse the problems like change in marketing trends and dynamics, housekeeping issues, customers’ expectations, Data security, mode of bookings etc...</a:t>
            </a:r>
            <a:endParaRPr lang="en-GB" altLang="en-US" dirty="0">
              <a:solidFill>
                <a:schemeClr val="bg1"/>
              </a:solidFill>
            </a:endParaRPr>
          </a:p>
          <a:p>
            <a:pPr marL="114300" indent="0" algn="just">
              <a:buNone/>
            </a:pPr>
            <a:r>
              <a:rPr lang="en-GB" altLang="en-US" dirty="0">
                <a:solidFill>
                  <a:schemeClr val="bg1"/>
                </a:solidFill>
                <a:sym typeface="+mn-ea"/>
              </a:rPr>
              <a:t>❖We used the given data set to predict the future bookings using pandas data frame techniques.</a:t>
            </a:r>
            <a:endParaRPr lang="en-GB" altLang="en-US" dirty="0">
              <a:solidFill>
                <a:schemeClr val="bg1"/>
              </a:solidFill>
            </a:endParaRPr>
          </a:p>
          <a:p>
            <a:pPr marL="114300" indent="0" algn="just">
              <a:buNone/>
            </a:pPr>
            <a:r>
              <a:rPr lang="en-GB" altLang="en-US" dirty="0">
                <a:solidFill>
                  <a:schemeClr val="bg1"/>
                </a:solidFill>
                <a:sym typeface="+mn-ea"/>
              </a:rPr>
              <a:t>❖We will be using the data set available to </a:t>
            </a:r>
            <a:r>
              <a:rPr lang="en-GB" altLang="en-US" dirty="0" err="1">
                <a:solidFill>
                  <a:schemeClr val="bg1"/>
                </a:solidFill>
                <a:sym typeface="+mn-ea"/>
              </a:rPr>
              <a:t>analyze</a:t>
            </a:r>
            <a:r>
              <a:rPr lang="en-GB" altLang="en-US" dirty="0">
                <a:solidFill>
                  <a:schemeClr val="bg1"/>
                </a:solidFill>
                <a:sym typeface="+mn-ea"/>
              </a:rPr>
              <a:t> the factors affecting the hotel bookings. </a:t>
            </a:r>
            <a:r>
              <a:rPr lang="en-GB" altLang="en-US" dirty="0">
                <a:sym typeface="+mn-ea"/>
              </a:rPr>
              <a:t>f the </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63" y="233916"/>
            <a:ext cx="8626652" cy="751368"/>
          </a:xfrm>
        </p:spPr>
        <p:txBody>
          <a:bodyPr/>
          <a:lstStyle/>
          <a:p>
            <a:r>
              <a:rPr lang="en-US" b="1" dirty="0"/>
              <a:t>Data Summary</a:t>
            </a:r>
          </a:p>
        </p:txBody>
      </p:sp>
      <p:sp>
        <p:nvSpPr>
          <p:cNvPr id="3" name="Text Placeholder 2"/>
          <p:cNvSpPr>
            <a:spLocks noGrp="1"/>
          </p:cNvSpPr>
          <p:nvPr>
            <p:ph type="body" idx="1"/>
          </p:nvPr>
        </p:nvSpPr>
        <p:spPr>
          <a:xfrm>
            <a:off x="205563" y="985284"/>
            <a:ext cx="8626652" cy="4309729"/>
          </a:xfrm>
        </p:spPr>
        <p:txBody>
          <a:bodyPr/>
          <a:lstStyle/>
          <a:p>
            <a:pPr marL="114300" indent="0">
              <a:buNone/>
            </a:pPr>
            <a:r>
              <a:rPr lang="en-US" dirty="0">
                <a:solidFill>
                  <a:schemeClr val="bg1"/>
                </a:solidFill>
              </a:rPr>
              <a:t>Given data set has different columns of variables crucial for hotel bookings. Some of them are:</a:t>
            </a:r>
          </a:p>
          <a:p>
            <a:pPr marL="114300" indent="0">
              <a:buNone/>
            </a:pPr>
            <a:r>
              <a:rPr lang="en-US" dirty="0">
                <a:solidFill>
                  <a:schemeClr val="bg1"/>
                </a:solidFill>
              </a:rPr>
              <a:t>hotel: The category of hotels, which are two resort hotel and city hotel.</a:t>
            </a:r>
          </a:p>
          <a:p>
            <a:pPr marL="114300" indent="0">
              <a:buNone/>
            </a:pPr>
            <a:r>
              <a:rPr lang="en-US" dirty="0">
                <a:solidFill>
                  <a:schemeClr val="bg1"/>
                </a:solidFill>
              </a:rPr>
              <a:t>is_cancelled : The value of column show the cancellation type. If the booking was cancelled or not.</a:t>
            </a:r>
          </a:p>
          <a:p>
            <a:pPr marL="114300" indent="0">
              <a:buNone/>
            </a:pPr>
            <a:r>
              <a:rPr lang="en-US" dirty="0">
                <a:solidFill>
                  <a:schemeClr val="bg1"/>
                </a:solidFill>
              </a:rPr>
              <a:t>Values[0,1], where 0 indicates not cancelled.</a:t>
            </a:r>
          </a:p>
          <a:p>
            <a:pPr marL="114300" indent="0">
              <a:buNone/>
            </a:pPr>
            <a:r>
              <a:rPr lang="en-US" dirty="0" err="1">
                <a:solidFill>
                  <a:schemeClr val="bg1"/>
                </a:solidFill>
              </a:rPr>
              <a:t>lead_time</a:t>
            </a:r>
            <a:r>
              <a:rPr lang="en-US" dirty="0">
                <a:solidFill>
                  <a:schemeClr val="bg1"/>
                </a:solidFill>
              </a:rPr>
              <a:t> : The time between reservation and actual arrival.</a:t>
            </a:r>
          </a:p>
          <a:p>
            <a:pPr marL="114300" indent="0">
              <a:buNone/>
            </a:pPr>
            <a:r>
              <a:rPr lang="en-US" dirty="0" err="1">
                <a:solidFill>
                  <a:schemeClr val="bg1"/>
                </a:solidFill>
              </a:rPr>
              <a:t>stayed_in_weekend_nights</a:t>
            </a:r>
            <a:r>
              <a:rPr lang="en-US" dirty="0">
                <a:solidFill>
                  <a:schemeClr val="bg1"/>
                </a:solidFill>
              </a:rPr>
              <a:t>: The number of weekend nights stay per reservation</a:t>
            </a:r>
          </a:p>
          <a:p>
            <a:pPr marL="114300" indent="0">
              <a:buNone/>
            </a:pPr>
            <a:r>
              <a:rPr lang="en-US" dirty="0" err="1">
                <a:solidFill>
                  <a:schemeClr val="bg1"/>
                </a:solidFill>
              </a:rPr>
              <a:t>stayed_in_weekday_nights</a:t>
            </a:r>
            <a:r>
              <a:rPr lang="en-US" dirty="0">
                <a:solidFill>
                  <a:schemeClr val="bg1"/>
                </a:solidFill>
              </a:rPr>
              <a:t>: The number of weekday nights stay per reservation.</a:t>
            </a:r>
          </a:p>
          <a:p>
            <a:pPr marL="114300" indent="0">
              <a:buNone/>
            </a:pPr>
            <a:r>
              <a:rPr lang="en-US" dirty="0">
                <a:solidFill>
                  <a:schemeClr val="bg1"/>
                </a:solidFill>
              </a:rPr>
              <a:t>meal: Meal preferences per reservation.[</a:t>
            </a:r>
            <a:r>
              <a:rPr lang="en-US" dirty="0" err="1">
                <a:solidFill>
                  <a:schemeClr val="bg1"/>
                </a:solidFill>
              </a:rPr>
              <a:t>BB,FB,HB,SC,Undefined</a:t>
            </a:r>
            <a:r>
              <a:rPr lang="en-US" dirty="0">
                <a:solidFill>
                  <a:schemeClr val="bg1"/>
                </a:solidFill>
              </a:rPr>
              <a:t>]</a:t>
            </a:r>
          </a:p>
          <a:p>
            <a:pPr marL="114300" indent="0">
              <a:buNone/>
            </a:pPr>
            <a:r>
              <a:rPr lang="en-US" dirty="0">
                <a:solidFill>
                  <a:schemeClr val="bg1"/>
                </a:solidFill>
              </a:rPr>
              <a:t>Country: The origin country of guest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Summary(contd..)</a:t>
            </a:r>
          </a:p>
        </p:txBody>
      </p:sp>
      <p:sp>
        <p:nvSpPr>
          <p:cNvPr id="3" name="Text Placeholder 2"/>
          <p:cNvSpPr>
            <a:spLocks noGrp="1"/>
          </p:cNvSpPr>
          <p:nvPr>
            <p:ph type="body" idx="1"/>
          </p:nvPr>
        </p:nvSpPr>
        <p:spPr>
          <a:xfrm>
            <a:off x="311700" y="1152475"/>
            <a:ext cx="8520600" cy="3851916"/>
          </a:xfrm>
        </p:spPr>
        <p:txBody>
          <a:bodyPr/>
          <a:lstStyle/>
          <a:p>
            <a:pPr marL="114300" indent="0">
              <a:buNone/>
            </a:pPr>
            <a:r>
              <a:rPr lang="en-US" dirty="0" err="1">
                <a:solidFill>
                  <a:schemeClr val="bg1"/>
                </a:solidFill>
              </a:rPr>
              <a:t>market_segment</a:t>
            </a:r>
            <a:r>
              <a:rPr lang="en-US" dirty="0">
                <a:solidFill>
                  <a:schemeClr val="bg1"/>
                </a:solidFill>
              </a:rPr>
              <a:t>: This column show how reservation was made and what is the purpose</a:t>
            </a:r>
            <a:r>
              <a:rPr lang="en-GB" altLang="en-US" dirty="0">
                <a:solidFill>
                  <a:schemeClr val="bg1"/>
                </a:solidFill>
              </a:rPr>
              <a:t> </a:t>
            </a:r>
            <a:r>
              <a:rPr lang="en-US" dirty="0">
                <a:solidFill>
                  <a:schemeClr val="bg1"/>
                </a:solidFill>
              </a:rPr>
              <a:t>of reservation. </a:t>
            </a:r>
            <a:r>
              <a:rPr lang="en-US" dirty="0" err="1">
                <a:solidFill>
                  <a:schemeClr val="bg1"/>
                </a:solidFill>
              </a:rPr>
              <a:t>Eg</a:t>
            </a:r>
            <a:r>
              <a:rPr lang="en-US" dirty="0">
                <a:solidFill>
                  <a:schemeClr val="bg1"/>
                </a:solidFill>
              </a:rPr>
              <a:t>, corporate means corporate trip, TA for travel agency.</a:t>
            </a:r>
          </a:p>
          <a:p>
            <a:pPr marL="114300" indent="0">
              <a:buNone/>
            </a:pPr>
            <a:r>
              <a:rPr lang="en-US" dirty="0" err="1">
                <a:solidFill>
                  <a:schemeClr val="bg1"/>
                </a:solidFill>
              </a:rPr>
              <a:t>distribution_channel</a:t>
            </a:r>
            <a:r>
              <a:rPr lang="en-US" dirty="0">
                <a:solidFill>
                  <a:schemeClr val="bg1"/>
                </a:solidFill>
              </a:rPr>
              <a:t>: The medium through booking </a:t>
            </a:r>
            <a:r>
              <a:rPr lang="en-US" dirty="0" err="1">
                <a:solidFill>
                  <a:schemeClr val="bg1"/>
                </a:solidFill>
              </a:rPr>
              <a:t>wa</a:t>
            </a:r>
            <a:r>
              <a:rPr lang="en-GB" altLang="en-US" dirty="0">
                <a:solidFill>
                  <a:schemeClr val="bg1"/>
                </a:solidFill>
              </a:rPr>
              <a:t>s </a:t>
            </a:r>
            <a:r>
              <a:rPr lang="en-US" dirty="0">
                <a:solidFill>
                  <a:schemeClr val="bg1"/>
                </a:solidFill>
              </a:rPr>
              <a:t>made. [</a:t>
            </a:r>
            <a:r>
              <a:rPr lang="en-US" dirty="0" err="1">
                <a:solidFill>
                  <a:schemeClr val="bg1"/>
                </a:solidFill>
              </a:rPr>
              <a:t>Direct,Corporate,TA</a:t>
            </a:r>
            <a:r>
              <a:rPr lang="en-US" dirty="0">
                <a:solidFill>
                  <a:schemeClr val="bg1"/>
                </a:solidFill>
              </a:rPr>
              <a:t>/</a:t>
            </a:r>
            <a:r>
              <a:rPr lang="en-US" dirty="0" err="1">
                <a:solidFill>
                  <a:schemeClr val="bg1"/>
                </a:solidFill>
              </a:rPr>
              <a:t>TO,undefined,GDS</a:t>
            </a:r>
            <a:r>
              <a:rPr lang="en-US" dirty="0">
                <a:solidFill>
                  <a:schemeClr val="bg1"/>
                </a:solidFill>
              </a:rPr>
              <a:t>.]</a:t>
            </a:r>
          </a:p>
          <a:p>
            <a:pPr marL="114300" indent="0">
              <a:buNone/>
            </a:pPr>
            <a:r>
              <a:rPr lang="en-US" dirty="0" err="1">
                <a:solidFill>
                  <a:schemeClr val="bg1"/>
                </a:solidFill>
              </a:rPr>
              <a:t>Is_repeated_guest</a:t>
            </a:r>
            <a:r>
              <a:rPr lang="en-US" dirty="0">
                <a:solidFill>
                  <a:schemeClr val="bg1"/>
                </a:solidFill>
              </a:rPr>
              <a:t>: Shows if the guest is who has arrived earlier or not. Values[0,1]--&gt;0</a:t>
            </a:r>
          </a:p>
          <a:p>
            <a:pPr marL="114300" indent="0">
              <a:buNone/>
            </a:pPr>
            <a:r>
              <a:rPr lang="en-US" dirty="0">
                <a:solidFill>
                  <a:schemeClr val="bg1"/>
                </a:solidFill>
              </a:rPr>
              <a:t>indicates no and 1 indicated yes person is repeated guest.</a:t>
            </a:r>
          </a:p>
          <a:p>
            <a:pPr marL="114300" indent="0">
              <a:buNone/>
            </a:pPr>
            <a:r>
              <a:rPr lang="en-US" dirty="0" err="1">
                <a:solidFill>
                  <a:schemeClr val="bg1"/>
                </a:solidFill>
              </a:rPr>
              <a:t>days_in_waiting_list</a:t>
            </a:r>
            <a:r>
              <a:rPr lang="en-US" dirty="0">
                <a:solidFill>
                  <a:schemeClr val="bg1"/>
                </a:solidFill>
              </a:rPr>
              <a:t>: Number of days between actual booking and transact.</a:t>
            </a:r>
          </a:p>
          <a:p>
            <a:pPr marL="114300" indent="0">
              <a:buNone/>
            </a:pPr>
            <a:r>
              <a:rPr lang="en-US" dirty="0" err="1">
                <a:solidFill>
                  <a:schemeClr val="bg1"/>
                </a:solidFill>
              </a:rPr>
              <a:t>customer_type</a:t>
            </a:r>
            <a:r>
              <a:rPr lang="en-US" dirty="0">
                <a:solidFill>
                  <a:schemeClr val="bg1"/>
                </a:solidFill>
              </a:rPr>
              <a:t>: Type of customers( Transient, group,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795" y="575945"/>
            <a:ext cx="8867775" cy="3990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Data Cleaning</a:t>
            </a:r>
            <a:br>
              <a:rPr lang="en-US" dirty="0">
                <a:solidFill>
                  <a:schemeClr val="tx1"/>
                </a:solidFill>
              </a:rPr>
            </a:br>
            <a:endParaRPr lang="en-US" dirty="0"/>
          </a:p>
        </p:txBody>
      </p:sp>
      <p:sp>
        <p:nvSpPr>
          <p:cNvPr id="3" name="Text Placeholder 2"/>
          <p:cNvSpPr>
            <a:spLocks noGrp="1"/>
          </p:cNvSpPr>
          <p:nvPr>
            <p:ph type="body" idx="1"/>
          </p:nvPr>
        </p:nvSpPr>
        <p:spPr/>
        <p:txBody>
          <a:bodyPr/>
          <a:lstStyle/>
          <a:p>
            <a:pPr marL="114300" indent="0">
              <a:buNone/>
            </a:pPr>
            <a:r>
              <a:rPr lang="en-US" dirty="0">
                <a:solidFill>
                  <a:schemeClr val="bg1"/>
                </a:solidFill>
              </a:rPr>
              <a:t>Data cleaning is the very first important fundamental thing which every</a:t>
            </a:r>
          </a:p>
          <a:p>
            <a:pPr marL="114300" indent="0">
              <a:buNone/>
            </a:pPr>
            <a:r>
              <a:rPr lang="en-US" dirty="0">
                <a:solidFill>
                  <a:schemeClr val="bg1"/>
                </a:solidFill>
              </a:rPr>
              <a:t>data scientist must know. It is the process of finding the inaccurate,</a:t>
            </a:r>
          </a:p>
          <a:p>
            <a:pPr marL="114300" indent="0">
              <a:buNone/>
            </a:pPr>
            <a:r>
              <a:rPr lang="en-US" dirty="0">
                <a:solidFill>
                  <a:schemeClr val="bg1"/>
                </a:solidFill>
              </a:rPr>
              <a:t>incorrect and irrelevant or missing part of a data and then, modifying the</a:t>
            </a:r>
          </a:p>
          <a:p>
            <a:pPr marL="114300" indent="0">
              <a:buNone/>
            </a:pPr>
            <a:r>
              <a:rPr lang="en-US" dirty="0">
                <a:solidFill>
                  <a:schemeClr val="bg1"/>
                </a:solidFill>
              </a:rPr>
              <a:t>data according to our necessity.</a:t>
            </a:r>
          </a:p>
          <a:p>
            <a:pPr marL="114300" indent="0">
              <a:buNone/>
            </a:pPr>
            <a:endParaRPr lang="en-US" dirty="0">
              <a:solidFill>
                <a:schemeClr val="bg1"/>
              </a:solidFill>
            </a:endParaRPr>
          </a:p>
          <a:p>
            <a:pPr marL="114300" indent="0">
              <a:buNone/>
            </a:pPr>
            <a:r>
              <a:rPr lang="en-US" dirty="0">
                <a:solidFill>
                  <a:schemeClr val="bg1"/>
                </a:solidFill>
              </a:rPr>
              <a:t>● Steps:</a:t>
            </a:r>
          </a:p>
          <a:p>
            <a:pPr marL="114300" indent="0">
              <a:buNone/>
            </a:pPr>
            <a:r>
              <a:rPr lang="en-US" dirty="0">
                <a:solidFill>
                  <a:schemeClr val="bg1"/>
                </a:solidFill>
              </a:rPr>
              <a:t> 1.</a:t>
            </a:r>
            <a:r>
              <a:rPr lang="en-GB" altLang="en-US" dirty="0">
                <a:solidFill>
                  <a:schemeClr val="bg1"/>
                </a:solidFill>
              </a:rPr>
              <a:t> </a:t>
            </a:r>
            <a:r>
              <a:rPr lang="en-US" dirty="0">
                <a:solidFill>
                  <a:schemeClr val="bg1"/>
                </a:solidFill>
              </a:rPr>
              <a:t>Remove duplicate rows.</a:t>
            </a:r>
          </a:p>
          <a:p>
            <a:pPr marL="114300" indent="0">
              <a:buNone/>
            </a:pPr>
            <a:r>
              <a:rPr lang="en-US" dirty="0">
                <a:solidFill>
                  <a:schemeClr val="bg1"/>
                </a:solidFill>
              </a:rPr>
              <a:t> 2.</a:t>
            </a:r>
            <a:r>
              <a:rPr lang="en-GB" altLang="en-US" dirty="0">
                <a:solidFill>
                  <a:schemeClr val="bg1"/>
                </a:solidFill>
              </a:rPr>
              <a:t> </a:t>
            </a:r>
            <a:r>
              <a:rPr lang="en-US" dirty="0">
                <a:solidFill>
                  <a:schemeClr val="bg1"/>
                </a:solidFill>
              </a:rPr>
              <a:t>Removing NULL values by replacing zero.</a:t>
            </a:r>
          </a:p>
          <a:p>
            <a:pPr marL="114300" indent="0">
              <a:buNone/>
            </a:pPr>
            <a:r>
              <a:rPr lang="en-US" dirty="0">
                <a:solidFill>
                  <a:schemeClr val="bg1"/>
                </a:solidFill>
              </a:rPr>
              <a:t> 3.</a:t>
            </a:r>
            <a:r>
              <a:rPr lang="en-GB" altLang="en-US" dirty="0">
                <a:solidFill>
                  <a:schemeClr val="bg1"/>
                </a:solidFill>
              </a:rPr>
              <a:t> </a:t>
            </a:r>
            <a:r>
              <a:rPr lang="en-US" dirty="0">
                <a:solidFill>
                  <a:schemeClr val="bg1"/>
                </a:solidFill>
              </a:rPr>
              <a:t>Converting datatypes.</a:t>
            </a:r>
          </a:p>
          <a:p>
            <a:pPr marL="114300" indent="0">
              <a:buNone/>
            </a:pPr>
            <a:r>
              <a:rPr lang="en-US" dirty="0">
                <a:solidFill>
                  <a:schemeClr val="bg1"/>
                </a:solidFill>
              </a:rPr>
              <a:t> 4.</a:t>
            </a:r>
            <a:r>
              <a:rPr lang="en-GB" altLang="en-US" dirty="0">
                <a:solidFill>
                  <a:schemeClr val="bg1"/>
                </a:solidFill>
              </a:rPr>
              <a:t> </a:t>
            </a:r>
            <a:r>
              <a:rPr lang="en-US" dirty="0">
                <a:solidFill>
                  <a:schemeClr val="bg1"/>
                </a:solidFill>
              </a:rPr>
              <a:t>Adding new columns if necessary.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Text Placeholder 2"/>
          <p:cNvSpPr>
            <a:spLocks noGrp="1"/>
          </p:cNvSpPr>
          <p:nvPr>
            <p:ph type="body" idx="1"/>
          </p:nvPr>
        </p:nvSpPr>
        <p:spPr>
          <a:xfrm>
            <a:off x="205655" y="1141045"/>
            <a:ext cx="8520600" cy="3416400"/>
          </a:xfrm>
        </p:spPr>
        <p:txBody>
          <a:bodyPr/>
          <a:lstStyle/>
          <a:p>
            <a:pPr marL="114300" indent="0">
              <a:buNone/>
            </a:pPr>
            <a:r>
              <a:rPr lang="en-GB" altLang="en-US" dirty="0">
                <a:solidFill>
                  <a:schemeClr val="bg1"/>
                </a:solidFill>
              </a:rPr>
              <a:t>Mainly performed using Matplotlib and Seaborn library and the following graph and plots had been used:</a:t>
            </a:r>
          </a:p>
          <a:p>
            <a:pPr marL="114300" indent="0">
              <a:buNone/>
            </a:pPr>
            <a:r>
              <a:rPr lang="en-GB" altLang="en-US" dirty="0">
                <a:solidFill>
                  <a:schemeClr val="bg1"/>
                </a:solidFill>
              </a:rPr>
              <a:t>1)  Bar Plot </a:t>
            </a:r>
          </a:p>
          <a:p>
            <a:pPr marL="114300" indent="0">
              <a:buNone/>
            </a:pPr>
            <a:r>
              <a:rPr lang="en-GB" altLang="en-US" dirty="0">
                <a:solidFill>
                  <a:schemeClr val="bg1"/>
                </a:solidFill>
              </a:rPr>
              <a:t>2)  Pie Chart</a:t>
            </a:r>
          </a:p>
          <a:p>
            <a:pPr marL="114300" indent="0">
              <a:buNone/>
            </a:pPr>
            <a:r>
              <a:rPr lang="en-GB" altLang="en-US" dirty="0">
                <a:solidFill>
                  <a:schemeClr val="bg1"/>
                </a:solidFill>
              </a:rPr>
              <a:t>3)  Heatmap</a:t>
            </a:r>
          </a:p>
          <a:p>
            <a:pPr marL="114300" indent="0">
              <a:buNone/>
            </a:pPr>
            <a:r>
              <a:rPr lang="en-GB" altLang="en-US" dirty="0">
                <a:solidFill>
                  <a:schemeClr val="bg1"/>
                </a:solidFill>
              </a:rPr>
              <a:t>4)  Line Plot</a:t>
            </a:r>
          </a:p>
          <a:p>
            <a:pPr marL="114300" indent="0">
              <a:buNone/>
            </a:pPr>
            <a:r>
              <a:rPr lang="en-GB" altLang="en-US" dirty="0">
                <a:solidFill>
                  <a:schemeClr val="bg1"/>
                </a:solidFill>
              </a:rPr>
              <a:t>5)  Histogram</a:t>
            </a:r>
          </a:p>
          <a:p>
            <a:pPr marL="114300" indent="0">
              <a:buNone/>
            </a:pPr>
            <a:r>
              <a:rPr lang="en-GB" altLang="en-US" dirty="0">
                <a:solidFill>
                  <a:schemeClr val="bg1"/>
                </a:solidFill>
              </a:rPr>
              <a:t>6)  Pie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3917"/>
            <a:ext cx="8520600" cy="687572"/>
          </a:xfrm>
        </p:spPr>
        <p:txBody>
          <a:bodyPr/>
          <a:lstStyle/>
          <a:p>
            <a:r>
              <a:rPr lang="en-US" b="1" dirty="0"/>
              <a:t>EDA</a:t>
            </a:r>
          </a:p>
        </p:txBody>
      </p:sp>
      <p:sp>
        <p:nvSpPr>
          <p:cNvPr id="3" name="Text Placeholder 2"/>
          <p:cNvSpPr>
            <a:spLocks noGrp="1"/>
          </p:cNvSpPr>
          <p:nvPr>
            <p:ph type="body" idx="1"/>
          </p:nvPr>
        </p:nvSpPr>
        <p:spPr>
          <a:xfrm>
            <a:off x="311700" y="1325525"/>
            <a:ext cx="8520600" cy="3728483"/>
          </a:xfrm>
        </p:spPr>
        <p:txBody>
          <a:bodyPr/>
          <a:lstStyle/>
          <a:p>
            <a:pPr marL="114300" indent="0" algn="l">
              <a:buNone/>
            </a:pPr>
            <a:r>
              <a:rPr lang="en-GB" altLang="en-US" dirty="0">
                <a:solidFill>
                  <a:schemeClr val="tx1"/>
                </a:solidFill>
              </a:rPr>
              <a:t>        </a:t>
            </a:r>
          </a:p>
          <a:p>
            <a:pPr marL="114300" indent="0" algn="l">
              <a:buNone/>
            </a:pPr>
            <a:endParaRPr lang="en-GB" altLang="en-US" dirty="0">
              <a:solidFill>
                <a:schemeClr val="tx1"/>
              </a:solidFill>
            </a:endParaRPr>
          </a:p>
          <a:p>
            <a:pPr marL="114300" indent="0" algn="l">
              <a:buNone/>
            </a:pPr>
            <a:endParaRPr lang="en-GB" altLang="en-US" dirty="0">
              <a:solidFill>
                <a:schemeClr val="tx1"/>
              </a:solidFill>
            </a:endParaRPr>
          </a:p>
          <a:p>
            <a:pPr marL="114300" indent="0" algn="l">
              <a:buNone/>
            </a:pPr>
            <a:endParaRPr lang="en-GB" altLang="en-US" dirty="0">
              <a:solidFill>
                <a:schemeClr val="tx1"/>
              </a:solidFill>
            </a:endParaRPr>
          </a:p>
          <a:p>
            <a:pPr marL="114300" indent="0" algn="l">
              <a:buNone/>
            </a:pPr>
            <a:endParaRPr lang="en-GB" altLang="en-US" dirty="0">
              <a:solidFill>
                <a:schemeClr val="tx1"/>
              </a:solidFill>
            </a:endParaRPr>
          </a:p>
          <a:p>
            <a:pPr marL="114300" indent="0" algn="l">
              <a:buNone/>
            </a:pPr>
            <a:endParaRPr lang="en-GB" altLang="en-US" dirty="0">
              <a:solidFill>
                <a:schemeClr val="tx1"/>
              </a:solidFill>
            </a:endParaRPr>
          </a:p>
          <a:p>
            <a:pPr marL="114300" indent="0" algn="just">
              <a:buNone/>
            </a:pPr>
            <a:r>
              <a:rPr lang="en-GB" altLang="en-US" sz="1600" dirty="0">
                <a:solidFill>
                  <a:schemeClr val="bg1"/>
                </a:solidFill>
              </a:rPr>
              <a:t>GDS channel brings higher revenue generating deals for City hotel, in contrast to that most bookings come via TA/TO. City Hotel can work to increase outreach on GDS channels to get more higher revenue generating deals.</a:t>
            </a:r>
          </a:p>
          <a:p>
            <a:pPr marL="114300" indent="0" algn="just">
              <a:buNone/>
            </a:pPr>
            <a:endParaRPr lang="en-GB" altLang="en-US" sz="1600" dirty="0">
              <a:solidFill>
                <a:schemeClr val="bg1"/>
              </a:solidFill>
            </a:endParaRPr>
          </a:p>
          <a:p>
            <a:pPr marL="114300" indent="0" algn="just">
              <a:buNone/>
            </a:pPr>
            <a:r>
              <a:rPr lang="en-GB" altLang="en-US" sz="1600" dirty="0">
                <a:solidFill>
                  <a:schemeClr val="bg1"/>
                </a:solidFill>
              </a:rPr>
              <a:t>Resort hotel has more </a:t>
            </a:r>
            <a:r>
              <a:rPr lang="en-GB" altLang="en-US" sz="1600" dirty="0" err="1">
                <a:solidFill>
                  <a:schemeClr val="bg1"/>
                </a:solidFill>
              </a:rPr>
              <a:t>revnue</a:t>
            </a:r>
            <a:r>
              <a:rPr lang="en-GB" altLang="en-US" sz="1600" dirty="0">
                <a:solidFill>
                  <a:schemeClr val="bg1"/>
                </a:solidFill>
              </a:rPr>
              <a:t> generating deals by direct and TA/TO channel. Resort Hotel need to increase outreach on GDS channel to increase revenue.</a:t>
            </a:r>
            <a:r>
              <a:rPr lang="en-GB" altLang="en-US" sz="1600" dirty="0">
                <a:solidFill>
                  <a:schemeClr val="tx1"/>
                </a:solidFill>
              </a:rPr>
              <a:t>      </a:t>
            </a:r>
            <a:r>
              <a:rPr lang="en-GB" altLang="en-US" dirty="0">
                <a:solidFill>
                  <a:schemeClr val="tx1"/>
                </a:solidFill>
              </a:rPr>
              <a:t>                                      </a:t>
            </a:r>
          </a:p>
        </p:txBody>
      </p:sp>
      <p:pic>
        <p:nvPicPr>
          <p:cNvPr id="5" name="Picture 4"/>
          <p:cNvPicPr>
            <a:picLocks noChangeAspect="1"/>
          </p:cNvPicPr>
          <p:nvPr/>
        </p:nvPicPr>
        <p:blipFill>
          <a:blip r:embed="rId2"/>
          <a:stretch>
            <a:fillRect/>
          </a:stretch>
        </p:blipFill>
        <p:spPr>
          <a:xfrm>
            <a:off x="1268730" y="723014"/>
            <a:ext cx="6606540" cy="259434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1541</Words>
  <Application>Microsoft Office PowerPoint</Application>
  <PresentationFormat>On-screen Show (16:9)</PresentationFormat>
  <Paragraphs>227</Paragraphs>
  <Slides>29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Montserrat</vt:lpstr>
      <vt:lpstr>Simple Light</vt:lpstr>
      <vt:lpstr>           Capstone Project  Hotel Booking Analysis By  Aniket Deshmukh   </vt:lpstr>
      <vt:lpstr>             Outline  1. Problem Statement  2. Data Summary  3. Data Preparation  4. EDA  5. Challenges  6. Conclusion  </vt:lpstr>
      <vt:lpstr>Problem Statement</vt:lpstr>
      <vt:lpstr>Data Summary</vt:lpstr>
      <vt:lpstr>Data Summary(contd..)</vt:lpstr>
      <vt:lpstr>PowerPoint Presentation</vt:lpstr>
      <vt:lpstr>Data Cleaning </vt:lpstr>
      <vt:lpstr>Data Visualization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It can be observed arrival_date_week_number and arrival_date_year are 54% negative correlated Company and agent are positive correlated by 35% adr and children are positive correlated by 32%</vt:lpstr>
      <vt:lpstr> Challenges</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Project_x000d_Hotel Booking Analysis By  Prajakta Dangale</dc:title>
  <dc:creator>hp</dc:creator>
  <cp:lastModifiedBy>Aniket Deshmukh</cp:lastModifiedBy>
  <cp:revision>4</cp:revision>
  <dcterms:created xsi:type="dcterms:W3CDTF">2022-10-31T16:10:30Z</dcterms:created>
  <dcterms:modified xsi:type="dcterms:W3CDTF">2023-03-03T04:38:43Z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8255695EC5B443C1AC493ED5C6ACB124</vt:lpwstr>
  </property>
  <property fmtid="{D5CDD505-2E9C-101B-9397-08002B2CF9AE}" pid="3" name="KSOProductBuildVer">
    <vt:lpwstr>1033-11.2.0.11210</vt:lpwstr>
  </property>
</Properties>
</file>