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6797048f4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6797048f4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b6797048f4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797048f4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797048f4_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b6797048f4_1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6797048f4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6797048f4_1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b6797048f4_1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6797048f4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6797048f4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b6797048f4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6797048f4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6797048f4_2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b6797048f4_2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797048f4_2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6797048f4_2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b6797048f4_2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6797048f4_2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6797048f4_2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b6797048f4_2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c78f22ba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c78f22bad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dc78f22bad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c78f22ba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c78f22bad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dc78f22bad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6797048f4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6797048f4_1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b6797048f4_1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6797048f4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6797048f4_1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b6797048f4_1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23e76217f_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23e76217f_1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c23e76217f_1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23e76217f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23e76217f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c23e76217f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23e76217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23e76217f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c23e76217f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2bcd66216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2bcd66216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c2bcd66216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2bcd66216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2bcd66216_1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c2bcd66216_1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6797048f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6797048f4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b6797048f4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grpSp>
        <p:nvGrpSpPr>
          <p:cNvPr id="20" name="Google Shape;20;p2"/>
          <p:cNvGrpSpPr/>
          <p:nvPr/>
        </p:nvGrpSpPr>
        <p:grpSpPr>
          <a:xfrm>
            <a:off x="7516443" y="4145281"/>
            <a:ext cx="4686117" cy="2731406"/>
            <a:chOff x="5638800" y="3108960"/>
            <a:chExt cx="3515503" cy="2048555"/>
          </a:xfrm>
        </p:grpSpPr>
        <p:cxnSp>
          <p:nvCxnSpPr>
            <p:cNvPr id="21" name="Google Shape;21;p2"/>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2" name="Google Shape;22;p2"/>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3" name="Google Shape;23;p2"/>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4" name="Google Shape;24;p2"/>
          <p:cNvGrpSpPr/>
          <p:nvPr/>
        </p:nvGrpSpPr>
        <p:grpSpPr>
          <a:xfrm>
            <a:off x="-8915" y="6057149"/>
            <a:ext cx="5498725" cy="820207"/>
            <a:chOff x="-6689" y="4553748"/>
            <a:chExt cx="4125118" cy="615155"/>
          </a:xfrm>
        </p:grpSpPr>
        <p:sp>
          <p:nvSpPr>
            <p:cNvPr id="25" name="Google Shape;25;p2"/>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6" name="Google Shape;26;p2"/>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7" name="Google Shape;27;p2"/>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28" name="Google Shape;28;p2"/>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0" name="Google Shape;30;p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1" name="Google Shape;91;p1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2132316" y="-329234"/>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7" name="Google Shape;97;p1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3"/>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 type="body"/>
          </p:nvPr>
        </p:nvSpPr>
        <p:spPr>
          <a:xfrm>
            <a:off x="1218883"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2" name="Google Shape;42;p4"/>
          <p:cNvSpPr txBox="1"/>
          <p:nvPr>
            <p:ph idx="2" type="body"/>
          </p:nvPr>
        </p:nvSpPr>
        <p:spPr>
          <a:xfrm>
            <a:off x="6500707"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3" name="Google Shape;43;p4"/>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grpSp>
        <p:nvGrpSpPr>
          <p:cNvPr id="47" name="Google Shape;47;p5"/>
          <p:cNvGrpSpPr/>
          <p:nvPr/>
        </p:nvGrpSpPr>
        <p:grpSpPr>
          <a:xfrm>
            <a:off x="7516443" y="4145281"/>
            <a:ext cx="4686117" cy="2731406"/>
            <a:chOff x="5638800" y="3108960"/>
            <a:chExt cx="3515503" cy="2048555"/>
          </a:xfrm>
        </p:grpSpPr>
        <p:cxnSp>
          <p:nvCxnSpPr>
            <p:cNvPr id="48" name="Google Shape;48;p5"/>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9" name="Google Shape;49;p5"/>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50" name="Google Shape;50;p5"/>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51" name="Google Shape;51;p5"/>
          <p:cNvSpPr txBox="1"/>
          <p:nvPr>
            <p:ph type="title"/>
          </p:nvPr>
        </p:nvSpPr>
        <p:spPr>
          <a:xfrm>
            <a:off x="1625177" y="2209801"/>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1625176" y="4951266"/>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0"/>
              <a:buNone/>
              <a:defRPr sz="2800" cap="none">
                <a:solidFill>
                  <a:schemeClr val="accent1"/>
                </a:solidFill>
              </a:defRPr>
            </a:lvl1pPr>
            <a:lvl2pPr indent="-228600" lvl="1" marL="914400" algn="l">
              <a:lnSpc>
                <a:spcPct val="90000"/>
              </a:lnSpc>
              <a:spcBef>
                <a:spcPts val="800"/>
              </a:spcBef>
              <a:spcAft>
                <a:spcPts val="0"/>
              </a:spcAft>
              <a:buSzPts val="1920"/>
              <a:buNone/>
              <a:defRPr sz="2400">
                <a:solidFill>
                  <a:schemeClr val="lt1"/>
                </a:solidFill>
              </a:defRPr>
            </a:lvl2pPr>
            <a:lvl3pPr indent="-228600" lvl="2" marL="1371600" algn="l">
              <a:lnSpc>
                <a:spcPct val="90000"/>
              </a:lnSpc>
              <a:spcBef>
                <a:spcPts val="800"/>
              </a:spcBef>
              <a:spcAft>
                <a:spcPts val="0"/>
              </a:spcAft>
              <a:buSzPts val="1680"/>
              <a:buNone/>
              <a:defRPr sz="2100">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53" name="Google Shape;53;p5"/>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59" name="Google Shape;59;p6"/>
          <p:cNvSpPr txBox="1"/>
          <p:nvPr>
            <p:ph idx="2" type="body"/>
          </p:nvPr>
        </p:nvSpPr>
        <p:spPr>
          <a:xfrm>
            <a:off x="1218883"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6"/>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61" name="Google Shape;61;p6"/>
          <p:cNvSpPr txBox="1"/>
          <p:nvPr>
            <p:ph idx="4" type="body"/>
          </p:nvPr>
        </p:nvSpPr>
        <p:spPr>
          <a:xfrm>
            <a:off x="6500707"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2" name="Google Shape;62;p6"/>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7"/>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77" name="Google Shape;77;p9"/>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8" name="Google Shape;78;p9"/>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0"/>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0"/>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An empty placeholder to add an image. Click on the placeholder and select the image that you wish to add." id="84" name="Google Shape;84;p10"/>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txBody>
          <a:bodyPr anchorCtr="0" anchor="t" bIns="60925" lIns="121875" spcFirstLastPara="1" rIns="121875" wrap="square" tIns="60925">
            <a:noAutofit/>
          </a:bodyPr>
          <a:lstStyle>
            <a:lvl1pPr lvl="0" marR="0" rtl="0" algn="l">
              <a:lnSpc>
                <a:spcPct val="90000"/>
              </a:lnSpc>
              <a:spcBef>
                <a:spcPts val="1600"/>
              </a:spcBef>
              <a:spcAft>
                <a:spcPts val="0"/>
              </a:spcAft>
              <a:buClr>
                <a:schemeClr val="accent1"/>
              </a:buClr>
              <a:buSzPts val="2800"/>
              <a:buFont typeface="Arial"/>
              <a:buNone/>
              <a:defRPr b="0" i="0" sz="2800" u="none" cap="none" strike="noStrike">
                <a:solidFill>
                  <a:schemeClr val="lt1"/>
                </a:solidFill>
                <a:latin typeface="Calibri"/>
                <a:ea typeface="Calibri"/>
                <a:cs typeface="Calibri"/>
                <a:sym typeface="Calibri"/>
              </a:defRPr>
            </a:lvl1pPr>
            <a:lvl2pPr lvl="1" marR="0" rtl="0" algn="l">
              <a:lnSpc>
                <a:spcPct val="90000"/>
              </a:lnSpc>
              <a:spcBef>
                <a:spcPts val="800"/>
              </a:spcBef>
              <a:spcAft>
                <a:spcPts val="0"/>
              </a:spcAft>
              <a:buClr>
                <a:schemeClr val="accent1"/>
              </a:buClr>
              <a:buSzPts val="2960"/>
              <a:buFont typeface="Arial"/>
              <a:buNone/>
              <a:defRPr b="0" i="0" sz="3700" u="none" cap="none" strike="noStrike">
                <a:solidFill>
                  <a:schemeClr val="lt1"/>
                </a:solidFill>
                <a:latin typeface="Calibri"/>
                <a:ea typeface="Calibri"/>
                <a:cs typeface="Calibri"/>
                <a:sym typeface="Calibri"/>
              </a:defRPr>
            </a:lvl2pPr>
            <a:lvl3pPr lvl="2" marR="0" rtl="0" algn="l">
              <a:lnSpc>
                <a:spcPct val="90000"/>
              </a:lnSpc>
              <a:spcBef>
                <a:spcPts val="800"/>
              </a:spcBef>
              <a:spcAft>
                <a:spcPts val="0"/>
              </a:spcAft>
              <a:buClr>
                <a:schemeClr val="accent1"/>
              </a:buClr>
              <a:buSzPts val="2560"/>
              <a:buFont typeface="Arial"/>
              <a:buNone/>
              <a:defRPr b="0" i="0" sz="3200" u="none" cap="none" strike="noStrike">
                <a:solidFill>
                  <a:schemeClr val="lt1"/>
                </a:solidFill>
                <a:latin typeface="Calibri"/>
                <a:ea typeface="Calibri"/>
                <a:cs typeface="Calibri"/>
                <a:sym typeface="Calibri"/>
              </a:defRPr>
            </a:lvl3pPr>
            <a:lvl4pPr lvl="3"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4pPr>
            <a:lvl5pPr lvl="4"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5pPr>
            <a:lvl6pPr lvl="5"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6pPr>
            <a:lvl7pPr lvl="6"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7pPr>
            <a:lvl8pPr lvl="7"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8pPr>
            <a:lvl9pPr lvl="8"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9pPr>
          </a:lstStyle>
          <a:p/>
        </p:txBody>
      </p:sp>
      <p:sp>
        <p:nvSpPr>
          <p:cNvPr id="85" name="Google Shape;85;p10"/>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5870" y="-3174"/>
            <a:ext cx="819993" cy="5229225"/>
            <a:chOff x="-11906" y="-2381"/>
            <a:chExt cx="615155" cy="3921919"/>
          </a:xfrm>
        </p:grpSpPr>
        <p:sp>
          <p:nvSpPr>
            <p:cNvPr id="11" name="Google Shape;11;p1"/>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2" name="Google Shape;12;p1"/>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 name="Google Shape;13;p1"/>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14" name="Google Shape;14;p1"/>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5400"/>
              <a:buFont typeface="Calibri"/>
              <a:buNone/>
            </a:pPr>
            <a:r>
              <a:rPr lang="en-US"/>
              <a:t>BOOTH’S ALGORITHM </a:t>
            </a:r>
            <a:endParaRPr/>
          </a:p>
        </p:txBody>
      </p:sp>
      <p:sp>
        <p:nvSpPr>
          <p:cNvPr id="105" name="Google Shape;105;p13"/>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t>BY ANIKET JHA 2K19/EE/040</a:t>
            </a:r>
            <a:endParaRPr/>
          </a:p>
          <a:p>
            <a:pPr indent="0" lvl="0" marL="0" rtl="0" algn="l">
              <a:lnSpc>
                <a:spcPct val="90000"/>
              </a:lnSpc>
              <a:spcBef>
                <a:spcPts val="0"/>
              </a:spcBef>
              <a:spcAft>
                <a:spcPts val="0"/>
              </a:spcAft>
              <a:buSzPts val="2800"/>
              <a:buNone/>
            </a:pPr>
            <a:r>
              <a:rPr lang="en-US"/>
              <a:t> &amp; ANUBHAV TYAGI 2K19/EE/049</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2"/>
          <p:cNvPicPr preferRelativeResize="0"/>
          <p:nvPr/>
        </p:nvPicPr>
        <p:blipFill>
          <a:blip r:embed="rId3">
            <a:alphaModFix/>
          </a:blip>
          <a:stretch>
            <a:fillRect/>
          </a:stretch>
        </p:blipFill>
        <p:spPr>
          <a:xfrm>
            <a:off x="0" y="0"/>
            <a:ext cx="6094424" cy="6857999"/>
          </a:xfrm>
          <a:prstGeom prst="rect">
            <a:avLst/>
          </a:prstGeom>
          <a:noFill/>
          <a:ln>
            <a:noFill/>
          </a:ln>
        </p:spPr>
      </p:pic>
      <p:pic>
        <p:nvPicPr>
          <p:cNvPr id="164" name="Google Shape;164;p22"/>
          <p:cNvPicPr preferRelativeResize="0"/>
          <p:nvPr/>
        </p:nvPicPr>
        <p:blipFill>
          <a:blip r:embed="rId4">
            <a:alphaModFix/>
          </a:blip>
          <a:stretch>
            <a:fillRect/>
          </a:stretch>
        </p:blipFill>
        <p:spPr>
          <a:xfrm>
            <a:off x="6094425" y="152400"/>
            <a:ext cx="5941999" cy="6625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3"/>
          <p:cNvPicPr preferRelativeResize="0"/>
          <p:nvPr/>
        </p:nvPicPr>
        <p:blipFill>
          <a:blip r:embed="rId3">
            <a:alphaModFix/>
          </a:blip>
          <a:stretch>
            <a:fillRect/>
          </a:stretch>
        </p:blipFill>
        <p:spPr>
          <a:xfrm>
            <a:off x="23400" y="0"/>
            <a:ext cx="6491700" cy="6858000"/>
          </a:xfrm>
          <a:prstGeom prst="rect">
            <a:avLst/>
          </a:prstGeom>
          <a:noFill/>
          <a:ln>
            <a:noFill/>
          </a:ln>
        </p:spPr>
      </p:pic>
      <p:pic>
        <p:nvPicPr>
          <p:cNvPr id="171" name="Google Shape;171;p23"/>
          <p:cNvPicPr preferRelativeResize="0"/>
          <p:nvPr/>
        </p:nvPicPr>
        <p:blipFill>
          <a:blip r:embed="rId4">
            <a:alphaModFix/>
          </a:blip>
          <a:stretch>
            <a:fillRect/>
          </a:stretch>
        </p:blipFill>
        <p:spPr>
          <a:xfrm>
            <a:off x="6590100" y="0"/>
            <a:ext cx="5491775" cy="685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4741675" y="0"/>
            <a:ext cx="7447150" cy="6858001"/>
          </a:xfrm>
          <a:prstGeom prst="rect">
            <a:avLst/>
          </a:prstGeom>
          <a:noFill/>
          <a:ln>
            <a:noFill/>
          </a:ln>
        </p:spPr>
      </p:pic>
      <p:pic>
        <p:nvPicPr>
          <p:cNvPr id="178" name="Google Shape;178;p24"/>
          <p:cNvPicPr preferRelativeResize="0"/>
          <p:nvPr/>
        </p:nvPicPr>
        <p:blipFill>
          <a:blip r:embed="rId4">
            <a:alphaModFix/>
          </a:blip>
          <a:stretch>
            <a:fillRect/>
          </a:stretch>
        </p:blipFill>
        <p:spPr>
          <a:xfrm>
            <a:off x="0" y="0"/>
            <a:ext cx="4621125" cy="685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914171" y="-457188"/>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CODE </a:t>
            </a:r>
            <a:r>
              <a:rPr lang="en-US"/>
              <a:t>ARCHITECTURE</a:t>
            </a:r>
            <a:endParaRPr/>
          </a:p>
        </p:txBody>
      </p:sp>
      <p:pic>
        <p:nvPicPr>
          <p:cNvPr id="185" name="Google Shape;185;p25"/>
          <p:cNvPicPr preferRelativeResize="0"/>
          <p:nvPr/>
        </p:nvPicPr>
        <p:blipFill>
          <a:blip r:embed="rId3">
            <a:alphaModFix/>
          </a:blip>
          <a:stretch>
            <a:fillRect/>
          </a:stretch>
        </p:blipFill>
        <p:spPr>
          <a:xfrm>
            <a:off x="2531575" y="766800"/>
            <a:ext cx="7420550" cy="594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1047433" y="-125413"/>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BOOTH’S ALGORITHM MODULE</a:t>
            </a:r>
            <a:endParaRPr/>
          </a:p>
        </p:txBody>
      </p:sp>
      <p:pic>
        <p:nvPicPr>
          <p:cNvPr id="192" name="Google Shape;192;p26"/>
          <p:cNvPicPr preferRelativeResize="0"/>
          <p:nvPr/>
        </p:nvPicPr>
        <p:blipFill>
          <a:blip r:embed="rId3">
            <a:alphaModFix/>
          </a:blip>
          <a:stretch>
            <a:fillRect/>
          </a:stretch>
        </p:blipFill>
        <p:spPr>
          <a:xfrm>
            <a:off x="1271600" y="1098575"/>
            <a:ext cx="4491025" cy="5481600"/>
          </a:xfrm>
          <a:prstGeom prst="rect">
            <a:avLst/>
          </a:prstGeom>
          <a:noFill/>
          <a:ln>
            <a:noFill/>
          </a:ln>
        </p:spPr>
      </p:pic>
      <p:pic>
        <p:nvPicPr>
          <p:cNvPr id="193" name="Google Shape;193;p26"/>
          <p:cNvPicPr preferRelativeResize="0"/>
          <p:nvPr/>
        </p:nvPicPr>
        <p:blipFill>
          <a:blip r:embed="rId4">
            <a:alphaModFix/>
          </a:blip>
          <a:stretch>
            <a:fillRect/>
          </a:stretch>
        </p:blipFill>
        <p:spPr>
          <a:xfrm>
            <a:off x="5762625" y="1098575"/>
            <a:ext cx="4795825" cy="548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290333" y="12"/>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MODULE INSTANTIATION</a:t>
            </a:r>
            <a:endParaRPr/>
          </a:p>
        </p:txBody>
      </p:sp>
      <p:pic>
        <p:nvPicPr>
          <p:cNvPr id="200" name="Google Shape;200;p27"/>
          <p:cNvPicPr preferRelativeResize="0"/>
          <p:nvPr/>
        </p:nvPicPr>
        <p:blipFill>
          <a:blip r:embed="rId3">
            <a:alphaModFix/>
          </a:blip>
          <a:stretch>
            <a:fillRect/>
          </a:stretch>
        </p:blipFill>
        <p:spPr>
          <a:xfrm>
            <a:off x="942675" y="1309437"/>
            <a:ext cx="3249056" cy="5329188"/>
          </a:xfrm>
          <a:prstGeom prst="rect">
            <a:avLst/>
          </a:prstGeom>
          <a:noFill/>
          <a:ln>
            <a:noFill/>
          </a:ln>
        </p:spPr>
      </p:pic>
      <p:pic>
        <p:nvPicPr>
          <p:cNvPr id="201" name="Google Shape;201;p27"/>
          <p:cNvPicPr preferRelativeResize="0"/>
          <p:nvPr/>
        </p:nvPicPr>
        <p:blipFill>
          <a:blip r:embed="rId4">
            <a:alphaModFix/>
          </a:blip>
          <a:stretch>
            <a:fillRect/>
          </a:stretch>
        </p:blipFill>
        <p:spPr>
          <a:xfrm>
            <a:off x="4191725" y="1309425"/>
            <a:ext cx="3086575" cy="5329201"/>
          </a:xfrm>
          <a:prstGeom prst="rect">
            <a:avLst/>
          </a:prstGeom>
          <a:noFill/>
          <a:ln>
            <a:noFill/>
          </a:ln>
        </p:spPr>
      </p:pic>
      <p:pic>
        <p:nvPicPr>
          <p:cNvPr id="202" name="Google Shape;202;p27"/>
          <p:cNvPicPr preferRelativeResize="0"/>
          <p:nvPr/>
        </p:nvPicPr>
        <p:blipFill>
          <a:blip r:embed="rId5">
            <a:alphaModFix/>
          </a:blip>
          <a:stretch>
            <a:fillRect/>
          </a:stretch>
        </p:blipFill>
        <p:spPr>
          <a:xfrm>
            <a:off x="7278300" y="1309425"/>
            <a:ext cx="3249050" cy="532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1118858" y="12"/>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TEST BENCH</a:t>
            </a:r>
            <a:endParaRPr/>
          </a:p>
        </p:txBody>
      </p:sp>
      <p:pic>
        <p:nvPicPr>
          <p:cNvPr id="209" name="Google Shape;209;p28"/>
          <p:cNvPicPr preferRelativeResize="0"/>
          <p:nvPr/>
        </p:nvPicPr>
        <p:blipFill>
          <a:blip r:embed="rId3">
            <a:alphaModFix/>
          </a:blip>
          <a:stretch>
            <a:fillRect/>
          </a:stretch>
        </p:blipFill>
        <p:spPr>
          <a:xfrm>
            <a:off x="1266825" y="1290675"/>
            <a:ext cx="4705350" cy="5329199"/>
          </a:xfrm>
          <a:prstGeom prst="rect">
            <a:avLst/>
          </a:prstGeom>
          <a:noFill/>
          <a:ln>
            <a:noFill/>
          </a:ln>
        </p:spPr>
      </p:pic>
      <p:pic>
        <p:nvPicPr>
          <p:cNvPr id="210" name="Google Shape;210;p28"/>
          <p:cNvPicPr preferRelativeResize="0"/>
          <p:nvPr/>
        </p:nvPicPr>
        <p:blipFill>
          <a:blip r:embed="rId4">
            <a:alphaModFix/>
          </a:blip>
          <a:stretch>
            <a:fillRect/>
          </a:stretch>
        </p:blipFill>
        <p:spPr>
          <a:xfrm>
            <a:off x="5972175" y="1290675"/>
            <a:ext cx="4621375" cy="5329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9"/>
          <p:cNvPicPr preferRelativeResize="0"/>
          <p:nvPr/>
        </p:nvPicPr>
        <p:blipFill>
          <a:blip r:embed="rId3">
            <a:alphaModFix/>
          </a:blip>
          <a:stretch>
            <a:fillRect/>
          </a:stretch>
        </p:blipFill>
        <p:spPr>
          <a:xfrm>
            <a:off x="0" y="0"/>
            <a:ext cx="12188825"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0"/>
          <p:cNvPicPr preferRelativeResize="0"/>
          <p:nvPr/>
        </p:nvPicPr>
        <p:blipFill>
          <a:blip r:embed="rId3">
            <a:alphaModFix/>
          </a:blip>
          <a:stretch>
            <a:fillRect/>
          </a:stretch>
        </p:blipFill>
        <p:spPr>
          <a:xfrm>
            <a:off x="0" y="0"/>
            <a:ext cx="12188826"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1218883" y="274637"/>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APPLICATIONS OF BOOTH ALGORITHM</a:t>
            </a:r>
            <a:endParaRPr/>
          </a:p>
        </p:txBody>
      </p:sp>
      <p:sp>
        <p:nvSpPr>
          <p:cNvPr id="229" name="Google Shape;229;p31"/>
          <p:cNvSpPr txBox="1"/>
          <p:nvPr>
            <p:ph idx="1" type="body"/>
          </p:nvPr>
        </p:nvSpPr>
        <p:spPr>
          <a:xfrm>
            <a:off x="1218883" y="1701797"/>
            <a:ext cx="10360500" cy="4462200"/>
          </a:xfrm>
          <a:prstGeom prst="rect">
            <a:avLst/>
          </a:prstGeom>
        </p:spPr>
        <p:txBody>
          <a:bodyPr anchorCtr="0" anchor="t" bIns="60925" lIns="121875" spcFirstLastPara="1" rIns="121875" wrap="square" tIns="60925">
            <a:normAutofit/>
          </a:bodyPr>
          <a:lstStyle/>
          <a:p>
            <a:pPr indent="-406400" lvl="0" marL="457200" rtl="0" algn="l">
              <a:spcBef>
                <a:spcPts val="1600"/>
              </a:spcBef>
              <a:spcAft>
                <a:spcPts val="0"/>
              </a:spcAft>
              <a:buSzPts val="2800"/>
              <a:buChar char="•"/>
            </a:pPr>
            <a:r>
              <a:rPr lang="en-US" sz="2700"/>
              <a:t>Digital multipliers are also utilized in  digital signal processors, such as radar and sonar.</a:t>
            </a:r>
            <a:endParaRPr sz="2700"/>
          </a:p>
          <a:p>
            <a:pPr indent="-406400" lvl="0" marL="457200" rtl="0" algn="l">
              <a:spcBef>
                <a:spcPts val="0"/>
              </a:spcBef>
              <a:spcAft>
                <a:spcPts val="0"/>
              </a:spcAft>
              <a:buSzPts val="2800"/>
              <a:buChar char="•"/>
            </a:pPr>
            <a:r>
              <a:rPr lang="en-US" sz="2700"/>
              <a:t>In many applications, processing of analog signals in digital form in real time would not be practical without high speed digital multipliers. </a:t>
            </a:r>
            <a:endParaRPr sz="2700"/>
          </a:p>
          <a:p>
            <a:pPr indent="-406400" lvl="0" marL="457200" rtl="0" algn="l">
              <a:spcBef>
                <a:spcPts val="0"/>
              </a:spcBef>
              <a:spcAft>
                <a:spcPts val="0"/>
              </a:spcAft>
              <a:buSzPts val="2800"/>
              <a:buChar char="•"/>
            </a:pPr>
            <a:r>
              <a:rPr lang="en-US" sz="2700"/>
              <a:t>Other applications include fast Fourier transform processors and high speed floating point arithmetic logic units. </a:t>
            </a:r>
            <a:endParaRPr sz="2700"/>
          </a:p>
          <a:p>
            <a:pPr indent="0" lvl="0" marL="457200" rtl="0" algn="l">
              <a:spcBef>
                <a:spcPts val="1600"/>
              </a:spcBef>
              <a:spcAft>
                <a:spcPts val="0"/>
              </a:spcAft>
              <a:buNone/>
            </a:pPr>
            <a:r>
              <a:t/>
            </a:r>
            <a:endParaRPr sz="2700"/>
          </a:p>
          <a:p>
            <a:pPr indent="0" lvl="0" marL="0" rtl="0" algn="l">
              <a:spcBef>
                <a:spcPts val="1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History</a:t>
            </a:r>
            <a:r>
              <a:rPr lang="en-US"/>
              <a:t> and Development </a:t>
            </a:r>
            <a:endParaRPr/>
          </a:p>
        </p:txBody>
      </p:sp>
      <p:sp>
        <p:nvSpPr>
          <p:cNvPr id="111" name="Google Shape;111;p14"/>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fontScale="70000" lnSpcReduction="10000"/>
          </a:bodyPr>
          <a:lstStyle/>
          <a:p>
            <a:pPr indent="-308610" lvl="0" marL="457200" rtl="0" algn="l">
              <a:lnSpc>
                <a:spcPct val="115000"/>
              </a:lnSpc>
              <a:spcBef>
                <a:spcPts val="0"/>
              </a:spcBef>
              <a:spcAft>
                <a:spcPts val="0"/>
              </a:spcAft>
              <a:buSzPct val="64285"/>
              <a:buChar char="➢"/>
            </a:pPr>
            <a:r>
              <a:rPr lang="en-US"/>
              <a:t>Andrew Donald Booth designed the booth’s algorithm.</a:t>
            </a:r>
            <a:endParaRPr/>
          </a:p>
          <a:p>
            <a:pPr indent="0" lvl="0" marL="457200" rtl="0" algn="l">
              <a:lnSpc>
                <a:spcPct val="115000"/>
              </a:lnSpc>
              <a:spcBef>
                <a:spcPts val="0"/>
              </a:spcBef>
              <a:spcAft>
                <a:spcPts val="0"/>
              </a:spcAft>
              <a:buNone/>
            </a:pPr>
            <a:r>
              <a:t/>
            </a:r>
            <a:endParaRPr/>
          </a:p>
          <a:p>
            <a:pPr indent="-308610" lvl="0" marL="457200" rtl="0" algn="l">
              <a:lnSpc>
                <a:spcPct val="115000"/>
              </a:lnSpc>
              <a:spcBef>
                <a:spcPts val="0"/>
              </a:spcBef>
              <a:spcAft>
                <a:spcPts val="0"/>
              </a:spcAft>
              <a:buSzPct val="64285"/>
              <a:buChar char="➢"/>
            </a:pPr>
            <a:r>
              <a:rPr lang="en-US"/>
              <a:t>Booth’s algorithm is a multiplication algorithm.</a:t>
            </a:r>
            <a:endParaRPr/>
          </a:p>
          <a:p>
            <a:pPr indent="0" lvl="0" marL="457200" rtl="0" algn="l">
              <a:lnSpc>
                <a:spcPct val="115000"/>
              </a:lnSpc>
              <a:spcBef>
                <a:spcPts val="0"/>
              </a:spcBef>
              <a:spcAft>
                <a:spcPts val="0"/>
              </a:spcAft>
              <a:buNone/>
            </a:pPr>
            <a:r>
              <a:t/>
            </a:r>
            <a:endParaRPr/>
          </a:p>
          <a:p>
            <a:pPr indent="-308610" lvl="0" marL="457200" rtl="0" algn="l">
              <a:lnSpc>
                <a:spcPct val="115000"/>
              </a:lnSpc>
              <a:spcBef>
                <a:spcPts val="0"/>
              </a:spcBef>
              <a:spcAft>
                <a:spcPts val="0"/>
              </a:spcAft>
              <a:buSzPct val="64285"/>
              <a:buChar char="➢"/>
            </a:pPr>
            <a:r>
              <a:rPr lang="en-US"/>
              <a:t>Multiplies two signed binary numbers in two’s complement notation.</a:t>
            </a:r>
            <a:endParaRPr/>
          </a:p>
          <a:p>
            <a:pPr indent="0" lvl="0" marL="457200" rtl="0" algn="l">
              <a:lnSpc>
                <a:spcPct val="115000"/>
              </a:lnSpc>
              <a:spcBef>
                <a:spcPts val="0"/>
              </a:spcBef>
              <a:spcAft>
                <a:spcPts val="0"/>
              </a:spcAft>
              <a:buNone/>
            </a:pPr>
            <a:r>
              <a:t/>
            </a:r>
            <a:endParaRPr/>
          </a:p>
          <a:p>
            <a:pPr indent="-308610" lvl="0" marL="457200" rtl="0" algn="l">
              <a:lnSpc>
                <a:spcPct val="115000"/>
              </a:lnSpc>
              <a:spcBef>
                <a:spcPts val="0"/>
              </a:spcBef>
              <a:spcAft>
                <a:spcPts val="0"/>
              </a:spcAft>
              <a:buSzPct val="64285"/>
              <a:buChar char="➢"/>
            </a:pPr>
            <a:r>
              <a:rPr lang="en-US"/>
              <a:t>Allows the multiplication of two signed binary numbers in two’s complement form.</a:t>
            </a:r>
            <a:endParaRPr/>
          </a:p>
          <a:p>
            <a:pPr indent="0" lvl="0" marL="457200" rtl="0" algn="l">
              <a:lnSpc>
                <a:spcPct val="115000"/>
              </a:lnSpc>
              <a:spcBef>
                <a:spcPts val="0"/>
              </a:spcBef>
              <a:spcAft>
                <a:spcPts val="0"/>
              </a:spcAft>
              <a:buNone/>
            </a:pPr>
            <a:r>
              <a:t/>
            </a:r>
            <a:endParaRPr/>
          </a:p>
          <a:p>
            <a:pPr indent="-308610" lvl="0" marL="457200" rtl="0" algn="l">
              <a:lnSpc>
                <a:spcPct val="115000"/>
              </a:lnSpc>
              <a:spcBef>
                <a:spcPts val="0"/>
              </a:spcBef>
              <a:spcAft>
                <a:spcPts val="0"/>
              </a:spcAft>
              <a:buSzPct val="64285"/>
              <a:buChar char="➢"/>
            </a:pPr>
            <a:r>
              <a:rPr lang="en-US"/>
              <a:t>This approach uses fewer additions and subtractions than more straight forward algorithm.</a:t>
            </a:r>
            <a:endParaRPr/>
          </a:p>
          <a:p>
            <a:pPr indent="0" lvl="0" marL="457200" rtl="0" algn="l">
              <a:lnSpc>
                <a:spcPct val="115000"/>
              </a:lnSpc>
              <a:spcBef>
                <a:spcPts val="0"/>
              </a:spcBef>
              <a:spcAft>
                <a:spcPts val="0"/>
              </a:spcAft>
              <a:buNone/>
            </a:pPr>
            <a:r>
              <a:t/>
            </a:r>
            <a:endParaRPr/>
          </a:p>
          <a:p>
            <a:pPr indent="-308610" lvl="0" marL="457200" rtl="0" algn="l">
              <a:lnSpc>
                <a:spcPct val="115000"/>
              </a:lnSpc>
              <a:spcBef>
                <a:spcPts val="0"/>
              </a:spcBef>
              <a:spcAft>
                <a:spcPts val="0"/>
              </a:spcAft>
              <a:buSzPct val="64285"/>
              <a:buChar char="➢"/>
            </a:pPr>
            <a:r>
              <a:rPr lang="en-US"/>
              <a:t>Increased system performance.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1272450" y="2477996"/>
            <a:ext cx="10360500" cy="951000"/>
          </a:xfrm>
          <a:prstGeom prst="rect">
            <a:avLst/>
          </a:prstGeom>
        </p:spPr>
        <p:txBody>
          <a:bodyPr anchorCtr="0" anchor="b" bIns="60925" lIns="121875" spcFirstLastPara="1" rIns="121875" wrap="square" tIns="60925">
            <a:normAutofit/>
          </a:bodyPr>
          <a:lstStyle/>
          <a:p>
            <a:pPr indent="0" lvl="0" marL="3200400" rtl="0" algn="l">
              <a:spcBef>
                <a:spcPts val="0"/>
              </a:spcBef>
              <a:spcAft>
                <a:spcPts val="0"/>
              </a:spcAft>
              <a:buNone/>
            </a:pPr>
            <a:r>
              <a:rPr b="1" lang="en-US"/>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WHY BOOTH’S ALGORITHM </a:t>
            </a:r>
            <a:endParaRPr/>
          </a:p>
        </p:txBody>
      </p:sp>
      <p:sp>
        <p:nvSpPr>
          <p:cNvPr id="117" name="Google Shape;117;p15"/>
          <p:cNvSpPr txBox="1"/>
          <p:nvPr/>
        </p:nvSpPr>
        <p:spPr>
          <a:xfrm>
            <a:off x="1312675" y="1808250"/>
            <a:ext cx="10266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Calibri"/>
                <a:ea typeface="Calibri"/>
                <a:cs typeface="Calibri"/>
                <a:sym typeface="Calibri"/>
              </a:rPr>
              <a:t>With advancements in technology, many researchers have already tried and are still trying to design multipliers which provides either greater speed, less power consumption, regularity of layout and hence small area or even combination of them in one multiplier which makes them suitable for various increased speed, minimized power and compact VLSI implementation. The usual multiplication method is ―add and shift parallel algorithm. In parallel multipliers number of partial products that needs to be added is the main parameter that defines the performance of the multiplier. In order to minimize the number of partial products to be added, Booth algorithm and Modified Booth algorithm is one of the most popular algorithms</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218883" y="274637"/>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BOOTH’S </a:t>
            </a:r>
            <a:r>
              <a:rPr lang="en-US"/>
              <a:t>MULTIPLICATION</a:t>
            </a:r>
            <a:r>
              <a:rPr lang="en-US"/>
              <a:t> ALGORITHM </a:t>
            </a:r>
            <a:endParaRPr/>
          </a:p>
        </p:txBody>
      </p:sp>
      <p:sp>
        <p:nvSpPr>
          <p:cNvPr id="124" name="Google Shape;124;p16"/>
          <p:cNvSpPr txBox="1"/>
          <p:nvPr>
            <p:ph idx="1" type="body"/>
          </p:nvPr>
        </p:nvSpPr>
        <p:spPr>
          <a:xfrm>
            <a:off x="1218875" y="1701800"/>
            <a:ext cx="10360500" cy="4821300"/>
          </a:xfrm>
          <a:prstGeom prst="rect">
            <a:avLst/>
          </a:prstGeom>
        </p:spPr>
        <p:txBody>
          <a:bodyPr anchorCtr="0" anchor="t" bIns="60925" lIns="121875" spcFirstLastPara="1" rIns="121875" wrap="square" tIns="60925">
            <a:noAutofit/>
          </a:bodyPr>
          <a:lstStyle/>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Booth algorithm gives a procedure for </a:t>
            </a:r>
            <a:r>
              <a:rPr b="1" lang="en-US" sz="1800">
                <a:latin typeface="Arial"/>
                <a:ea typeface="Arial"/>
                <a:cs typeface="Arial"/>
                <a:sym typeface="Arial"/>
              </a:rPr>
              <a:t>multiplying binary integers</a:t>
            </a:r>
            <a:r>
              <a:rPr lang="en-US" sz="1800">
                <a:latin typeface="Arial"/>
                <a:ea typeface="Arial"/>
                <a:cs typeface="Arial"/>
                <a:sym typeface="Arial"/>
              </a:rPr>
              <a:t> in signed 2’s complement representation </a:t>
            </a:r>
            <a:r>
              <a:rPr b="1" lang="en-US" sz="1800">
                <a:latin typeface="Arial"/>
                <a:ea typeface="Arial"/>
                <a:cs typeface="Arial"/>
                <a:sym typeface="Arial"/>
              </a:rPr>
              <a:t>in efficient way</a:t>
            </a:r>
            <a:r>
              <a:rPr lang="en-US" sz="1800">
                <a:latin typeface="Arial"/>
                <a:ea typeface="Arial"/>
                <a:cs typeface="Arial"/>
                <a:sym typeface="Arial"/>
              </a:rPr>
              <a:t>, i.e., less number of additions/subtractions required. It operates on the fact that strings of 0’s in the multiplier require no addition but just shifting and a string of 1’s in the multiplier from bit weight 2^k to weight 2^m can be treated as 2^(k+1 ) to 2^m.</a:t>
            </a:r>
            <a:endParaRPr sz="1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800">
                <a:latin typeface="Arial"/>
                <a:ea typeface="Arial"/>
                <a:cs typeface="Arial"/>
                <a:sym typeface="Arial"/>
              </a:rPr>
              <a:t>As in all multiplication schemes, booth algorithm requires examination </a:t>
            </a:r>
            <a:r>
              <a:rPr b="1" lang="en-US" sz="1800">
                <a:latin typeface="Arial"/>
                <a:ea typeface="Arial"/>
                <a:cs typeface="Arial"/>
                <a:sym typeface="Arial"/>
              </a:rPr>
              <a:t>of the multiplier bits</a:t>
            </a:r>
            <a:r>
              <a:rPr lang="en-US" sz="1800">
                <a:latin typeface="Arial"/>
                <a:ea typeface="Arial"/>
                <a:cs typeface="Arial"/>
                <a:sym typeface="Arial"/>
              </a:rPr>
              <a:t> and shifting of the partial product. Prior to the shifting, the multiplicand may be added to the partial product, subtracted from the partial product, or left unchanged according to following rules:</a:t>
            </a:r>
            <a:endParaRPr sz="18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i="1" lang="en-US" sz="1800">
                <a:latin typeface="Arial"/>
                <a:ea typeface="Arial"/>
                <a:cs typeface="Arial"/>
                <a:sym typeface="Arial"/>
              </a:rPr>
              <a:t>Put multiplicand in BR and multiplier in QR</a:t>
            </a:r>
            <a:endParaRPr i="1" sz="18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i="1" lang="en-US" sz="1800">
                <a:latin typeface="Arial"/>
                <a:ea typeface="Arial"/>
                <a:cs typeface="Arial"/>
                <a:sym typeface="Arial"/>
              </a:rPr>
              <a:t>and then the algorithm works as per the following conditions :</a:t>
            </a:r>
            <a:endParaRPr i="1" sz="18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b="1" i="1" lang="en-US" sz="1800">
                <a:latin typeface="Arial"/>
                <a:ea typeface="Arial"/>
                <a:cs typeface="Arial"/>
                <a:sym typeface="Arial"/>
              </a:rPr>
              <a:t>1.</a:t>
            </a:r>
            <a:r>
              <a:rPr i="1" lang="en-US" sz="1800">
                <a:latin typeface="Arial"/>
                <a:ea typeface="Arial"/>
                <a:cs typeface="Arial"/>
                <a:sym typeface="Arial"/>
              </a:rPr>
              <a:t> If Q</a:t>
            </a:r>
            <a:r>
              <a:rPr i="1" lang="en-US" sz="1450">
                <a:latin typeface="Arial"/>
                <a:ea typeface="Arial"/>
                <a:cs typeface="Arial"/>
                <a:sym typeface="Arial"/>
              </a:rPr>
              <a:t>n</a:t>
            </a:r>
            <a:r>
              <a:rPr i="1" lang="en-US" sz="1800">
                <a:latin typeface="Arial"/>
                <a:ea typeface="Arial"/>
                <a:cs typeface="Arial"/>
                <a:sym typeface="Arial"/>
              </a:rPr>
              <a:t> and Q</a:t>
            </a:r>
            <a:r>
              <a:rPr i="1" lang="en-US" sz="1450">
                <a:latin typeface="Arial"/>
                <a:ea typeface="Arial"/>
                <a:cs typeface="Arial"/>
                <a:sym typeface="Arial"/>
              </a:rPr>
              <a:t>n+1</a:t>
            </a:r>
            <a:r>
              <a:rPr i="1" lang="en-US" sz="1800">
                <a:latin typeface="Arial"/>
                <a:ea typeface="Arial"/>
                <a:cs typeface="Arial"/>
                <a:sym typeface="Arial"/>
              </a:rPr>
              <a:t> are same i.e. 00 or 11 perform </a:t>
            </a:r>
            <a:r>
              <a:rPr i="1" lang="en-US" sz="1800">
                <a:latin typeface="Arial"/>
                <a:ea typeface="Arial"/>
                <a:cs typeface="Arial"/>
                <a:sym typeface="Arial"/>
              </a:rPr>
              <a:t>arithmetic</a:t>
            </a:r>
            <a:r>
              <a:rPr i="1" lang="en-US" sz="1800">
                <a:latin typeface="Arial"/>
                <a:ea typeface="Arial"/>
                <a:cs typeface="Arial"/>
                <a:sym typeface="Arial"/>
              </a:rPr>
              <a:t> shift by 1 bit.</a:t>
            </a:r>
            <a:endParaRPr i="1" sz="18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b="1" i="1" lang="en-US" sz="1800">
                <a:latin typeface="Arial"/>
                <a:ea typeface="Arial"/>
                <a:cs typeface="Arial"/>
                <a:sym typeface="Arial"/>
              </a:rPr>
              <a:t>2.</a:t>
            </a:r>
            <a:r>
              <a:rPr i="1" lang="en-US" sz="1800">
                <a:latin typeface="Arial"/>
                <a:ea typeface="Arial"/>
                <a:cs typeface="Arial"/>
                <a:sym typeface="Arial"/>
              </a:rPr>
              <a:t> If Q</a:t>
            </a:r>
            <a:r>
              <a:rPr i="1" lang="en-US" sz="1450">
                <a:latin typeface="Arial"/>
                <a:ea typeface="Arial"/>
                <a:cs typeface="Arial"/>
                <a:sym typeface="Arial"/>
              </a:rPr>
              <a:t>n</a:t>
            </a:r>
            <a:r>
              <a:rPr i="1" lang="en-US" sz="1800">
                <a:latin typeface="Arial"/>
                <a:ea typeface="Arial"/>
                <a:cs typeface="Arial"/>
                <a:sym typeface="Arial"/>
              </a:rPr>
              <a:t> Q</a:t>
            </a:r>
            <a:r>
              <a:rPr i="1" lang="en-US" sz="1450">
                <a:latin typeface="Arial"/>
                <a:ea typeface="Arial"/>
                <a:cs typeface="Arial"/>
                <a:sym typeface="Arial"/>
              </a:rPr>
              <a:t>n+1</a:t>
            </a:r>
            <a:r>
              <a:rPr i="1" lang="en-US" sz="1800">
                <a:latin typeface="Arial"/>
                <a:ea typeface="Arial"/>
                <a:cs typeface="Arial"/>
                <a:sym typeface="Arial"/>
              </a:rPr>
              <a:t> = 10 do A= A + BR and perform </a:t>
            </a:r>
            <a:r>
              <a:rPr i="1" lang="en-US" sz="1800">
                <a:latin typeface="Arial"/>
                <a:ea typeface="Arial"/>
                <a:cs typeface="Arial"/>
                <a:sym typeface="Arial"/>
              </a:rPr>
              <a:t>arithmetic</a:t>
            </a:r>
            <a:r>
              <a:rPr i="1" lang="en-US" sz="1800">
                <a:latin typeface="Arial"/>
                <a:ea typeface="Arial"/>
                <a:cs typeface="Arial"/>
                <a:sym typeface="Arial"/>
              </a:rPr>
              <a:t> shift by 1 bit.</a:t>
            </a:r>
            <a:endParaRPr i="1" sz="1800">
              <a:latin typeface="Arial"/>
              <a:ea typeface="Arial"/>
              <a:cs typeface="Arial"/>
              <a:sym typeface="Arial"/>
            </a:endParaRPr>
          </a:p>
          <a:p>
            <a:pPr indent="0" lvl="0" marL="0" rtl="0" algn="l">
              <a:spcBef>
                <a:spcPts val="1600"/>
              </a:spcBef>
              <a:spcAft>
                <a:spcPts val="0"/>
              </a:spcAft>
              <a:buNone/>
            </a:pPr>
            <a:r>
              <a:rPr b="1" i="1" lang="en-US" sz="1800">
                <a:latin typeface="Arial"/>
                <a:ea typeface="Arial"/>
                <a:cs typeface="Arial"/>
                <a:sym typeface="Arial"/>
              </a:rPr>
              <a:t>3.</a:t>
            </a:r>
            <a:r>
              <a:rPr i="1" lang="en-US" sz="1800">
                <a:latin typeface="Arial"/>
                <a:ea typeface="Arial"/>
                <a:cs typeface="Arial"/>
                <a:sym typeface="Arial"/>
              </a:rPr>
              <a:t> If Q</a:t>
            </a:r>
            <a:r>
              <a:rPr i="1" lang="en-US" sz="1450">
                <a:latin typeface="Arial"/>
                <a:ea typeface="Arial"/>
                <a:cs typeface="Arial"/>
                <a:sym typeface="Arial"/>
              </a:rPr>
              <a:t>n</a:t>
            </a:r>
            <a:r>
              <a:rPr i="1" lang="en-US" sz="1800">
                <a:latin typeface="Arial"/>
                <a:ea typeface="Arial"/>
                <a:cs typeface="Arial"/>
                <a:sym typeface="Arial"/>
              </a:rPr>
              <a:t> Q</a:t>
            </a:r>
            <a:r>
              <a:rPr i="1" lang="en-US" sz="1450">
                <a:latin typeface="Arial"/>
                <a:ea typeface="Arial"/>
                <a:cs typeface="Arial"/>
                <a:sym typeface="Arial"/>
              </a:rPr>
              <a:t>n+1</a:t>
            </a:r>
            <a:r>
              <a:rPr i="1" lang="en-US" sz="1800">
                <a:latin typeface="Arial"/>
                <a:ea typeface="Arial"/>
                <a:cs typeface="Arial"/>
                <a:sym typeface="Arial"/>
              </a:rPr>
              <a:t> = 01 do A= A – BR and perform </a:t>
            </a:r>
            <a:r>
              <a:rPr i="1" lang="en-US" sz="1800">
                <a:latin typeface="Arial"/>
                <a:ea typeface="Arial"/>
                <a:cs typeface="Arial"/>
                <a:sym typeface="Arial"/>
              </a:rPr>
              <a:t>arithmetic</a:t>
            </a:r>
            <a:r>
              <a:rPr i="1" lang="en-US" sz="1800">
                <a:latin typeface="Arial"/>
                <a:ea typeface="Arial"/>
                <a:cs typeface="Arial"/>
                <a:sym typeface="Arial"/>
              </a:rPr>
              <a:t> shift by 1 bit.</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1218883" y="-30163"/>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FLOWCHART	</a:t>
            </a:r>
            <a:endParaRPr/>
          </a:p>
        </p:txBody>
      </p:sp>
      <p:pic>
        <p:nvPicPr>
          <p:cNvPr id="131" name="Google Shape;131;p17"/>
          <p:cNvPicPr preferRelativeResize="0"/>
          <p:nvPr/>
        </p:nvPicPr>
        <p:blipFill>
          <a:blip r:embed="rId3">
            <a:alphaModFix/>
          </a:blip>
          <a:stretch>
            <a:fillRect/>
          </a:stretch>
        </p:blipFill>
        <p:spPr>
          <a:xfrm>
            <a:off x="2175688" y="1565600"/>
            <a:ext cx="8446875" cy="505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1218883" y="274637"/>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EXAMPLE OF BOOTH’S ALGORITHMS IMPLEMENTATION</a:t>
            </a:r>
            <a:endParaRPr/>
          </a:p>
        </p:txBody>
      </p:sp>
      <p:pic>
        <p:nvPicPr>
          <p:cNvPr id="138" name="Google Shape;138;p18"/>
          <p:cNvPicPr preferRelativeResize="0"/>
          <p:nvPr/>
        </p:nvPicPr>
        <p:blipFill rotWithShape="1">
          <a:blip r:embed="rId3">
            <a:alphaModFix/>
          </a:blip>
          <a:srcRect b="25405" l="16760" r="31780" t="24808"/>
          <a:stretch/>
        </p:blipFill>
        <p:spPr>
          <a:xfrm>
            <a:off x="1218875" y="1498625"/>
            <a:ext cx="10969949" cy="5359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1218883" y="261262"/>
            <a:ext cx="10360500" cy="1224000"/>
          </a:xfrm>
          <a:prstGeom prst="rect">
            <a:avLst/>
          </a:prstGeom>
        </p:spPr>
        <p:txBody>
          <a:bodyPr anchorCtr="0" anchor="b" bIns="60925" lIns="121875" spcFirstLastPara="1" rIns="121875" wrap="square" tIns="60925">
            <a:normAutofit/>
          </a:bodyPr>
          <a:lstStyle/>
          <a:p>
            <a:pPr indent="0" lvl="0" marL="0" rtl="0" algn="l">
              <a:spcBef>
                <a:spcPts val="0"/>
              </a:spcBef>
              <a:spcAft>
                <a:spcPts val="0"/>
              </a:spcAft>
              <a:buNone/>
            </a:pPr>
            <a:r>
              <a:rPr lang="en-US"/>
              <a:t>WORKING OF CODE (PYTHON): </a:t>
            </a:r>
            <a:endParaRPr/>
          </a:p>
        </p:txBody>
      </p:sp>
      <p:sp>
        <p:nvSpPr>
          <p:cNvPr id="145" name="Google Shape;145;p19"/>
          <p:cNvSpPr txBox="1"/>
          <p:nvPr>
            <p:ph idx="1" type="body"/>
          </p:nvPr>
        </p:nvSpPr>
        <p:spPr>
          <a:xfrm>
            <a:off x="1218883" y="1701797"/>
            <a:ext cx="10360500" cy="4462200"/>
          </a:xfrm>
          <a:prstGeom prst="rect">
            <a:avLst/>
          </a:prstGeom>
        </p:spPr>
        <p:txBody>
          <a:bodyPr anchorCtr="0" anchor="t" bIns="60925" lIns="121875" spcFirstLastPara="1" rIns="121875" wrap="square" tIns="60925">
            <a:normAutofit lnSpcReduction="10000"/>
          </a:bodyPr>
          <a:lstStyle/>
          <a:p>
            <a:pPr indent="-342900" lvl="0" marL="457200" rtl="0" algn="l">
              <a:spcBef>
                <a:spcPts val="1600"/>
              </a:spcBef>
              <a:spcAft>
                <a:spcPts val="0"/>
              </a:spcAft>
              <a:buSzPts val="1800"/>
              <a:buChar char="➢"/>
            </a:pPr>
            <a:r>
              <a:rPr b="1" lang="en-US"/>
              <a:t>booths():</a:t>
            </a:r>
            <a:r>
              <a:rPr lang="en-US"/>
              <a:t> It is the main function which is responsible for calling other functions. It also prints the accumulator and multiplier at each step. Its parameters are numbers in string form and it returns the final product string in binary form. It mainly calls perform_operation() function.</a:t>
            </a:r>
            <a:endParaRPr/>
          </a:p>
          <a:p>
            <a:pPr indent="-342900" lvl="0" marL="457200" rtl="0" algn="l">
              <a:spcBef>
                <a:spcPts val="0"/>
              </a:spcBef>
              <a:spcAft>
                <a:spcPts val="0"/>
              </a:spcAft>
              <a:buSzPts val="1800"/>
              <a:buChar char="➢"/>
            </a:pPr>
            <a:r>
              <a:rPr b="1" lang="en-US"/>
              <a:t>perform_operation():</a:t>
            </a:r>
            <a:r>
              <a:rPr lang="en-US"/>
              <a:t> It checks the last two bits of multiplier at each step and performs one of three operations(mentioned above) accordingly and it returns the product in string binary form and the operation which was performed also in string form. It takes three string parameters which are the accumulator, the multiplicand and the last two bits of the multiplier. It calls functions shift(), subtract() and Add()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idx="1" type="body"/>
          </p:nvPr>
        </p:nvSpPr>
        <p:spPr>
          <a:xfrm>
            <a:off x="1218875" y="308075"/>
            <a:ext cx="10360500" cy="6375900"/>
          </a:xfrm>
          <a:prstGeom prst="rect">
            <a:avLst/>
          </a:prstGeom>
        </p:spPr>
        <p:txBody>
          <a:bodyPr anchorCtr="0" anchor="t" bIns="60925" lIns="121875" spcFirstLastPara="1" rIns="121875" wrap="square" tIns="60925">
            <a:normAutofit lnSpcReduction="10000"/>
          </a:bodyPr>
          <a:lstStyle/>
          <a:p>
            <a:pPr indent="-342900" lvl="0" marL="457200" rtl="0" algn="l">
              <a:spcBef>
                <a:spcPts val="1600"/>
              </a:spcBef>
              <a:spcAft>
                <a:spcPts val="0"/>
              </a:spcAft>
              <a:buSzPts val="1800"/>
              <a:buChar char="➢"/>
            </a:pPr>
            <a:r>
              <a:rPr b="1" lang="en-US"/>
              <a:t>subtracti</a:t>
            </a:r>
            <a:r>
              <a:rPr b="1" lang="en-US"/>
              <a:t>on():</a:t>
            </a:r>
            <a:r>
              <a:rPr b="1" lang="en-US"/>
              <a:t> </a:t>
            </a:r>
            <a:r>
              <a:rPr lang="en-US"/>
              <a:t>It is a simple function which subtracts two values in binary form. Its parameters are two string numbers and it returns the result in binary string form.</a:t>
            </a:r>
            <a:endParaRPr/>
          </a:p>
          <a:p>
            <a:pPr indent="-342900" lvl="0" marL="457200" rtl="0" algn="l">
              <a:spcBef>
                <a:spcPts val="0"/>
              </a:spcBef>
              <a:spcAft>
                <a:spcPts val="0"/>
              </a:spcAft>
              <a:buSzPts val="1800"/>
              <a:buChar char="➢"/>
            </a:pPr>
            <a:r>
              <a:rPr b="1" lang="en-US"/>
              <a:t>Add():</a:t>
            </a:r>
            <a:r>
              <a:rPr lang="en-US"/>
              <a:t> It simply adds two values in binary form and returns the binary string form. It takes parameters which are two string numbers.</a:t>
            </a:r>
            <a:endParaRPr/>
          </a:p>
          <a:p>
            <a:pPr indent="-342900" lvl="0" marL="457200" rtl="0" algn="l">
              <a:spcBef>
                <a:spcPts val="0"/>
              </a:spcBef>
              <a:spcAft>
                <a:spcPts val="0"/>
              </a:spcAft>
              <a:buSzPts val="1800"/>
              <a:buChar char="➢"/>
            </a:pPr>
            <a:r>
              <a:rPr b="1" lang="en-US"/>
              <a:t>shift(): </a:t>
            </a:r>
            <a:r>
              <a:rPr lang="en-US"/>
              <a:t>This function simply shifts the binary string by one position to the right. Its return value and parameter are both strings in binary form</a:t>
            </a:r>
            <a:endParaRPr/>
          </a:p>
          <a:p>
            <a:pPr indent="-342900" lvl="0" marL="457200" rtl="0" algn="l">
              <a:spcBef>
                <a:spcPts val="0"/>
              </a:spcBef>
              <a:spcAft>
                <a:spcPts val="0"/>
              </a:spcAft>
              <a:buSzPts val="1800"/>
              <a:buChar char="➢"/>
            </a:pPr>
            <a:r>
              <a:rPr b="1" lang="en-US"/>
              <a:t>positiveBinaryConversion</a:t>
            </a:r>
            <a:r>
              <a:rPr b="1" lang="en-US"/>
              <a:t>():</a:t>
            </a:r>
            <a:r>
              <a:rPr lang="en-US"/>
              <a:t> It converts a positive integer into binary form. It takes a non negative integer as parameter and returns a string in binary form.</a:t>
            </a:r>
            <a:endParaRPr/>
          </a:p>
          <a:p>
            <a:pPr indent="-342900" lvl="0" marL="457200" rtl="0" algn="l">
              <a:spcBef>
                <a:spcPts val="0"/>
              </a:spcBef>
              <a:spcAft>
                <a:spcPts val="0"/>
              </a:spcAft>
              <a:buSzPts val="1800"/>
              <a:buChar char="➢"/>
            </a:pPr>
            <a:r>
              <a:rPr b="1" lang="en-US"/>
              <a:t>twoscompliment():</a:t>
            </a:r>
            <a:r>
              <a:rPr lang="en-US"/>
              <a:t> It converts a negative number into its two's complement form. It takes the negative integer as parameter and returns its two's complement string in binary form.</a:t>
            </a:r>
            <a:endParaRPr/>
          </a:p>
          <a:p>
            <a:pPr indent="-342900" lvl="0" marL="457200" rtl="0" algn="l">
              <a:spcBef>
                <a:spcPts val="0"/>
              </a:spcBef>
              <a:spcAft>
                <a:spcPts val="0"/>
              </a:spcAft>
              <a:buSzPts val="1800"/>
              <a:buChar char="➢"/>
            </a:pPr>
            <a:r>
              <a:rPr b="1" lang="en-US"/>
              <a:t>binToDec():</a:t>
            </a:r>
            <a:r>
              <a:rPr lang="en-US"/>
              <a:t> It converts a binary string into its decimal value and returns the decimal value as string. It takes a string as a parameter which is in binary 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1"/>
          <p:cNvPicPr preferRelativeResize="0"/>
          <p:nvPr/>
        </p:nvPicPr>
        <p:blipFill>
          <a:blip r:embed="rId3">
            <a:alphaModFix/>
          </a:blip>
          <a:stretch>
            <a:fillRect/>
          </a:stretch>
        </p:blipFill>
        <p:spPr>
          <a:xfrm>
            <a:off x="0" y="80375"/>
            <a:ext cx="12188827" cy="671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