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Montserrat"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816"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361461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53678a746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53678a74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40138435f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40138435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98525a812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98525a812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945586c2d5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945586c2d5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945586c2d5_2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945586c2d5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945586c2d5_3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945586c2d5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9a4e7dd00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9a4e7dd0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da"/>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55" name="Google Shape;55;p13"/>
          <p:cNvPicPr preferRelativeResize="0"/>
          <p:nvPr/>
        </p:nvPicPr>
        <p:blipFill rotWithShape="1">
          <a:blip r:embed="rId3">
            <a:alphaModFix/>
          </a:blip>
          <a:srcRect t="-686" b="32066"/>
          <a:stretch/>
        </p:blipFill>
        <p:spPr>
          <a:xfrm>
            <a:off x="0" y="0"/>
            <a:ext cx="9144000" cy="2035976"/>
          </a:xfrm>
          <a:prstGeom prst="rect">
            <a:avLst/>
          </a:prstGeom>
          <a:noFill/>
          <a:ln>
            <a:noFill/>
          </a:ln>
        </p:spPr>
      </p:pic>
      <p:sp>
        <p:nvSpPr>
          <p:cNvPr id="56" name="Google Shape;56;p13"/>
          <p:cNvSpPr txBox="1"/>
          <p:nvPr/>
        </p:nvSpPr>
        <p:spPr>
          <a:xfrm>
            <a:off x="29225" y="3112400"/>
            <a:ext cx="117000" cy="1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3"/>
          <p:cNvSpPr txBox="1"/>
          <p:nvPr/>
        </p:nvSpPr>
        <p:spPr>
          <a:xfrm>
            <a:off x="5878275" y="3493925"/>
            <a:ext cx="2999400" cy="1455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da" sz="2400" b="1">
                <a:latin typeface="Courier New"/>
                <a:ea typeface="Courier New"/>
                <a:cs typeface="Courier New"/>
                <a:sym typeface="Courier New"/>
              </a:rPr>
              <a:t>-Aniket Malpure</a:t>
            </a:r>
            <a:endParaRPr sz="2400" b="1">
              <a:latin typeface="Courier New"/>
              <a:ea typeface="Courier New"/>
              <a:cs typeface="Courier New"/>
              <a:sym typeface="Courier New"/>
            </a:endParaRPr>
          </a:p>
          <a:p>
            <a:pPr marL="0" lvl="0" indent="0" algn="just" rtl="0">
              <a:spcBef>
                <a:spcPts val="0"/>
              </a:spcBef>
              <a:spcAft>
                <a:spcPts val="0"/>
              </a:spcAft>
              <a:buClr>
                <a:schemeClr val="dk1"/>
              </a:buClr>
              <a:buSzPts val="1100"/>
              <a:buFont typeface="Arial"/>
              <a:buNone/>
            </a:pPr>
            <a:r>
              <a:rPr lang="da" sz="2400" b="1">
                <a:solidFill>
                  <a:schemeClr val="dk1"/>
                </a:solidFill>
                <a:latin typeface="Courier New"/>
                <a:ea typeface="Courier New"/>
                <a:cs typeface="Courier New"/>
                <a:sym typeface="Courier New"/>
              </a:rPr>
              <a:t>-SrushtiChandak</a:t>
            </a:r>
            <a:endParaRPr sz="2400" b="1">
              <a:latin typeface="Courier New"/>
              <a:ea typeface="Courier New"/>
              <a:cs typeface="Courier New"/>
              <a:sym typeface="Courier New"/>
            </a:endParaRPr>
          </a:p>
          <a:p>
            <a:pPr marL="0" lvl="0" indent="0" algn="just" rtl="0">
              <a:spcBef>
                <a:spcPts val="0"/>
              </a:spcBef>
              <a:spcAft>
                <a:spcPts val="0"/>
              </a:spcAft>
              <a:buNone/>
            </a:pPr>
            <a:r>
              <a:rPr lang="da" sz="2400" b="1">
                <a:latin typeface="Courier New"/>
                <a:ea typeface="Courier New"/>
                <a:cs typeface="Courier New"/>
                <a:sym typeface="Courier New"/>
              </a:rPr>
              <a:t>-Ganesh Mehta</a:t>
            </a:r>
            <a:endParaRPr sz="2400" b="1">
              <a:latin typeface="Courier New"/>
              <a:ea typeface="Courier New"/>
              <a:cs typeface="Courier New"/>
              <a:sym typeface="Courier New"/>
            </a:endParaRPr>
          </a:p>
          <a:p>
            <a:pPr marL="0" lvl="0" indent="0" algn="just" rtl="0">
              <a:spcBef>
                <a:spcPts val="0"/>
              </a:spcBef>
              <a:spcAft>
                <a:spcPts val="0"/>
              </a:spcAft>
              <a:buClr>
                <a:schemeClr val="dk1"/>
              </a:buClr>
              <a:buSzPts val="1100"/>
              <a:buFont typeface="Arial"/>
              <a:buNone/>
            </a:pPr>
            <a:endParaRPr sz="2400" b="1">
              <a:latin typeface="Courier New"/>
              <a:ea typeface="Courier New"/>
              <a:cs typeface="Courier New"/>
              <a:sym typeface="Courier New"/>
            </a:endParaRPr>
          </a:p>
        </p:txBody>
      </p:sp>
      <p:sp>
        <p:nvSpPr>
          <p:cNvPr id="58" name="Google Shape;58;p13"/>
          <p:cNvSpPr txBox="1"/>
          <p:nvPr/>
        </p:nvSpPr>
        <p:spPr>
          <a:xfrm>
            <a:off x="5878275" y="1469550"/>
            <a:ext cx="2005500" cy="198900"/>
          </a:xfrm>
          <a:prstGeom prst="rect">
            <a:avLst/>
          </a:prstGeom>
          <a:solidFill>
            <a:srgbClr val="20124D"/>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 name="Google Shape;59;p13"/>
          <p:cNvSpPr txBox="1"/>
          <p:nvPr/>
        </p:nvSpPr>
        <p:spPr>
          <a:xfrm>
            <a:off x="352075" y="2250275"/>
            <a:ext cx="8006100" cy="10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a" sz="4400" b="1"/>
              <a:t>NUMBER PLATE DETECTION </a:t>
            </a:r>
            <a:endParaRPr sz="4400" b="1"/>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a:t>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65" name="Google Shape;65;p14"/>
          <p:cNvSpPr txBox="1">
            <a:spLocks noGrp="1"/>
          </p:cNvSpPr>
          <p:nvPr>
            <p:ph type="body" idx="1"/>
          </p:nvPr>
        </p:nvSpPr>
        <p:spPr>
          <a:xfrm>
            <a:off x="365425" y="290850"/>
            <a:ext cx="8520600" cy="726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da" sz="3000">
                <a:latin typeface="Times New Roman"/>
                <a:ea typeface="Times New Roman"/>
                <a:cs typeface="Times New Roman"/>
                <a:sym typeface="Times New Roman"/>
              </a:rPr>
              <a:t>Problem Statement</a:t>
            </a:r>
            <a:endParaRPr sz="3000">
              <a:latin typeface="Times New Roman"/>
              <a:ea typeface="Times New Roman"/>
              <a:cs typeface="Times New Roman"/>
              <a:sym typeface="Times New Roman"/>
            </a:endParaRPr>
          </a:p>
        </p:txBody>
      </p:sp>
      <p:sp>
        <p:nvSpPr>
          <p:cNvPr id="66" name="Google Shape;66;p14"/>
          <p:cNvSpPr txBox="1"/>
          <p:nvPr/>
        </p:nvSpPr>
        <p:spPr>
          <a:xfrm>
            <a:off x="688850" y="1474325"/>
            <a:ext cx="7307400" cy="259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a" sz="1800">
                <a:latin typeface="Courier New"/>
                <a:ea typeface="Courier New"/>
                <a:cs typeface="Courier New"/>
                <a:sym typeface="Courier New"/>
              </a:rPr>
              <a:t>Humans </a:t>
            </a:r>
            <a:r>
              <a:rPr lang="da" sz="1800">
                <a:solidFill>
                  <a:schemeClr val="dk1"/>
                </a:solidFill>
                <a:latin typeface="Courier New"/>
                <a:ea typeface="Courier New"/>
                <a:cs typeface="Courier New"/>
                <a:sym typeface="Courier New"/>
              </a:rPr>
              <a:t>cannot</a:t>
            </a:r>
            <a:r>
              <a:rPr lang="da" sz="1800">
                <a:latin typeface="Courier New"/>
                <a:ea typeface="Courier New"/>
                <a:cs typeface="Courier New"/>
                <a:sym typeface="Courier New"/>
              </a:rPr>
              <a:t> practically  keep an eye everywhere </a:t>
            </a:r>
            <a:r>
              <a:rPr lang="da" sz="1800">
                <a:solidFill>
                  <a:schemeClr val="dk1"/>
                </a:solidFill>
                <a:latin typeface="Courier New"/>
                <a:ea typeface="Courier New"/>
                <a:cs typeface="Courier New"/>
                <a:sym typeface="Courier New"/>
              </a:rPr>
              <a:t>but they </a:t>
            </a:r>
            <a:r>
              <a:rPr lang="da" sz="1800">
                <a:latin typeface="Courier New"/>
                <a:ea typeface="Courier New"/>
                <a:cs typeface="Courier New"/>
                <a:sym typeface="Courier New"/>
              </a:rPr>
              <a:t>can use machines to do so. Our aim is to use concepts of Computer Vision and Machine Learning to trace stolen cars or vehicles which could  further lead the trail of investigation from the data which has been made available to us.</a:t>
            </a:r>
            <a:endParaRPr sz="1800">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ctrTitle"/>
          </p:nvPr>
        </p:nvSpPr>
        <p:spPr>
          <a:xfrm>
            <a:off x="153075" y="153375"/>
            <a:ext cx="2803200" cy="73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a" sz="3000">
                <a:latin typeface="Times New Roman"/>
                <a:ea typeface="Times New Roman"/>
                <a:cs typeface="Times New Roman"/>
                <a:sym typeface="Times New Roman"/>
              </a:rPr>
              <a:t> </a:t>
            </a:r>
            <a:r>
              <a:rPr lang="da" sz="2800">
                <a:latin typeface="Times New Roman"/>
                <a:ea typeface="Times New Roman"/>
                <a:cs typeface="Times New Roman"/>
                <a:sym typeface="Times New Roman"/>
              </a:rPr>
              <a:t>Computer Vision </a:t>
            </a:r>
            <a:endParaRPr sz="2200">
              <a:latin typeface="Times New Roman"/>
              <a:ea typeface="Times New Roman"/>
              <a:cs typeface="Times New Roman"/>
              <a:sym typeface="Times New Roman"/>
            </a:endParaRPr>
          </a:p>
        </p:txBody>
      </p:sp>
      <p:sp>
        <p:nvSpPr>
          <p:cNvPr id="72" name="Google Shape;72;p15"/>
          <p:cNvSpPr txBox="1">
            <a:spLocks noGrp="1"/>
          </p:cNvSpPr>
          <p:nvPr>
            <p:ph type="subTitle" idx="1"/>
          </p:nvPr>
        </p:nvSpPr>
        <p:spPr>
          <a:xfrm>
            <a:off x="210425" y="891975"/>
            <a:ext cx="8427300" cy="1679700"/>
          </a:xfrm>
          <a:prstGeom prst="rect">
            <a:avLst/>
          </a:prstGeom>
        </p:spPr>
        <p:txBody>
          <a:bodyPr spcFirstLastPara="1" wrap="square" lIns="91425" tIns="91425" rIns="91425" bIns="91425" anchor="t" anchorCtr="0">
            <a:noAutofit/>
          </a:bodyPr>
          <a:lstStyle/>
          <a:p>
            <a:pPr marL="0" lvl="0" indent="0" algn="l" rtl="0">
              <a:lnSpc>
                <a:spcPct val="163636"/>
              </a:lnSpc>
              <a:spcBef>
                <a:spcPts val="0"/>
              </a:spcBef>
              <a:spcAft>
                <a:spcPts val="0"/>
              </a:spcAft>
              <a:buNone/>
            </a:pPr>
            <a:r>
              <a:rPr lang="da" sz="1300" dirty="0">
                <a:solidFill>
                  <a:srgbClr val="333333"/>
                </a:solidFill>
                <a:highlight>
                  <a:schemeClr val="lt1"/>
                </a:highlight>
                <a:latin typeface="Montserrat"/>
                <a:ea typeface="Montserrat"/>
                <a:cs typeface="Montserrat"/>
                <a:sym typeface="Montserrat"/>
              </a:rPr>
              <a:t>Using computer vision we can distinguish many different pieces of the images , identify the edges and model the subcomponents .Using filters and a series of actions ,we can piece all the parts of image together .The computer is not given the final image directly , it is often fed with thousands of related images to train it to identify a specific object and that is when Machine learning comes into picture.</a:t>
            </a:r>
            <a:endParaRPr sz="1300">
              <a:solidFill>
                <a:srgbClr val="333333"/>
              </a:solidFill>
              <a:highlight>
                <a:schemeClr val="lt1"/>
              </a:highlight>
              <a:latin typeface="Montserrat"/>
              <a:ea typeface="Montserrat"/>
              <a:cs typeface="Montserrat"/>
              <a:sym typeface="Montserrat"/>
            </a:endParaRPr>
          </a:p>
          <a:p>
            <a:pPr marL="0" lvl="0" indent="0" algn="l" rtl="0">
              <a:lnSpc>
                <a:spcPct val="163636"/>
              </a:lnSpc>
              <a:spcBef>
                <a:spcPts val="2400"/>
              </a:spcBef>
              <a:spcAft>
                <a:spcPts val="2400"/>
              </a:spcAft>
              <a:buNone/>
            </a:pPr>
            <a:r>
              <a:rPr lang="da" sz="1600" dirty="0">
                <a:solidFill>
                  <a:srgbClr val="333333"/>
                </a:solidFill>
                <a:highlight>
                  <a:schemeClr val="lt1"/>
                </a:highlight>
                <a:latin typeface="Montserrat"/>
                <a:ea typeface="Montserrat"/>
                <a:cs typeface="Montserrat"/>
                <a:sym typeface="Montserrat"/>
              </a:rPr>
              <a:t>. </a:t>
            </a:r>
            <a:endParaRPr sz="1800">
              <a:latin typeface="Times New Roman"/>
              <a:ea typeface="Times New Roman"/>
              <a:cs typeface="Times New Roman"/>
              <a:sym typeface="Times New Roman"/>
            </a:endParaRPr>
          </a:p>
        </p:txBody>
      </p:sp>
      <p:sp>
        <p:nvSpPr>
          <p:cNvPr id="73" name="Google Shape;73;p15"/>
          <p:cNvSpPr txBox="1"/>
          <p:nvPr/>
        </p:nvSpPr>
        <p:spPr>
          <a:xfrm>
            <a:off x="321450" y="2571750"/>
            <a:ext cx="2803200" cy="58199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a" sz="2800" dirty="0">
                <a:latin typeface="Times New Roman"/>
                <a:ea typeface="Times New Roman"/>
                <a:cs typeface="Times New Roman"/>
                <a:sym typeface="Times New Roman"/>
              </a:rPr>
              <a:t>Machine Learning</a:t>
            </a:r>
            <a:endParaRPr sz="2800">
              <a:latin typeface="Times New Roman"/>
              <a:ea typeface="Times New Roman"/>
              <a:cs typeface="Times New Roman"/>
              <a:sym typeface="Times New Roman"/>
            </a:endParaRPr>
          </a:p>
        </p:txBody>
      </p:sp>
      <p:sp>
        <p:nvSpPr>
          <p:cNvPr id="74" name="Google Shape;74;p15"/>
          <p:cNvSpPr txBox="1"/>
          <p:nvPr/>
        </p:nvSpPr>
        <p:spPr>
          <a:xfrm>
            <a:off x="210425" y="3051110"/>
            <a:ext cx="8427300" cy="2122915"/>
          </a:xfrm>
          <a:prstGeom prst="rect">
            <a:avLst/>
          </a:prstGeom>
          <a:noFill/>
          <a:ln>
            <a:noFill/>
          </a:ln>
        </p:spPr>
        <p:txBody>
          <a:bodyPr spcFirstLastPara="1" wrap="square" lIns="91425" tIns="91425" rIns="91425" bIns="91425" anchor="t" anchorCtr="0">
            <a:noAutofit/>
          </a:bodyPr>
          <a:lstStyle/>
          <a:p>
            <a:pPr marL="0" lvl="0" indent="0" algn="l" rtl="0">
              <a:lnSpc>
                <a:spcPct val="163636"/>
              </a:lnSpc>
              <a:spcBef>
                <a:spcPts val="0"/>
              </a:spcBef>
              <a:spcAft>
                <a:spcPts val="2400"/>
              </a:spcAft>
              <a:buClr>
                <a:schemeClr val="dk1"/>
              </a:buClr>
              <a:buSzPts val="1100"/>
              <a:buFont typeface="Arial"/>
              <a:buNone/>
            </a:pPr>
            <a:r>
              <a:rPr lang="da" sz="1300" dirty="0">
                <a:solidFill>
                  <a:srgbClr val="333333"/>
                </a:solidFill>
                <a:highlight>
                  <a:schemeClr val="lt1"/>
                </a:highlight>
                <a:latin typeface="Montserrat"/>
                <a:ea typeface="Montserrat"/>
                <a:cs typeface="Montserrat"/>
                <a:sym typeface="Montserrat"/>
              </a:rPr>
              <a:t>Machine Learning provides systems the ability to automatically learn and improve from experience without being explicitly programmed.The system is instead trained using the wide variety of data available . For example , when the system has a image input of vehicle  with multiple rectangular surfaces such as buses or trucks , it has to be trained as to which rectangular input is to be taken and which all to be masked. Thus the machine has to learn what to take as input.This is possible using Machine Learning.</a:t>
            </a:r>
            <a:endParaRPr sz="1100">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a:off x="0" y="76550"/>
            <a:ext cx="9062400" cy="5067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da" sz="1400" dirty="0">
                <a:latin typeface="Times New Roman"/>
                <a:ea typeface="Times New Roman"/>
                <a:cs typeface="Times New Roman"/>
                <a:sym typeface="Times New Roman"/>
              </a:rPr>
              <a:t>1. Let's consider a </a:t>
            </a:r>
            <a:r>
              <a:rPr lang="da" sz="1400" dirty="0" smtClean="0">
                <a:latin typeface="Times New Roman"/>
                <a:ea typeface="Times New Roman"/>
                <a:cs typeface="Times New Roman"/>
                <a:sym typeface="Times New Roman"/>
              </a:rPr>
              <a:t>sample video which is broken into frames so that we can obtain image as input.</a:t>
            </a:r>
            <a:endParaRPr sz="1400" dirty="0">
              <a:latin typeface="Times New Roman"/>
              <a:ea typeface="Times New Roman"/>
              <a:cs typeface="Times New Roman"/>
              <a:sym typeface="Times New Roman"/>
            </a:endParaRPr>
          </a:p>
          <a:p>
            <a:pPr marL="0" lvl="0" indent="0" algn="l" rtl="0">
              <a:lnSpc>
                <a:spcPct val="100000"/>
              </a:lnSpc>
              <a:spcBef>
                <a:spcPts val="1600"/>
              </a:spcBef>
              <a:spcAft>
                <a:spcPts val="0"/>
              </a:spcAft>
              <a:buClr>
                <a:schemeClr val="dk1"/>
              </a:buClr>
              <a:buSzPts val="1100"/>
              <a:buFont typeface="Arial"/>
              <a:buNone/>
            </a:pPr>
            <a:r>
              <a:rPr lang="da" sz="1400" dirty="0">
                <a:latin typeface="Times New Roman"/>
                <a:ea typeface="Times New Roman"/>
                <a:cs typeface="Times New Roman"/>
                <a:sym typeface="Times New Roman"/>
              </a:rPr>
              <a:t>2. Resize the image to the required size and then grayscale it</a:t>
            </a:r>
            <a:r>
              <a:rPr lang="da" sz="1400" dirty="0" smtClean="0">
                <a:latin typeface="Times New Roman"/>
                <a:ea typeface="Times New Roman"/>
                <a:cs typeface="Times New Roman"/>
                <a:sym typeface="Times New Roman"/>
              </a:rPr>
              <a:t>.</a:t>
            </a:r>
            <a:endParaRPr sz="1400" dirty="0" smtClean="0">
              <a:latin typeface="Times New Roman"/>
              <a:ea typeface="Times New Roman"/>
              <a:cs typeface="Times New Roman"/>
              <a:sym typeface="Times New Roman"/>
            </a:endParaRPr>
          </a:p>
          <a:p>
            <a:pPr marL="0" lvl="0" indent="0" algn="l" rtl="0">
              <a:lnSpc>
                <a:spcPct val="100000"/>
              </a:lnSpc>
              <a:spcBef>
                <a:spcPts val="1600"/>
              </a:spcBef>
              <a:spcAft>
                <a:spcPts val="0"/>
              </a:spcAft>
              <a:buClr>
                <a:schemeClr val="dk1"/>
              </a:buClr>
              <a:buSzPts val="1100"/>
              <a:buFont typeface="Arial"/>
              <a:buNone/>
            </a:pPr>
            <a:r>
              <a:rPr lang="da" sz="1400" dirty="0" smtClean="0">
                <a:latin typeface="Times New Roman"/>
                <a:ea typeface="Times New Roman"/>
                <a:cs typeface="Times New Roman"/>
                <a:sym typeface="Times New Roman"/>
              </a:rPr>
              <a:t>3. Use Bilateral filter. Using a bilateral filter(Blurring) will remove the unwanted details from an image.</a:t>
            </a:r>
            <a:endParaRPr sz="1400" dirty="0">
              <a:latin typeface="Times New Roman"/>
              <a:ea typeface="Times New Roman"/>
              <a:cs typeface="Times New Roman"/>
              <a:sym typeface="Times New Roman"/>
            </a:endParaRPr>
          </a:p>
          <a:p>
            <a:pPr marL="0" lvl="0" indent="0" algn="l" rtl="0">
              <a:lnSpc>
                <a:spcPct val="100000"/>
              </a:lnSpc>
              <a:spcBef>
                <a:spcPts val="1600"/>
              </a:spcBef>
              <a:spcAft>
                <a:spcPts val="0"/>
              </a:spcAft>
              <a:buClr>
                <a:schemeClr val="dk1"/>
              </a:buClr>
              <a:buSzPts val="1100"/>
              <a:buFont typeface="Arial"/>
              <a:buNone/>
            </a:pPr>
            <a:r>
              <a:rPr lang="da" sz="1400" dirty="0">
                <a:latin typeface="Times New Roman"/>
                <a:ea typeface="Times New Roman"/>
                <a:cs typeface="Times New Roman"/>
                <a:sym typeface="Times New Roman"/>
              </a:rPr>
              <a:t>4. </a:t>
            </a:r>
            <a:r>
              <a:rPr lang="da" sz="1400" dirty="0" smtClean="0">
                <a:latin typeface="Times New Roman"/>
                <a:ea typeface="Times New Roman"/>
                <a:cs typeface="Times New Roman"/>
                <a:sym typeface="Times New Roman"/>
              </a:rPr>
              <a:t>The next step is performing edge detection using canny edge method.</a:t>
            </a:r>
            <a:endParaRPr sz="1400" dirty="0" smtClean="0">
              <a:latin typeface="Times New Roman"/>
              <a:ea typeface="Times New Roman"/>
              <a:cs typeface="Times New Roman"/>
              <a:sym typeface="Times New Roman"/>
            </a:endParaRPr>
          </a:p>
          <a:p>
            <a:pPr marL="0" lvl="0" indent="0" algn="l" rtl="0">
              <a:lnSpc>
                <a:spcPct val="100000"/>
              </a:lnSpc>
              <a:spcBef>
                <a:spcPts val="1600"/>
              </a:spcBef>
              <a:spcAft>
                <a:spcPts val="0"/>
              </a:spcAft>
              <a:buClr>
                <a:schemeClr val="dk1"/>
              </a:buClr>
              <a:buSzPts val="1100"/>
              <a:buFont typeface="Arial"/>
              <a:buNone/>
            </a:pPr>
            <a:r>
              <a:rPr lang="da" sz="1400" dirty="0" smtClean="0">
                <a:latin typeface="Times New Roman"/>
                <a:ea typeface="Times New Roman"/>
                <a:cs typeface="Times New Roman"/>
                <a:sym typeface="Times New Roman"/>
              </a:rPr>
              <a:t>5. Now we can start looking for contours on our image. Once the contours have been detected we sort them from big to small</a:t>
            </a:r>
            <a:endParaRPr sz="1400" dirty="0" smtClean="0">
              <a:latin typeface="Times New Roman"/>
              <a:ea typeface="Times New Roman"/>
              <a:cs typeface="Times New Roman"/>
              <a:sym typeface="Times New Roman"/>
            </a:endParaRPr>
          </a:p>
          <a:p>
            <a:pPr marL="0" lvl="0" indent="0" algn="l" rtl="0">
              <a:lnSpc>
                <a:spcPct val="100000"/>
              </a:lnSpc>
              <a:spcBef>
                <a:spcPts val="1600"/>
              </a:spcBef>
              <a:spcAft>
                <a:spcPts val="0"/>
              </a:spcAft>
              <a:buClr>
                <a:schemeClr val="dk1"/>
              </a:buClr>
              <a:buSzPts val="1100"/>
              <a:buFont typeface="Arial"/>
              <a:buNone/>
            </a:pPr>
            <a:r>
              <a:rPr lang="da" sz="1400" dirty="0" smtClean="0">
                <a:latin typeface="Times New Roman"/>
                <a:ea typeface="Times New Roman"/>
                <a:cs typeface="Times New Roman"/>
                <a:sym typeface="Times New Roman"/>
              </a:rPr>
              <a:t>6</a:t>
            </a:r>
            <a:r>
              <a:rPr lang="da" sz="1400" dirty="0">
                <a:latin typeface="Times New Roman"/>
                <a:ea typeface="Times New Roman"/>
                <a:cs typeface="Times New Roman"/>
                <a:sym typeface="Times New Roman"/>
              </a:rPr>
              <a:t>. Among the obtained results after contouring , we filter the license plate image by looping through all the results and check which has a  rectangle shape contour with four sides and closed figure.</a:t>
            </a:r>
            <a:endParaRPr sz="1400" dirty="0">
              <a:latin typeface="Times New Roman"/>
              <a:ea typeface="Times New Roman"/>
              <a:cs typeface="Times New Roman"/>
              <a:sym typeface="Times New Roman"/>
            </a:endParaRPr>
          </a:p>
          <a:p>
            <a:pPr marL="0" lvl="0" indent="0" algn="l" rtl="0">
              <a:lnSpc>
                <a:spcPct val="100000"/>
              </a:lnSpc>
              <a:spcBef>
                <a:spcPts val="1600"/>
              </a:spcBef>
              <a:spcAft>
                <a:spcPts val="0"/>
              </a:spcAft>
              <a:buClr>
                <a:schemeClr val="dk1"/>
              </a:buClr>
              <a:buSzPts val="1100"/>
              <a:buFont typeface="Arial"/>
              <a:buNone/>
            </a:pPr>
            <a:r>
              <a:rPr lang="da" sz="1400" dirty="0">
                <a:latin typeface="Times New Roman"/>
                <a:ea typeface="Times New Roman"/>
                <a:cs typeface="Times New Roman"/>
                <a:sym typeface="Times New Roman"/>
              </a:rPr>
              <a:t>7. Proceed with masking the entire image except the number plate .</a:t>
            </a:r>
            <a:endParaRPr sz="1400" dirty="0">
              <a:latin typeface="Times New Roman"/>
              <a:ea typeface="Times New Roman"/>
              <a:cs typeface="Times New Roman"/>
              <a:sym typeface="Times New Roman"/>
            </a:endParaRPr>
          </a:p>
          <a:p>
            <a:pPr marL="0" lvl="0" indent="0" algn="l" rtl="0">
              <a:lnSpc>
                <a:spcPct val="100000"/>
              </a:lnSpc>
              <a:spcBef>
                <a:spcPts val="1600"/>
              </a:spcBef>
              <a:spcAft>
                <a:spcPts val="0"/>
              </a:spcAft>
              <a:buClr>
                <a:schemeClr val="dk1"/>
              </a:buClr>
              <a:buSzPts val="1100"/>
              <a:buFont typeface="Arial"/>
              <a:buNone/>
            </a:pPr>
            <a:r>
              <a:rPr lang="da" sz="1400" dirty="0">
                <a:latin typeface="Times New Roman"/>
                <a:ea typeface="Times New Roman"/>
                <a:cs typeface="Times New Roman"/>
                <a:sym typeface="Times New Roman"/>
              </a:rPr>
              <a:t>8. The next step in Number Plate Recognition is to segment the license plate out of the image by cropping it and saving it as a new image.</a:t>
            </a:r>
            <a:endParaRPr sz="1400" dirty="0">
              <a:latin typeface="Times New Roman"/>
              <a:ea typeface="Times New Roman"/>
              <a:cs typeface="Times New Roman"/>
              <a:sym typeface="Times New Roman"/>
            </a:endParaRPr>
          </a:p>
          <a:p>
            <a:pPr marL="0" lvl="0" indent="0" algn="l" rtl="0">
              <a:lnSpc>
                <a:spcPct val="100000"/>
              </a:lnSpc>
              <a:spcBef>
                <a:spcPts val="1600"/>
              </a:spcBef>
              <a:spcAft>
                <a:spcPts val="0"/>
              </a:spcAft>
              <a:buClr>
                <a:schemeClr val="dk1"/>
              </a:buClr>
              <a:buSzPts val="1100"/>
              <a:buFont typeface="Arial"/>
              <a:buNone/>
            </a:pPr>
            <a:r>
              <a:rPr lang="da" sz="1400" dirty="0">
                <a:latin typeface="Times New Roman"/>
                <a:ea typeface="Times New Roman"/>
                <a:cs typeface="Times New Roman"/>
                <a:sym typeface="Times New Roman"/>
              </a:rPr>
              <a:t>9.  The final step is to actually read the number plate information from the segmented image using pytesseract package. </a:t>
            </a:r>
            <a:endParaRPr sz="1400" dirty="0">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da" sz="1400" dirty="0">
                <a:latin typeface="Times New Roman"/>
                <a:ea typeface="Times New Roman"/>
                <a:cs typeface="Times New Roman"/>
                <a:sym typeface="Times New Roman"/>
              </a:rPr>
              <a:t>10. The characters thus obtained are mapped with the database so as to find licensed user of that number plate and result is displayed</a:t>
            </a:r>
            <a:endParaRPr sz="1400" dirty="0">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
        <p:nvSpPr>
          <p:cNvPr id="80" name="Google Shape;80;p16"/>
          <p:cNvSpPr txBox="1"/>
          <p:nvPr/>
        </p:nvSpPr>
        <p:spPr>
          <a:xfrm>
            <a:off x="5366700" y="1194025"/>
            <a:ext cx="3777300" cy="7194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da" sz="4100">
                <a:solidFill>
                  <a:srgbClr val="F1C232"/>
                </a:solidFill>
              </a:rPr>
              <a:t>SOLUTIONS</a:t>
            </a:r>
            <a:endParaRPr sz="4100">
              <a:solidFill>
                <a:srgbClr val="F1C232"/>
              </a:solidFill>
            </a:endParaRPr>
          </a:p>
        </p:txBody>
      </p:sp>
      <p:pic>
        <p:nvPicPr>
          <p:cNvPr id="81" name="Google Shape;81;p16"/>
          <p:cNvPicPr preferRelativeResize="0"/>
          <p:nvPr/>
        </p:nvPicPr>
        <p:blipFill rotWithShape="1">
          <a:blip r:embed="rId3">
            <a:alphaModFix/>
          </a:blip>
          <a:srcRect l="17096" t="10709" r="20301" b="6843"/>
          <a:stretch/>
        </p:blipFill>
        <p:spPr>
          <a:xfrm>
            <a:off x="7715250" y="168400"/>
            <a:ext cx="796025" cy="1132199"/>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a:t>.</a:t>
            </a:r>
            <a:endParaRPr/>
          </a:p>
          <a:p>
            <a:pPr marL="0" lvl="0" indent="0" algn="l" rtl="0">
              <a:spcBef>
                <a:spcPts val="0"/>
              </a:spcBef>
              <a:spcAft>
                <a:spcPts val="0"/>
              </a:spcAft>
              <a:buNone/>
            </a:pPr>
            <a:endParaRPr/>
          </a:p>
        </p:txBody>
      </p:sp>
      <p:sp>
        <p:nvSpPr>
          <p:cNvPr id="87" name="Google Shape;87;p17"/>
          <p:cNvSpPr txBox="1">
            <a:spLocks noGrp="1"/>
          </p:cNvSpPr>
          <p:nvPr>
            <p:ph type="body" idx="1"/>
          </p:nvPr>
        </p:nvSpPr>
        <p:spPr>
          <a:xfrm>
            <a:off x="209400" y="415350"/>
            <a:ext cx="8725200" cy="40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a:t>.</a:t>
            </a:r>
            <a:endParaRPr/>
          </a:p>
          <a:p>
            <a:pPr marL="0" lvl="0" indent="0" algn="l" rtl="0">
              <a:spcBef>
                <a:spcPts val="1600"/>
              </a:spcBef>
              <a:spcAft>
                <a:spcPts val="1600"/>
              </a:spcAft>
              <a:buNone/>
            </a:pPr>
            <a:endParaRPr/>
          </a:p>
        </p:txBody>
      </p:sp>
      <p:pic>
        <p:nvPicPr>
          <p:cNvPr id="88" name="Google Shape;88;p17"/>
          <p:cNvPicPr preferRelativeResize="0"/>
          <p:nvPr/>
        </p:nvPicPr>
        <p:blipFill rotWithShape="1">
          <a:blip r:embed="rId3">
            <a:alphaModFix/>
          </a:blip>
          <a:srcRect t="7183"/>
          <a:stretch/>
        </p:blipFill>
        <p:spPr>
          <a:xfrm>
            <a:off x="311700" y="415350"/>
            <a:ext cx="2290675" cy="1450200"/>
          </a:xfrm>
          <a:prstGeom prst="rect">
            <a:avLst/>
          </a:prstGeom>
          <a:noFill/>
          <a:ln>
            <a:noFill/>
          </a:ln>
        </p:spPr>
      </p:pic>
      <p:pic>
        <p:nvPicPr>
          <p:cNvPr id="89" name="Google Shape;89;p17"/>
          <p:cNvPicPr preferRelativeResize="0"/>
          <p:nvPr/>
        </p:nvPicPr>
        <p:blipFill rotWithShape="1">
          <a:blip r:embed="rId4">
            <a:alphaModFix/>
          </a:blip>
          <a:srcRect t="8433"/>
          <a:stretch/>
        </p:blipFill>
        <p:spPr>
          <a:xfrm>
            <a:off x="4031625" y="397050"/>
            <a:ext cx="2170875" cy="1486803"/>
          </a:xfrm>
          <a:prstGeom prst="rect">
            <a:avLst/>
          </a:prstGeom>
          <a:noFill/>
          <a:ln>
            <a:noFill/>
          </a:ln>
        </p:spPr>
      </p:pic>
      <p:pic>
        <p:nvPicPr>
          <p:cNvPr id="90" name="Google Shape;90;p17"/>
          <p:cNvPicPr preferRelativeResize="0"/>
          <p:nvPr/>
        </p:nvPicPr>
        <p:blipFill rotWithShape="1">
          <a:blip r:embed="rId5">
            <a:alphaModFix/>
          </a:blip>
          <a:srcRect t="6994"/>
          <a:stretch/>
        </p:blipFill>
        <p:spPr>
          <a:xfrm>
            <a:off x="6584293" y="1762650"/>
            <a:ext cx="2355182" cy="1450200"/>
          </a:xfrm>
          <a:prstGeom prst="rect">
            <a:avLst/>
          </a:prstGeom>
          <a:noFill/>
          <a:ln>
            <a:noFill/>
          </a:ln>
        </p:spPr>
      </p:pic>
      <p:pic>
        <p:nvPicPr>
          <p:cNvPr id="91" name="Google Shape;91;p17"/>
          <p:cNvPicPr preferRelativeResize="0"/>
          <p:nvPr/>
        </p:nvPicPr>
        <p:blipFill rotWithShape="1">
          <a:blip r:embed="rId6">
            <a:alphaModFix/>
          </a:blip>
          <a:srcRect t="14008"/>
          <a:stretch/>
        </p:blipFill>
        <p:spPr>
          <a:xfrm>
            <a:off x="3814563" y="3212849"/>
            <a:ext cx="2170875" cy="1035600"/>
          </a:xfrm>
          <a:prstGeom prst="rect">
            <a:avLst/>
          </a:prstGeom>
          <a:noFill/>
          <a:ln>
            <a:noFill/>
          </a:ln>
        </p:spPr>
      </p:pic>
      <p:sp>
        <p:nvSpPr>
          <p:cNvPr id="92" name="Google Shape;92;p17"/>
          <p:cNvSpPr txBox="1"/>
          <p:nvPr/>
        </p:nvSpPr>
        <p:spPr>
          <a:xfrm>
            <a:off x="311700" y="3444300"/>
            <a:ext cx="1984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a" sz="2900" b="1"/>
              <a:t>CZ20 FSE</a:t>
            </a:r>
            <a:endParaRPr sz="2900" b="1"/>
          </a:p>
        </p:txBody>
      </p:sp>
      <p:cxnSp>
        <p:nvCxnSpPr>
          <p:cNvPr id="93" name="Google Shape;93;p17"/>
          <p:cNvCxnSpPr>
            <a:stCxn id="91" idx="1"/>
          </p:cNvCxnSpPr>
          <p:nvPr/>
        </p:nvCxnSpPr>
        <p:spPr>
          <a:xfrm flipH="1">
            <a:off x="2217963" y="3730649"/>
            <a:ext cx="1596600" cy="5400"/>
          </a:xfrm>
          <a:prstGeom prst="straightConnector1">
            <a:avLst/>
          </a:prstGeom>
          <a:noFill/>
          <a:ln w="9525" cap="flat" cmpd="sng">
            <a:solidFill>
              <a:schemeClr val="dk2"/>
            </a:solidFill>
            <a:prstDash val="solid"/>
            <a:round/>
            <a:headEnd type="none" w="med" len="med"/>
            <a:tailEnd type="triangle" w="med" len="med"/>
          </a:ln>
        </p:spPr>
      </p:cxnSp>
      <p:cxnSp>
        <p:nvCxnSpPr>
          <p:cNvPr id="94" name="Google Shape;94;p17"/>
          <p:cNvCxnSpPr>
            <a:stCxn id="89" idx="3"/>
          </p:cNvCxnSpPr>
          <p:nvPr/>
        </p:nvCxnSpPr>
        <p:spPr>
          <a:xfrm>
            <a:off x="6202500" y="1140451"/>
            <a:ext cx="0" cy="0"/>
          </a:xfrm>
          <a:prstGeom prst="straightConnector1">
            <a:avLst/>
          </a:prstGeom>
          <a:noFill/>
          <a:ln w="9525" cap="flat" cmpd="sng">
            <a:solidFill>
              <a:schemeClr val="dk2"/>
            </a:solidFill>
            <a:prstDash val="solid"/>
            <a:round/>
            <a:headEnd type="none" w="med" len="med"/>
            <a:tailEnd type="none" w="med" len="med"/>
          </a:ln>
        </p:spPr>
      </p:cxnSp>
      <p:cxnSp>
        <p:nvCxnSpPr>
          <p:cNvPr id="95" name="Google Shape;95;p17"/>
          <p:cNvCxnSpPr/>
          <p:nvPr/>
        </p:nvCxnSpPr>
        <p:spPr>
          <a:xfrm>
            <a:off x="5985450" y="1132800"/>
            <a:ext cx="1285800" cy="15300"/>
          </a:xfrm>
          <a:prstGeom prst="straightConnector1">
            <a:avLst/>
          </a:prstGeom>
          <a:noFill/>
          <a:ln w="9525" cap="flat" cmpd="sng">
            <a:solidFill>
              <a:schemeClr val="dk2"/>
            </a:solidFill>
            <a:prstDash val="solid"/>
            <a:round/>
            <a:headEnd type="none" w="med" len="med"/>
            <a:tailEnd type="none" w="med" len="med"/>
          </a:ln>
        </p:spPr>
      </p:cxnSp>
      <p:cxnSp>
        <p:nvCxnSpPr>
          <p:cNvPr id="96" name="Google Shape;96;p17"/>
          <p:cNvCxnSpPr/>
          <p:nvPr/>
        </p:nvCxnSpPr>
        <p:spPr>
          <a:xfrm>
            <a:off x="7256000" y="1132800"/>
            <a:ext cx="0" cy="627600"/>
          </a:xfrm>
          <a:prstGeom prst="straightConnector1">
            <a:avLst/>
          </a:prstGeom>
          <a:noFill/>
          <a:ln w="9525" cap="flat" cmpd="sng">
            <a:solidFill>
              <a:schemeClr val="dk2"/>
            </a:solidFill>
            <a:prstDash val="solid"/>
            <a:round/>
            <a:headEnd type="none" w="med" len="med"/>
            <a:tailEnd type="triangle" w="med" len="med"/>
          </a:ln>
        </p:spPr>
      </p:cxnSp>
      <p:cxnSp>
        <p:nvCxnSpPr>
          <p:cNvPr id="97" name="Google Shape;97;p17"/>
          <p:cNvCxnSpPr/>
          <p:nvPr/>
        </p:nvCxnSpPr>
        <p:spPr>
          <a:xfrm rot="10800000">
            <a:off x="6053650" y="3835425"/>
            <a:ext cx="1294200" cy="6900"/>
          </a:xfrm>
          <a:prstGeom prst="straightConnector1">
            <a:avLst/>
          </a:prstGeom>
          <a:noFill/>
          <a:ln w="9525" cap="flat" cmpd="sng">
            <a:solidFill>
              <a:schemeClr val="dk2"/>
            </a:solidFill>
            <a:prstDash val="solid"/>
            <a:round/>
            <a:headEnd type="none" w="med" len="med"/>
            <a:tailEnd type="triangle" w="med" len="med"/>
          </a:ln>
        </p:spPr>
      </p:cxnSp>
      <p:cxnSp>
        <p:nvCxnSpPr>
          <p:cNvPr id="98" name="Google Shape;98;p17"/>
          <p:cNvCxnSpPr/>
          <p:nvPr/>
        </p:nvCxnSpPr>
        <p:spPr>
          <a:xfrm>
            <a:off x="7332550" y="3260600"/>
            <a:ext cx="15300" cy="581700"/>
          </a:xfrm>
          <a:prstGeom prst="straightConnector1">
            <a:avLst/>
          </a:prstGeom>
          <a:noFill/>
          <a:ln w="9525" cap="flat" cmpd="sng">
            <a:solidFill>
              <a:schemeClr val="dk2"/>
            </a:solidFill>
            <a:prstDash val="solid"/>
            <a:round/>
            <a:headEnd type="none" w="med" len="med"/>
            <a:tailEnd type="none" w="med" len="med"/>
          </a:ln>
        </p:spPr>
      </p:cxnSp>
      <p:sp>
        <p:nvSpPr>
          <p:cNvPr id="99" name="Google Shape;99;p17"/>
          <p:cNvSpPr txBox="1"/>
          <p:nvPr/>
        </p:nvSpPr>
        <p:spPr>
          <a:xfrm>
            <a:off x="2342125" y="3352450"/>
            <a:ext cx="1409700" cy="6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a" sz="1800"/>
              <a:t>Using</a:t>
            </a:r>
            <a:endParaRPr sz="1800"/>
          </a:p>
          <a:p>
            <a:pPr marL="0" lvl="0" indent="0" algn="l" rtl="0">
              <a:spcBef>
                <a:spcPts val="0"/>
              </a:spcBef>
              <a:spcAft>
                <a:spcPts val="0"/>
              </a:spcAft>
              <a:buNone/>
            </a:pPr>
            <a:r>
              <a:rPr lang="da" sz="1800"/>
              <a:t>Pyteserract</a:t>
            </a:r>
            <a:endParaRPr sz="1800"/>
          </a:p>
        </p:txBody>
      </p:sp>
      <p:cxnSp>
        <p:nvCxnSpPr>
          <p:cNvPr id="100" name="Google Shape;100;p17"/>
          <p:cNvCxnSpPr>
            <a:stCxn id="88" idx="3"/>
            <a:endCxn id="89" idx="1"/>
          </p:cNvCxnSpPr>
          <p:nvPr/>
        </p:nvCxnSpPr>
        <p:spPr>
          <a:xfrm>
            <a:off x="2602375" y="1140450"/>
            <a:ext cx="1429200" cy="0"/>
          </a:xfrm>
          <a:prstGeom prst="straightConnector1">
            <a:avLst/>
          </a:prstGeom>
          <a:noFill/>
          <a:ln w="9525" cap="flat" cmpd="sng">
            <a:solidFill>
              <a:schemeClr val="dk2"/>
            </a:solidFill>
            <a:prstDash val="solid"/>
            <a:round/>
            <a:headEnd type="none" w="med" len="med"/>
            <a:tailEnd type="triangle" w="med" len="med"/>
          </a:ln>
        </p:spPr>
      </p:cxnSp>
      <p:sp>
        <p:nvSpPr>
          <p:cNvPr id="101" name="Google Shape;101;p17"/>
          <p:cNvSpPr txBox="1"/>
          <p:nvPr/>
        </p:nvSpPr>
        <p:spPr>
          <a:xfrm>
            <a:off x="2669900" y="765450"/>
            <a:ext cx="1294200" cy="7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a"/>
              <a:t>After Edge</a:t>
            </a:r>
            <a:endParaRPr/>
          </a:p>
          <a:p>
            <a:pPr marL="0" lvl="0" indent="0" algn="l" rtl="0">
              <a:spcBef>
                <a:spcPts val="0"/>
              </a:spcBef>
              <a:spcAft>
                <a:spcPts val="0"/>
              </a:spcAft>
              <a:buNone/>
            </a:pPr>
            <a:r>
              <a:rPr lang="da"/>
              <a:t> </a:t>
            </a:r>
            <a:endParaRPr/>
          </a:p>
          <a:p>
            <a:pPr marL="0" lvl="0" indent="0" algn="l" rtl="0">
              <a:spcBef>
                <a:spcPts val="0"/>
              </a:spcBef>
              <a:spcAft>
                <a:spcPts val="0"/>
              </a:spcAft>
              <a:buNone/>
            </a:pPr>
            <a:r>
              <a:rPr lang="da"/>
              <a:t>Determination</a:t>
            </a:r>
            <a:endParaRPr/>
          </a:p>
        </p:txBody>
      </p:sp>
      <p:sp>
        <p:nvSpPr>
          <p:cNvPr id="102" name="Google Shape;102;p17"/>
          <p:cNvSpPr txBox="1"/>
          <p:nvPr/>
        </p:nvSpPr>
        <p:spPr>
          <a:xfrm>
            <a:off x="6202500" y="3536150"/>
            <a:ext cx="1561500" cy="3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a" sz="1800"/>
              <a:t>Masking</a:t>
            </a:r>
            <a:endParaRPr sz="1800"/>
          </a:p>
        </p:txBody>
      </p:sp>
      <p:sp>
        <p:nvSpPr>
          <p:cNvPr id="103" name="Google Shape;103;p17"/>
          <p:cNvSpPr txBox="1"/>
          <p:nvPr/>
        </p:nvSpPr>
        <p:spPr>
          <a:xfrm>
            <a:off x="6383450" y="796025"/>
            <a:ext cx="1561500" cy="3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a"/>
              <a:t>Number plate detection </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3357375" y="321475"/>
            <a:ext cx="2833500" cy="62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sz="3000">
                <a:latin typeface="Times New Roman"/>
                <a:ea typeface="Times New Roman"/>
                <a:cs typeface="Times New Roman"/>
                <a:sym typeface="Times New Roman"/>
              </a:rPr>
              <a:t>  TECH STACK</a:t>
            </a:r>
            <a:endParaRPr sz="3000">
              <a:latin typeface="Times New Roman"/>
              <a:ea typeface="Times New Roman"/>
              <a:cs typeface="Times New Roman"/>
              <a:sym typeface="Times New Roman"/>
            </a:endParaRPr>
          </a:p>
        </p:txBody>
      </p:sp>
      <p:sp>
        <p:nvSpPr>
          <p:cNvPr id="109" name="Google Shape;109;p18"/>
          <p:cNvSpPr txBox="1">
            <a:spLocks noGrp="1"/>
          </p:cNvSpPr>
          <p:nvPr>
            <p:ph type="body" idx="1"/>
          </p:nvPr>
        </p:nvSpPr>
        <p:spPr>
          <a:xfrm>
            <a:off x="311700" y="1099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latin typeface="Courier New"/>
              <a:ea typeface="Courier New"/>
              <a:cs typeface="Courier New"/>
              <a:sym typeface="Courier New"/>
            </a:endParaRPr>
          </a:p>
          <a:p>
            <a:pPr marL="457200" lvl="0" indent="0" algn="l" rtl="0">
              <a:spcBef>
                <a:spcPts val="1600"/>
              </a:spcBef>
              <a:spcAft>
                <a:spcPts val="1600"/>
              </a:spcAft>
              <a:buNone/>
            </a:pPr>
            <a:endParaRPr/>
          </a:p>
        </p:txBody>
      </p:sp>
      <p:pic>
        <p:nvPicPr>
          <p:cNvPr id="110" name="Google Shape;110;p18"/>
          <p:cNvPicPr preferRelativeResize="0"/>
          <p:nvPr/>
        </p:nvPicPr>
        <p:blipFill>
          <a:blip r:embed="rId3">
            <a:alphaModFix/>
          </a:blip>
          <a:stretch>
            <a:fillRect/>
          </a:stretch>
        </p:blipFill>
        <p:spPr>
          <a:xfrm>
            <a:off x="6773421" y="949075"/>
            <a:ext cx="1572700" cy="1510913"/>
          </a:xfrm>
          <a:prstGeom prst="rect">
            <a:avLst/>
          </a:prstGeom>
          <a:noFill/>
          <a:ln>
            <a:noFill/>
          </a:ln>
        </p:spPr>
      </p:pic>
      <p:pic>
        <p:nvPicPr>
          <p:cNvPr id="111" name="Google Shape;111;p18"/>
          <p:cNvPicPr preferRelativeResize="0"/>
          <p:nvPr/>
        </p:nvPicPr>
        <p:blipFill>
          <a:blip r:embed="rId4">
            <a:alphaModFix/>
          </a:blip>
          <a:stretch>
            <a:fillRect/>
          </a:stretch>
        </p:blipFill>
        <p:spPr>
          <a:xfrm>
            <a:off x="641071" y="668634"/>
            <a:ext cx="1486475" cy="1486475"/>
          </a:xfrm>
          <a:prstGeom prst="rect">
            <a:avLst/>
          </a:prstGeom>
          <a:noFill/>
          <a:ln>
            <a:noFill/>
          </a:ln>
        </p:spPr>
      </p:pic>
      <p:pic>
        <p:nvPicPr>
          <p:cNvPr id="112" name="Google Shape;112;p18"/>
          <p:cNvPicPr preferRelativeResize="0"/>
          <p:nvPr/>
        </p:nvPicPr>
        <p:blipFill>
          <a:blip r:embed="rId5">
            <a:alphaModFix/>
          </a:blip>
          <a:stretch>
            <a:fillRect/>
          </a:stretch>
        </p:blipFill>
        <p:spPr>
          <a:xfrm>
            <a:off x="3926396" y="1921600"/>
            <a:ext cx="1316750" cy="1623100"/>
          </a:xfrm>
          <a:prstGeom prst="rect">
            <a:avLst/>
          </a:prstGeom>
          <a:noFill/>
          <a:ln>
            <a:noFill/>
          </a:ln>
        </p:spPr>
      </p:pic>
      <p:pic>
        <p:nvPicPr>
          <p:cNvPr id="114" name="Google Shape;114;p18"/>
          <p:cNvPicPr preferRelativeResize="0"/>
          <p:nvPr/>
        </p:nvPicPr>
        <p:blipFill>
          <a:blip r:embed="rId6">
            <a:alphaModFix/>
          </a:blip>
          <a:stretch>
            <a:fillRect/>
          </a:stretch>
        </p:blipFill>
        <p:spPr>
          <a:xfrm>
            <a:off x="812650" y="2988400"/>
            <a:ext cx="1486475" cy="1295150"/>
          </a:xfrm>
          <a:prstGeom prst="rect">
            <a:avLst/>
          </a:prstGeom>
          <a:noFill/>
          <a:ln>
            <a:noFill/>
          </a:ln>
        </p:spPr>
      </p:pic>
      <p:sp>
        <p:nvSpPr>
          <p:cNvPr id="115" name="Google Shape;115;p18"/>
          <p:cNvSpPr txBox="1"/>
          <p:nvPr/>
        </p:nvSpPr>
        <p:spPr>
          <a:xfrm>
            <a:off x="398000" y="4347475"/>
            <a:ext cx="2495400" cy="4170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1600"/>
              </a:spcAft>
              <a:buNone/>
            </a:pPr>
            <a:r>
              <a:rPr lang="da" sz="1800">
                <a:solidFill>
                  <a:schemeClr val="dk2"/>
                </a:solidFill>
                <a:latin typeface="Courier New"/>
                <a:ea typeface="Courier New"/>
                <a:cs typeface="Courier New"/>
                <a:sym typeface="Courier New"/>
              </a:rPr>
              <a:t>Pytesseract</a:t>
            </a:r>
            <a:endParaRPr/>
          </a:p>
        </p:txBody>
      </p:sp>
      <p:sp>
        <p:nvSpPr>
          <p:cNvPr id="116" name="Google Shape;116;p18"/>
          <p:cNvSpPr txBox="1"/>
          <p:nvPr/>
        </p:nvSpPr>
        <p:spPr>
          <a:xfrm>
            <a:off x="812625" y="2063250"/>
            <a:ext cx="1486500" cy="41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da" sz="1800">
                <a:solidFill>
                  <a:schemeClr val="dk2"/>
                </a:solidFill>
                <a:latin typeface="Courier New"/>
                <a:ea typeface="Courier New"/>
                <a:cs typeface="Courier New"/>
                <a:sym typeface="Courier New"/>
              </a:rPr>
              <a:t>Pycharm</a:t>
            </a:r>
            <a:endParaRPr/>
          </a:p>
        </p:txBody>
      </p:sp>
      <p:pic>
        <p:nvPicPr>
          <p:cNvPr id="117" name="Google Shape;117;p18"/>
          <p:cNvPicPr preferRelativeResize="0"/>
          <p:nvPr/>
        </p:nvPicPr>
        <p:blipFill>
          <a:blip r:embed="rId7">
            <a:alphaModFix/>
          </a:blip>
          <a:stretch>
            <a:fillRect/>
          </a:stretch>
        </p:blipFill>
        <p:spPr>
          <a:xfrm>
            <a:off x="6312071" y="3174400"/>
            <a:ext cx="2495399" cy="138157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311700" y="456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sz="3000">
                <a:latin typeface="Times New Roman"/>
                <a:ea typeface="Times New Roman"/>
                <a:cs typeface="Times New Roman"/>
                <a:sym typeface="Times New Roman"/>
              </a:rPr>
              <a:t>Case Diagram</a:t>
            </a:r>
            <a:endParaRPr sz="3000">
              <a:latin typeface="Times New Roman"/>
              <a:ea typeface="Times New Roman"/>
              <a:cs typeface="Times New Roman"/>
              <a:sym typeface="Times New Roman"/>
            </a:endParaRPr>
          </a:p>
        </p:txBody>
      </p:sp>
      <p:sp>
        <p:nvSpPr>
          <p:cNvPr id="123" name="Google Shape;12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4" name="Google Shape;124;p19"/>
          <p:cNvPicPr preferRelativeResize="0"/>
          <p:nvPr/>
        </p:nvPicPr>
        <p:blipFill>
          <a:blip r:embed="rId3">
            <a:alphaModFix/>
          </a:blip>
          <a:stretch>
            <a:fillRect/>
          </a:stretch>
        </p:blipFill>
        <p:spPr>
          <a:xfrm>
            <a:off x="311700" y="1152475"/>
            <a:ext cx="8520599" cy="386412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158625" y="77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a:t>UNIQUE SELLING POINTS </a:t>
            </a:r>
            <a:endParaRPr/>
          </a:p>
        </p:txBody>
      </p:sp>
      <p:sp>
        <p:nvSpPr>
          <p:cNvPr id="130" name="Google Shape;130;p20"/>
          <p:cNvSpPr txBox="1">
            <a:spLocks noGrp="1"/>
          </p:cNvSpPr>
          <p:nvPr>
            <p:ph type="body" idx="1"/>
          </p:nvPr>
        </p:nvSpPr>
        <p:spPr>
          <a:xfrm>
            <a:off x="94350" y="673525"/>
            <a:ext cx="8955300" cy="21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sz="1400" dirty="0">
                <a:solidFill>
                  <a:srgbClr val="000000"/>
                </a:solidFill>
              </a:rPr>
              <a:t>1</a:t>
            </a:r>
            <a:r>
              <a:rPr lang="da" sz="1400" dirty="0" smtClean="0">
                <a:solidFill>
                  <a:srgbClr val="000000"/>
                </a:solidFill>
              </a:rPr>
              <a:t>) Most </a:t>
            </a:r>
            <a:r>
              <a:rPr lang="da" sz="1400" dirty="0">
                <a:solidFill>
                  <a:srgbClr val="000000"/>
                </a:solidFill>
              </a:rPr>
              <a:t>of the times , it is the number plate of the vehicle which gives a lead </a:t>
            </a:r>
            <a:r>
              <a:rPr lang="da" sz="1400" dirty="0" smtClean="0">
                <a:solidFill>
                  <a:srgbClr val="000000"/>
                </a:solidFill>
              </a:rPr>
              <a:t>to </a:t>
            </a:r>
            <a:r>
              <a:rPr lang="da" sz="1400" dirty="0">
                <a:solidFill>
                  <a:srgbClr val="000000"/>
                </a:solidFill>
              </a:rPr>
              <a:t>further investigation.If the process of tracing the car could be made more efficient  and quick , it would not only help the investigators but also put forward a  technologically advanced front of the country to the world.</a:t>
            </a:r>
            <a:endParaRPr sz="1400" dirty="0">
              <a:solidFill>
                <a:srgbClr val="000000"/>
              </a:solidFill>
            </a:endParaRPr>
          </a:p>
          <a:p>
            <a:pPr marL="0" lvl="0" indent="0" algn="l" rtl="0">
              <a:spcBef>
                <a:spcPts val="1600"/>
              </a:spcBef>
              <a:spcAft>
                <a:spcPts val="1600"/>
              </a:spcAft>
              <a:buNone/>
            </a:pPr>
            <a:r>
              <a:rPr lang="da" sz="1400" dirty="0">
                <a:solidFill>
                  <a:srgbClr val="000000"/>
                </a:solidFill>
              </a:rPr>
              <a:t>2) If this system is used by our country , it might help in reducing the ongoing theft to a great extent and build a stronger technological network.</a:t>
            </a:r>
            <a:endParaRPr sz="1400" dirty="0">
              <a:solidFill>
                <a:srgbClr val="000000"/>
              </a:solidFill>
            </a:endParaRPr>
          </a:p>
        </p:txBody>
      </p:sp>
      <p:sp>
        <p:nvSpPr>
          <p:cNvPr id="131" name="Google Shape;131;p20"/>
          <p:cNvSpPr txBox="1"/>
          <p:nvPr/>
        </p:nvSpPr>
        <p:spPr>
          <a:xfrm>
            <a:off x="203692" y="2668772"/>
            <a:ext cx="3030900" cy="5635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a" sz="2800" dirty="0">
                <a:solidFill>
                  <a:schemeClr val="dk1"/>
                </a:solidFill>
              </a:rPr>
              <a:t>FUTURE SCOPE</a:t>
            </a:r>
            <a:endParaRPr dirty="0"/>
          </a:p>
        </p:txBody>
      </p:sp>
      <p:sp>
        <p:nvSpPr>
          <p:cNvPr id="132" name="Google Shape;132;p20"/>
          <p:cNvSpPr txBox="1"/>
          <p:nvPr/>
        </p:nvSpPr>
        <p:spPr>
          <a:xfrm>
            <a:off x="183700" y="3398375"/>
            <a:ext cx="8771400" cy="166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a" dirty="0"/>
              <a:t>Once the system is adopted , its applications can be expanded.</a:t>
            </a:r>
            <a:endParaRPr dirty="0"/>
          </a:p>
          <a:p>
            <a:pPr marL="0" lvl="0" indent="0" algn="l" rtl="0">
              <a:spcBef>
                <a:spcPts val="0"/>
              </a:spcBef>
              <a:spcAft>
                <a:spcPts val="0"/>
              </a:spcAft>
              <a:buNone/>
            </a:pPr>
            <a:r>
              <a:rPr lang="da" dirty="0"/>
              <a:t>For example , In some cities on breaking the traffic rules , the person breaking the rules is contacted manually . The person who broke the rule could be contacted without any human help if this system is given the </a:t>
            </a:r>
            <a:r>
              <a:rPr lang="da" dirty="0" smtClean="0"/>
              <a:t>access </a:t>
            </a:r>
            <a:r>
              <a:rPr lang="da" dirty="0" smtClean="0"/>
              <a:t>by</a:t>
            </a:r>
            <a:r>
              <a:rPr lang="da" dirty="0" smtClean="0"/>
              <a:t> </a:t>
            </a:r>
            <a:r>
              <a:rPr lang="da" dirty="0" smtClean="0"/>
              <a:t>using I</a:t>
            </a:r>
            <a:r>
              <a:rPr lang="en-US" dirty="0" smtClean="0"/>
              <a:t>p</a:t>
            </a:r>
            <a:r>
              <a:rPr lang="da" dirty="0" smtClean="0"/>
              <a:t>sec </a:t>
            </a:r>
            <a:r>
              <a:rPr lang="da" dirty="0" smtClean="0"/>
              <a:t>framework, </a:t>
            </a:r>
            <a:r>
              <a:rPr lang="da" dirty="0" smtClean="0"/>
              <a:t>the data can be </a:t>
            </a:r>
            <a:r>
              <a:rPr lang="da" dirty="0" smtClean="0"/>
              <a:t>securely </a:t>
            </a:r>
            <a:r>
              <a:rPr lang="da" dirty="0" smtClean="0"/>
              <a:t>transfered which will help in further investigation.</a:t>
            </a:r>
          </a:p>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646</Words>
  <Application>Microsoft Office PowerPoint</Application>
  <PresentationFormat>On-screen Show (16:9)</PresentationFormat>
  <Paragraphs>43</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Times New Roman</vt:lpstr>
      <vt:lpstr>Montserrat</vt:lpstr>
      <vt:lpstr>Courier New</vt:lpstr>
      <vt:lpstr>Simple Light</vt:lpstr>
      <vt:lpstr>PowerPoint Presentation</vt:lpstr>
      <vt:lpstr>   </vt:lpstr>
      <vt:lpstr> Computer Vision </vt:lpstr>
      <vt:lpstr>PowerPoint Presentation</vt:lpstr>
      <vt:lpstr>. </vt:lpstr>
      <vt:lpstr>  TECH STACK</vt:lpstr>
      <vt:lpstr>Case Diagram</vt:lpstr>
      <vt:lpstr>UNIQUE SELLING POINTS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HP</cp:lastModifiedBy>
  <cp:revision>5</cp:revision>
  <dcterms:modified xsi:type="dcterms:W3CDTF">2020-09-23T11:36:10Z</dcterms:modified>
</cp:coreProperties>
</file>