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53678a7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53678a7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40138435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40138435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45586c2d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45586c2d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8525a812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8525a81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45586c2d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45586c2d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45586c2d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45586c2d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45586c2d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45586c2d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rotWithShape="1">
          <a:blip r:embed="rId3">
            <a:alphaModFix/>
          </a:blip>
          <a:srcRect b="32066" l="0" r="0" t="-686"/>
          <a:stretch/>
        </p:blipFill>
        <p:spPr>
          <a:xfrm>
            <a:off x="0" y="0"/>
            <a:ext cx="9144000" cy="3037774"/>
          </a:xfrm>
          <a:prstGeom prst="rect">
            <a:avLst/>
          </a:prstGeom>
          <a:noFill/>
          <a:ln>
            <a:noFill/>
          </a:ln>
        </p:spPr>
      </p:pic>
      <p:sp>
        <p:nvSpPr>
          <p:cNvPr id="56" name="Google Shape;56;p13"/>
          <p:cNvSpPr txBox="1"/>
          <p:nvPr/>
        </p:nvSpPr>
        <p:spPr>
          <a:xfrm>
            <a:off x="29225" y="3112400"/>
            <a:ext cx="1170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3178075" y="3463325"/>
            <a:ext cx="2999400" cy="145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da" sz="2400">
                <a:latin typeface="Courier New"/>
                <a:ea typeface="Courier New"/>
                <a:cs typeface="Courier New"/>
                <a:sym typeface="Courier New"/>
              </a:rPr>
              <a:t> </a:t>
            </a:r>
            <a:r>
              <a:rPr b="1" lang="da" sz="2400">
                <a:latin typeface="Courier New"/>
                <a:ea typeface="Courier New"/>
                <a:cs typeface="Courier New"/>
                <a:sym typeface="Courier New"/>
              </a:rPr>
              <a:t>Aniket Malpure</a:t>
            </a:r>
            <a:endParaRPr b="1" sz="2400">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b="1" lang="da" sz="2400">
                <a:solidFill>
                  <a:schemeClr val="dk1"/>
                </a:solidFill>
                <a:latin typeface="Courier New"/>
                <a:ea typeface="Courier New"/>
                <a:cs typeface="Courier New"/>
                <a:sym typeface="Courier New"/>
              </a:rPr>
              <a:t>Srushti Chandak</a:t>
            </a:r>
            <a:endParaRPr b="1" sz="2400">
              <a:latin typeface="Courier New"/>
              <a:ea typeface="Courier New"/>
              <a:cs typeface="Courier New"/>
              <a:sym typeface="Courier New"/>
            </a:endParaRPr>
          </a:p>
          <a:p>
            <a:pPr indent="0" lvl="0" marL="0" rtl="0" algn="just">
              <a:spcBef>
                <a:spcPts val="0"/>
              </a:spcBef>
              <a:spcAft>
                <a:spcPts val="0"/>
              </a:spcAft>
              <a:buNone/>
            </a:pPr>
            <a:r>
              <a:rPr b="1" lang="da" sz="2400">
                <a:latin typeface="Courier New"/>
                <a:ea typeface="Courier New"/>
                <a:cs typeface="Courier New"/>
                <a:sym typeface="Courier New"/>
              </a:rPr>
              <a:t> Ganesh Mehta</a:t>
            </a:r>
            <a:endParaRPr b="1" sz="2400">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b="1" sz="2400">
              <a:latin typeface="Courier New"/>
              <a:ea typeface="Courier New"/>
              <a:cs typeface="Courier New"/>
              <a:sym typeface="Courier New"/>
            </a:endParaRPr>
          </a:p>
        </p:txBody>
      </p:sp>
      <p:sp>
        <p:nvSpPr>
          <p:cNvPr id="58" name="Google Shape;58;p13"/>
          <p:cNvSpPr txBox="1"/>
          <p:nvPr/>
        </p:nvSpPr>
        <p:spPr>
          <a:xfrm>
            <a:off x="5878275" y="2234950"/>
            <a:ext cx="2005500" cy="198900"/>
          </a:xfrm>
          <a:prstGeom prst="rect">
            <a:avLst/>
          </a:prstGeom>
          <a:solidFill>
            <a:srgbClr val="20124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214600"/>
            <a:ext cx="85206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a" sz="3000">
                <a:latin typeface="Times New Roman"/>
                <a:ea typeface="Times New Roman"/>
                <a:cs typeface="Times New Roman"/>
                <a:sym typeface="Times New Roman"/>
              </a:rPr>
              <a:t> Machine Learning</a:t>
            </a:r>
            <a:r>
              <a:rPr lang="da"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64" name="Google Shape;64;p14"/>
          <p:cNvSpPr txBox="1"/>
          <p:nvPr>
            <p:ph idx="1" type="subTitle"/>
          </p:nvPr>
        </p:nvSpPr>
        <p:spPr>
          <a:xfrm>
            <a:off x="311700" y="849800"/>
            <a:ext cx="8352600" cy="40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da" sz="1800">
                <a:solidFill>
                  <a:srgbClr val="333333"/>
                </a:solidFill>
                <a:highlight>
                  <a:srgbClr val="FFFFFF"/>
                </a:highlight>
                <a:latin typeface="Courier New"/>
                <a:ea typeface="Courier New"/>
                <a:cs typeface="Courier New"/>
                <a:sym typeface="Courier New"/>
              </a:rPr>
              <a:t>Machine Learning is an application of artificial intelligence that provides systems the ability to automatically learn and improve from experience without being explicitly programmed.</a:t>
            </a:r>
            <a:endParaRPr sz="18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da" sz="1800">
                <a:solidFill>
                  <a:srgbClr val="333333"/>
                </a:solidFill>
                <a:highlight>
                  <a:srgbClr val="FFFFFF"/>
                </a:highlight>
                <a:latin typeface="Courier New"/>
                <a:ea typeface="Courier New"/>
                <a:cs typeface="Courier New"/>
                <a:sym typeface="Courier New"/>
              </a:rPr>
              <a:t>Applications of machine learning are vast and varied such as product recommendation , traffic prediction , self driven cars , image recognition and many more. We wish to expand its applications to help us trace stolen cars.</a:t>
            </a:r>
            <a:endParaRPr sz="1800">
              <a:solidFill>
                <a:srgbClr val="33333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65425" y="290850"/>
            <a:ext cx="8520600" cy="72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a" sz="3000">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71" name="Google Shape;71;p15"/>
          <p:cNvSpPr txBox="1"/>
          <p:nvPr/>
        </p:nvSpPr>
        <p:spPr>
          <a:xfrm>
            <a:off x="688850" y="1474325"/>
            <a:ext cx="7307400" cy="25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latin typeface="Courier New"/>
                <a:ea typeface="Courier New"/>
                <a:cs typeface="Courier New"/>
                <a:sym typeface="Courier New"/>
              </a:rPr>
              <a:t>Humans </a:t>
            </a:r>
            <a:r>
              <a:rPr lang="da" sz="1800">
                <a:solidFill>
                  <a:schemeClr val="dk1"/>
                </a:solidFill>
                <a:latin typeface="Courier New"/>
                <a:ea typeface="Courier New"/>
                <a:cs typeface="Courier New"/>
                <a:sym typeface="Courier New"/>
              </a:rPr>
              <a:t>cannot</a:t>
            </a:r>
            <a:r>
              <a:rPr lang="da" sz="1800">
                <a:latin typeface="Courier New"/>
                <a:ea typeface="Courier New"/>
                <a:cs typeface="Courier New"/>
                <a:sym typeface="Courier New"/>
              </a:rPr>
              <a:t> practically  keep an eye everywhere </a:t>
            </a:r>
            <a:r>
              <a:rPr lang="da" sz="1800">
                <a:solidFill>
                  <a:schemeClr val="dk1"/>
                </a:solidFill>
                <a:latin typeface="Courier New"/>
                <a:ea typeface="Courier New"/>
                <a:cs typeface="Courier New"/>
                <a:sym typeface="Courier New"/>
              </a:rPr>
              <a:t>but </a:t>
            </a:r>
            <a:r>
              <a:rPr lang="da" sz="1800">
                <a:latin typeface="Courier New"/>
                <a:ea typeface="Courier New"/>
                <a:cs typeface="Courier New"/>
                <a:sym typeface="Courier New"/>
              </a:rPr>
              <a:t>can use machines to do so. Our aim is to use concepts of Machine Learning to trace stolen cars or vehicles which could  further lead the trail of investigation from the data which has been made available to us.</a:t>
            </a:r>
            <a:endParaRPr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94350" y="130225"/>
            <a:ext cx="8955300" cy="48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b="1" sz="1600">
              <a:solidFill>
                <a:srgbClr val="292929"/>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da" sz="1600">
                <a:solidFill>
                  <a:srgbClr val="292929"/>
                </a:solidFill>
                <a:highlight>
                  <a:srgbClr val="FFFFFF"/>
                </a:highlight>
                <a:latin typeface="Times New Roman"/>
                <a:ea typeface="Times New Roman"/>
                <a:cs typeface="Times New Roman"/>
                <a:sym typeface="Times New Roman"/>
              </a:rPr>
              <a:t>3.</a:t>
            </a:r>
            <a:r>
              <a:rPr lang="da" sz="1600">
                <a:solidFill>
                  <a:srgbClr val="292929"/>
                </a:solidFill>
                <a:highlight>
                  <a:srgbClr val="FFFFFF"/>
                </a:highlight>
                <a:latin typeface="Times New Roman"/>
                <a:ea typeface="Times New Roman"/>
                <a:cs typeface="Times New Roman"/>
                <a:sym typeface="Times New Roman"/>
              </a:rPr>
              <a:t> </a:t>
            </a:r>
            <a:r>
              <a:rPr b="1" lang="da">
                <a:solidFill>
                  <a:srgbClr val="292929"/>
                </a:solidFill>
                <a:highlight>
                  <a:srgbClr val="FFFFFF"/>
                </a:highlight>
                <a:latin typeface="Times New Roman"/>
                <a:ea typeface="Times New Roman"/>
                <a:cs typeface="Times New Roman"/>
                <a:sym typeface="Times New Roman"/>
              </a:rPr>
              <a:t>Character Recognition:</a:t>
            </a:r>
            <a:r>
              <a:rPr lang="da" sz="1600">
                <a:solidFill>
                  <a:srgbClr val="292929"/>
                </a:solidFill>
                <a:highlight>
                  <a:srgbClr val="FFFFFF"/>
                </a:highlight>
                <a:latin typeface="Times New Roman"/>
                <a:ea typeface="Times New Roman"/>
                <a:cs typeface="Times New Roman"/>
                <a:sym typeface="Times New Roman"/>
              </a:rPr>
              <a:t> Now, the new image that we obtained in the previous step is sure to have some characters (Numbers/Alphabets) written on it. So, we can perform OCR (Optical Character Recognition) on it to detect the number.</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b="1"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b="1"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b="1" sz="1700">
              <a:solidFill>
                <a:srgbClr val="292929"/>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pic>
        <p:nvPicPr>
          <p:cNvPr id="77" name="Google Shape;77;p16"/>
          <p:cNvPicPr preferRelativeResize="0"/>
          <p:nvPr/>
        </p:nvPicPr>
        <p:blipFill rotWithShape="1">
          <a:blip r:embed="rId3">
            <a:alphaModFix/>
          </a:blip>
          <a:srcRect b="0" l="0" r="0" t="8950"/>
          <a:stretch/>
        </p:blipFill>
        <p:spPr>
          <a:xfrm>
            <a:off x="5602214" y="2005300"/>
            <a:ext cx="2786686" cy="1680300"/>
          </a:xfrm>
          <a:prstGeom prst="rect">
            <a:avLst/>
          </a:prstGeom>
          <a:noFill/>
          <a:ln>
            <a:noFill/>
          </a:ln>
        </p:spPr>
      </p:pic>
      <p:pic>
        <p:nvPicPr>
          <p:cNvPr id="78" name="Google Shape;78;p16"/>
          <p:cNvPicPr preferRelativeResize="0"/>
          <p:nvPr/>
        </p:nvPicPr>
        <p:blipFill rotWithShape="1">
          <a:blip r:embed="rId4">
            <a:alphaModFix/>
          </a:blip>
          <a:srcRect b="0" l="0" r="0" t="15211"/>
          <a:stretch/>
        </p:blipFill>
        <p:spPr>
          <a:xfrm>
            <a:off x="275550" y="199000"/>
            <a:ext cx="3567100" cy="1680300"/>
          </a:xfrm>
          <a:prstGeom prst="rect">
            <a:avLst/>
          </a:prstGeom>
          <a:noFill/>
          <a:ln>
            <a:noFill/>
          </a:ln>
        </p:spPr>
      </p:pic>
      <p:sp>
        <p:nvSpPr>
          <p:cNvPr id="79" name="Google Shape;79;p16"/>
          <p:cNvSpPr txBox="1"/>
          <p:nvPr/>
        </p:nvSpPr>
        <p:spPr>
          <a:xfrm>
            <a:off x="3949475" y="199000"/>
            <a:ext cx="4929300" cy="18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rgbClr val="292929"/>
              </a:solidFill>
              <a:highlight>
                <a:schemeClr val="lt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da" sz="1600">
                <a:solidFill>
                  <a:srgbClr val="292929"/>
                </a:solidFill>
                <a:highlight>
                  <a:schemeClr val="lt1"/>
                </a:highlight>
                <a:latin typeface="Times New Roman"/>
                <a:ea typeface="Times New Roman"/>
                <a:cs typeface="Times New Roman"/>
                <a:sym typeface="Times New Roman"/>
              </a:rPr>
              <a:t>1.</a:t>
            </a:r>
            <a:r>
              <a:rPr b="1" lang="da" sz="1800">
                <a:solidFill>
                  <a:srgbClr val="292929"/>
                </a:solidFill>
                <a:highlight>
                  <a:schemeClr val="lt1"/>
                </a:highlight>
                <a:latin typeface="Times New Roman"/>
                <a:ea typeface="Times New Roman"/>
                <a:cs typeface="Times New Roman"/>
                <a:sym typeface="Times New Roman"/>
              </a:rPr>
              <a:t> License Plate Detection:</a:t>
            </a:r>
            <a:r>
              <a:rPr lang="da" sz="1600">
                <a:solidFill>
                  <a:srgbClr val="292929"/>
                </a:solidFill>
                <a:highlight>
                  <a:schemeClr val="lt1"/>
                </a:highlight>
                <a:latin typeface="Times New Roman"/>
                <a:ea typeface="Times New Roman"/>
                <a:cs typeface="Times New Roman"/>
                <a:sym typeface="Times New Roman"/>
              </a:rPr>
              <a:t> The first step is to detect the License plate from the car. This gets trickier if the image does not even have a car, in this case we will an additional step to detect the car and then the license plate</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6"/>
          <p:cNvSpPr txBox="1"/>
          <p:nvPr/>
        </p:nvSpPr>
        <p:spPr>
          <a:xfrm>
            <a:off x="94350" y="2231200"/>
            <a:ext cx="5235300" cy="14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275550" y="2112500"/>
            <a:ext cx="4929300" cy="13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da" sz="1600">
                <a:solidFill>
                  <a:srgbClr val="292929"/>
                </a:solidFill>
                <a:highlight>
                  <a:schemeClr val="lt1"/>
                </a:highlight>
                <a:latin typeface="Times New Roman"/>
                <a:ea typeface="Times New Roman"/>
                <a:cs typeface="Times New Roman"/>
                <a:sym typeface="Times New Roman"/>
              </a:rPr>
              <a:t>2. </a:t>
            </a:r>
            <a:r>
              <a:rPr b="1" lang="da" sz="1800">
                <a:solidFill>
                  <a:srgbClr val="292929"/>
                </a:solidFill>
                <a:highlight>
                  <a:schemeClr val="lt1"/>
                </a:highlight>
                <a:latin typeface="Times New Roman"/>
                <a:ea typeface="Times New Roman"/>
                <a:cs typeface="Times New Roman"/>
                <a:sym typeface="Times New Roman"/>
              </a:rPr>
              <a:t>Character Segmentation:</a:t>
            </a:r>
            <a:r>
              <a:rPr lang="da" sz="1600">
                <a:solidFill>
                  <a:srgbClr val="292929"/>
                </a:solidFill>
                <a:highlight>
                  <a:schemeClr val="lt1"/>
                </a:highlight>
                <a:latin typeface="Times New Roman"/>
                <a:ea typeface="Times New Roman"/>
                <a:cs typeface="Times New Roman"/>
                <a:sym typeface="Times New Roman"/>
              </a:rPr>
              <a:t> Once we have detected the License Plate we have to crop it out and save it as a new image. Again this can be done easily using OpenCV.</a:t>
            </a:r>
            <a:endParaRPr sz="1600">
              <a:solidFill>
                <a:srgbClr val="292929"/>
              </a:solidFill>
              <a:highlight>
                <a:schemeClr val="lt1"/>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b="1" sz="1600">
              <a:solidFill>
                <a:srgbClr val="292929"/>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0" y="76550"/>
            <a:ext cx="9062400" cy="506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da" sz="1400">
                <a:latin typeface="Times New Roman"/>
                <a:ea typeface="Times New Roman"/>
                <a:cs typeface="Times New Roman"/>
                <a:sym typeface="Times New Roman"/>
              </a:rPr>
              <a:t>1. Let's consider a simple image of a car whose number plate is clearly visible.</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2. Resize the image to the required size and then grayscale it.</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3. Use Bilateral filter. Using a bilateral filter(Blurring) will remove the unwanted details from an image.</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4. The next step is performing edge detection using canny edge method.</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5. Now we can start looking for contours on our image. Once the contours have been detected we sort them from big to small</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6. Among the obtained results after contouring , we filter the license plate image by looping through all the results and check which has a  rectangle shape contour with four sides and closed figure.</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7. Proceed with masking the entire image except the number plate .</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8. The next step in Number Plate Recognition is to segment the license plate out of the image by cropping it and saving it as a new image.</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9.  The final step is to actually read the number plate information from the segmented image using pytesseract package. </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da" sz="1400">
                <a:latin typeface="Times New Roman"/>
                <a:ea typeface="Times New Roman"/>
                <a:cs typeface="Times New Roman"/>
                <a:sym typeface="Times New Roman"/>
              </a:rPr>
              <a:t>10. The characters thus obtained are mapped with the database so as to find licensed user of that number plate and result is displayed</a:t>
            </a:r>
            <a:endParaRPr sz="1400">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87" name="Google Shape;87;p17"/>
          <p:cNvSpPr txBox="1"/>
          <p:nvPr/>
        </p:nvSpPr>
        <p:spPr>
          <a:xfrm>
            <a:off x="5366700" y="1194025"/>
            <a:ext cx="3777300" cy="719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da" sz="4100">
                <a:solidFill>
                  <a:srgbClr val="F1C232"/>
                </a:solidFill>
              </a:rPr>
              <a:t>SOLUTIONS</a:t>
            </a:r>
            <a:endParaRPr sz="4100">
              <a:solidFill>
                <a:srgbClr val="F1C232"/>
              </a:solidFill>
            </a:endParaRPr>
          </a:p>
        </p:txBody>
      </p:sp>
      <p:pic>
        <p:nvPicPr>
          <p:cNvPr id="88" name="Google Shape;88;p17"/>
          <p:cNvPicPr preferRelativeResize="0"/>
          <p:nvPr/>
        </p:nvPicPr>
        <p:blipFill rotWithShape="1">
          <a:blip r:embed="rId3">
            <a:alphaModFix/>
          </a:blip>
          <a:srcRect b="6843" l="17096" r="20301" t="10709"/>
          <a:stretch/>
        </p:blipFill>
        <p:spPr>
          <a:xfrm>
            <a:off x="7715250" y="168400"/>
            <a:ext cx="796025" cy="1132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209400" y="415350"/>
            <a:ext cx="8725200" cy="4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a:t>.</a:t>
            </a:r>
            <a:endParaRPr/>
          </a:p>
          <a:p>
            <a:pPr indent="0" lvl="0" marL="0" rtl="0" algn="l">
              <a:spcBef>
                <a:spcPts val="1600"/>
              </a:spcBef>
              <a:spcAft>
                <a:spcPts val="1600"/>
              </a:spcAft>
              <a:buNone/>
            </a:pPr>
            <a:r>
              <a:t/>
            </a:r>
            <a:endParaRPr/>
          </a:p>
        </p:txBody>
      </p:sp>
      <p:pic>
        <p:nvPicPr>
          <p:cNvPr id="95" name="Google Shape;95;p18"/>
          <p:cNvPicPr preferRelativeResize="0"/>
          <p:nvPr/>
        </p:nvPicPr>
        <p:blipFill rotWithShape="1">
          <a:blip r:embed="rId3">
            <a:alphaModFix/>
          </a:blip>
          <a:srcRect b="0" l="0" r="0" t="7183"/>
          <a:stretch/>
        </p:blipFill>
        <p:spPr>
          <a:xfrm>
            <a:off x="311700" y="415350"/>
            <a:ext cx="2290675" cy="1450200"/>
          </a:xfrm>
          <a:prstGeom prst="rect">
            <a:avLst/>
          </a:prstGeom>
          <a:noFill/>
          <a:ln>
            <a:noFill/>
          </a:ln>
        </p:spPr>
      </p:pic>
      <p:pic>
        <p:nvPicPr>
          <p:cNvPr id="96" name="Google Shape;96;p18"/>
          <p:cNvPicPr preferRelativeResize="0"/>
          <p:nvPr/>
        </p:nvPicPr>
        <p:blipFill rotWithShape="1">
          <a:blip r:embed="rId4">
            <a:alphaModFix/>
          </a:blip>
          <a:srcRect b="0" l="0" r="0" t="8433"/>
          <a:stretch/>
        </p:blipFill>
        <p:spPr>
          <a:xfrm>
            <a:off x="4031625" y="397050"/>
            <a:ext cx="2170875" cy="1486803"/>
          </a:xfrm>
          <a:prstGeom prst="rect">
            <a:avLst/>
          </a:prstGeom>
          <a:noFill/>
          <a:ln>
            <a:noFill/>
          </a:ln>
        </p:spPr>
      </p:pic>
      <p:pic>
        <p:nvPicPr>
          <p:cNvPr id="97" name="Google Shape;97;p18"/>
          <p:cNvPicPr preferRelativeResize="0"/>
          <p:nvPr/>
        </p:nvPicPr>
        <p:blipFill rotWithShape="1">
          <a:blip r:embed="rId5">
            <a:alphaModFix/>
          </a:blip>
          <a:srcRect b="0" l="0" r="0" t="6994"/>
          <a:stretch/>
        </p:blipFill>
        <p:spPr>
          <a:xfrm>
            <a:off x="6584293" y="1762650"/>
            <a:ext cx="2355182" cy="1450200"/>
          </a:xfrm>
          <a:prstGeom prst="rect">
            <a:avLst/>
          </a:prstGeom>
          <a:noFill/>
          <a:ln>
            <a:noFill/>
          </a:ln>
        </p:spPr>
      </p:pic>
      <p:pic>
        <p:nvPicPr>
          <p:cNvPr id="98" name="Google Shape;98;p18"/>
          <p:cNvPicPr preferRelativeResize="0"/>
          <p:nvPr/>
        </p:nvPicPr>
        <p:blipFill rotWithShape="1">
          <a:blip r:embed="rId6">
            <a:alphaModFix/>
          </a:blip>
          <a:srcRect b="0" l="0" r="0" t="14008"/>
          <a:stretch/>
        </p:blipFill>
        <p:spPr>
          <a:xfrm>
            <a:off x="3814563" y="3212849"/>
            <a:ext cx="2170875" cy="1035600"/>
          </a:xfrm>
          <a:prstGeom prst="rect">
            <a:avLst/>
          </a:prstGeom>
          <a:noFill/>
          <a:ln>
            <a:noFill/>
          </a:ln>
        </p:spPr>
      </p:pic>
      <p:sp>
        <p:nvSpPr>
          <p:cNvPr id="99" name="Google Shape;99;p18"/>
          <p:cNvSpPr txBox="1"/>
          <p:nvPr/>
        </p:nvSpPr>
        <p:spPr>
          <a:xfrm>
            <a:off x="311700" y="3444300"/>
            <a:ext cx="198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a" sz="2900"/>
              <a:t>CZ20 FSE</a:t>
            </a:r>
            <a:endParaRPr b="1" sz="2900"/>
          </a:p>
        </p:txBody>
      </p:sp>
      <p:cxnSp>
        <p:nvCxnSpPr>
          <p:cNvPr id="100" name="Google Shape;100;p18"/>
          <p:cNvCxnSpPr>
            <a:stCxn id="98" idx="1"/>
          </p:cNvCxnSpPr>
          <p:nvPr/>
        </p:nvCxnSpPr>
        <p:spPr>
          <a:xfrm flipH="1">
            <a:off x="2217963" y="3730649"/>
            <a:ext cx="1596600" cy="5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a:stCxn id="96" idx="3"/>
          </p:cNvCxnSpPr>
          <p:nvPr/>
        </p:nvCxnSpPr>
        <p:spPr>
          <a:xfrm>
            <a:off x="6202500" y="1140451"/>
            <a:ext cx="0" cy="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8"/>
          <p:cNvCxnSpPr/>
          <p:nvPr/>
        </p:nvCxnSpPr>
        <p:spPr>
          <a:xfrm>
            <a:off x="5985450" y="1132800"/>
            <a:ext cx="1285800" cy="153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8"/>
          <p:cNvCxnSpPr/>
          <p:nvPr/>
        </p:nvCxnSpPr>
        <p:spPr>
          <a:xfrm>
            <a:off x="7256000" y="1132800"/>
            <a:ext cx="0" cy="6276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8"/>
          <p:cNvCxnSpPr/>
          <p:nvPr/>
        </p:nvCxnSpPr>
        <p:spPr>
          <a:xfrm rot="10800000">
            <a:off x="6053650" y="3835425"/>
            <a:ext cx="1294200" cy="69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8"/>
          <p:cNvCxnSpPr/>
          <p:nvPr/>
        </p:nvCxnSpPr>
        <p:spPr>
          <a:xfrm>
            <a:off x="7332550" y="3260600"/>
            <a:ext cx="15300" cy="5817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8"/>
          <p:cNvSpPr txBox="1"/>
          <p:nvPr/>
        </p:nvSpPr>
        <p:spPr>
          <a:xfrm>
            <a:off x="2342125" y="3352450"/>
            <a:ext cx="1409700" cy="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Using</a:t>
            </a:r>
            <a:endParaRPr sz="1800"/>
          </a:p>
          <a:p>
            <a:pPr indent="0" lvl="0" marL="0" rtl="0" algn="l">
              <a:spcBef>
                <a:spcPts val="0"/>
              </a:spcBef>
              <a:spcAft>
                <a:spcPts val="0"/>
              </a:spcAft>
              <a:buNone/>
            </a:pPr>
            <a:r>
              <a:rPr lang="da" sz="1800"/>
              <a:t>Pyteserract</a:t>
            </a:r>
            <a:endParaRPr sz="1800"/>
          </a:p>
        </p:txBody>
      </p:sp>
      <p:cxnSp>
        <p:nvCxnSpPr>
          <p:cNvPr id="107" name="Google Shape;107;p18"/>
          <p:cNvCxnSpPr>
            <a:stCxn id="95" idx="3"/>
            <a:endCxn id="96" idx="1"/>
          </p:cNvCxnSpPr>
          <p:nvPr/>
        </p:nvCxnSpPr>
        <p:spPr>
          <a:xfrm>
            <a:off x="2602375" y="1140450"/>
            <a:ext cx="1429200" cy="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8"/>
          <p:cNvSpPr txBox="1"/>
          <p:nvPr/>
        </p:nvSpPr>
        <p:spPr>
          <a:xfrm>
            <a:off x="2669900" y="765450"/>
            <a:ext cx="12942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a:t>After Edge</a:t>
            </a:r>
            <a:endParaRPr/>
          </a:p>
          <a:p>
            <a:pPr indent="0" lvl="0" marL="0" rtl="0" algn="l">
              <a:spcBef>
                <a:spcPts val="0"/>
              </a:spcBef>
              <a:spcAft>
                <a:spcPts val="0"/>
              </a:spcAft>
              <a:buNone/>
            </a:pPr>
            <a:r>
              <a:rPr lang="da"/>
              <a:t> </a:t>
            </a:r>
            <a:endParaRPr/>
          </a:p>
          <a:p>
            <a:pPr indent="0" lvl="0" marL="0" rtl="0" algn="l">
              <a:spcBef>
                <a:spcPts val="0"/>
              </a:spcBef>
              <a:spcAft>
                <a:spcPts val="0"/>
              </a:spcAft>
              <a:buNone/>
            </a:pPr>
            <a:r>
              <a:rPr lang="da"/>
              <a:t>Determination</a:t>
            </a:r>
            <a:endParaRPr/>
          </a:p>
        </p:txBody>
      </p:sp>
      <p:sp>
        <p:nvSpPr>
          <p:cNvPr id="109" name="Google Shape;109;p18"/>
          <p:cNvSpPr txBox="1"/>
          <p:nvPr/>
        </p:nvSpPr>
        <p:spPr>
          <a:xfrm>
            <a:off x="6202500" y="3536150"/>
            <a:ext cx="15615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Masking</a:t>
            </a:r>
            <a:endParaRPr sz="1800"/>
          </a:p>
        </p:txBody>
      </p:sp>
      <p:sp>
        <p:nvSpPr>
          <p:cNvPr id="110" name="Google Shape;110;p18"/>
          <p:cNvSpPr txBox="1"/>
          <p:nvPr/>
        </p:nvSpPr>
        <p:spPr>
          <a:xfrm>
            <a:off x="6383450" y="796025"/>
            <a:ext cx="15615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a:t>Number plate detection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357375" y="321475"/>
            <a:ext cx="2833500" cy="6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sz="3000">
                <a:latin typeface="Times New Roman"/>
                <a:ea typeface="Times New Roman"/>
                <a:cs typeface="Times New Roman"/>
                <a:sym typeface="Times New Roman"/>
              </a:rPr>
              <a:t>  </a:t>
            </a:r>
            <a:r>
              <a:rPr lang="da" sz="3000">
                <a:latin typeface="Times New Roman"/>
                <a:ea typeface="Times New Roman"/>
                <a:cs typeface="Times New Roman"/>
                <a:sym typeface="Times New Roman"/>
              </a:rPr>
              <a:t>TECH STACK</a:t>
            </a:r>
            <a:endParaRPr sz="3000">
              <a:latin typeface="Times New Roman"/>
              <a:ea typeface="Times New Roman"/>
              <a:cs typeface="Times New Roman"/>
              <a:sym typeface="Times New Roman"/>
            </a:endParaRPr>
          </a:p>
        </p:txBody>
      </p:sp>
      <p:sp>
        <p:nvSpPr>
          <p:cNvPr id="116" name="Google Shape;116;p19"/>
          <p:cNvSpPr txBox="1"/>
          <p:nvPr>
            <p:ph idx="1" type="body"/>
          </p:nvPr>
        </p:nvSpPr>
        <p:spPr>
          <a:xfrm>
            <a:off x="311700" y="1167800"/>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ourier New"/>
              <a:ea typeface="Courier New"/>
              <a:cs typeface="Courier New"/>
              <a:sym typeface="Courier New"/>
            </a:endParaRPr>
          </a:p>
          <a:p>
            <a:pPr indent="0" lvl="0" marL="457200" rtl="0" algn="l">
              <a:spcBef>
                <a:spcPts val="1600"/>
              </a:spcBef>
              <a:spcAft>
                <a:spcPts val="1600"/>
              </a:spcAft>
              <a:buNone/>
            </a:pPr>
            <a:r>
              <a:t/>
            </a:r>
            <a:endParaRPr/>
          </a:p>
        </p:txBody>
      </p:sp>
      <p:pic>
        <p:nvPicPr>
          <p:cNvPr id="117" name="Google Shape;117;p19"/>
          <p:cNvPicPr preferRelativeResize="0"/>
          <p:nvPr/>
        </p:nvPicPr>
        <p:blipFill>
          <a:blip r:embed="rId3">
            <a:alphaModFix/>
          </a:blip>
          <a:stretch>
            <a:fillRect/>
          </a:stretch>
        </p:blipFill>
        <p:spPr>
          <a:xfrm>
            <a:off x="4043800" y="1961400"/>
            <a:ext cx="1572700" cy="1510913"/>
          </a:xfrm>
          <a:prstGeom prst="rect">
            <a:avLst/>
          </a:prstGeom>
          <a:noFill/>
          <a:ln>
            <a:noFill/>
          </a:ln>
        </p:spPr>
      </p:pic>
      <p:pic>
        <p:nvPicPr>
          <p:cNvPr id="118" name="Google Shape;118;p19"/>
          <p:cNvPicPr preferRelativeResize="0"/>
          <p:nvPr/>
        </p:nvPicPr>
        <p:blipFill>
          <a:blip r:embed="rId4">
            <a:alphaModFix/>
          </a:blip>
          <a:stretch>
            <a:fillRect/>
          </a:stretch>
        </p:blipFill>
        <p:spPr>
          <a:xfrm>
            <a:off x="641071" y="668634"/>
            <a:ext cx="1486475" cy="1486475"/>
          </a:xfrm>
          <a:prstGeom prst="rect">
            <a:avLst/>
          </a:prstGeom>
          <a:noFill/>
          <a:ln>
            <a:noFill/>
          </a:ln>
        </p:spPr>
      </p:pic>
      <p:pic>
        <p:nvPicPr>
          <p:cNvPr id="119" name="Google Shape;119;p19"/>
          <p:cNvPicPr preferRelativeResize="0"/>
          <p:nvPr/>
        </p:nvPicPr>
        <p:blipFill>
          <a:blip r:embed="rId5">
            <a:alphaModFix/>
          </a:blip>
          <a:stretch>
            <a:fillRect/>
          </a:stretch>
        </p:blipFill>
        <p:spPr>
          <a:xfrm>
            <a:off x="7208725" y="2892775"/>
            <a:ext cx="1316750" cy="1623100"/>
          </a:xfrm>
          <a:prstGeom prst="rect">
            <a:avLst/>
          </a:prstGeom>
          <a:noFill/>
          <a:ln>
            <a:noFill/>
          </a:ln>
        </p:spPr>
      </p:pic>
      <p:pic>
        <p:nvPicPr>
          <p:cNvPr id="120" name="Google Shape;120;p19"/>
          <p:cNvPicPr preferRelativeResize="0"/>
          <p:nvPr/>
        </p:nvPicPr>
        <p:blipFill>
          <a:blip r:embed="rId6">
            <a:alphaModFix/>
          </a:blip>
          <a:stretch>
            <a:fillRect/>
          </a:stretch>
        </p:blipFill>
        <p:spPr>
          <a:xfrm>
            <a:off x="6833200" y="769375"/>
            <a:ext cx="1999100" cy="1999100"/>
          </a:xfrm>
          <a:prstGeom prst="rect">
            <a:avLst/>
          </a:prstGeom>
          <a:noFill/>
          <a:ln>
            <a:noFill/>
          </a:ln>
        </p:spPr>
      </p:pic>
      <p:pic>
        <p:nvPicPr>
          <p:cNvPr id="121" name="Google Shape;121;p19"/>
          <p:cNvPicPr preferRelativeResize="0"/>
          <p:nvPr/>
        </p:nvPicPr>
        <p:blipFill>
          <a:blip r:embed="rId7">
            <a:alphaModFix/>
          </a:blip>
          <a:stretch>
            <a:fillRect/>
          </a:stretch>
        </p:blipFill>
        <p:spPr>
          <a:xfrm>
            <a:off x="812650" y="2988400"/>
            <a:ext cx="1486475" cy="1295150"/>
          </a:xfrm>
          <a:prstGeom prst="rect">
            <a:avLst/>
          </a:prstGeom>
          <a:noFill/>
          <a:ln>
            <a:noFill/>
          </a:ln>
        </p:spPr>
      </p:pic>
      <p:sp>
        <p:nvSpPr>
          <p:cNvPr id="122" name="Google Shape;122;p19"/>
          <p:cNvSpPr txBox="1"/>
          <p:nvPr/>
        </p:nvSpPr>
        <p:spPr>
          <a:xfrm>
            <a:off x="398000" y="4347475"/>
            <a:ext cx="2495400" cy="417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da" sz="1800">
                <a:solidFill>
                  <a:schemeClr val="dk2"/>
                </a:solidFill>
                <a:latin typeface="Courier New"/>
                <a:ea typeface="Courier New"/>
                <a:cs typeface="Courier New"/>
                <a:sym typeface="Courier New"/>
              </a:rPr>
              <a:t>Pytesseract</a:t>
            </a:r>
            <a:endParaRPr/>
          </a:p>
        </p:txBody>
      </p:sp>
      <p:sp>
        <p:nvSpPr>
          <p:cNvPr id="123" name="Google Shape;123;p19"/>
          <p:cNvSpPr txBox="1"/>
          <p:nvPr/>
        </p:nvSpPr>
        <p:spPr>
          <a:xfrm>
            <a:off x="812625" y="2063250"/>
            <a:ext cx="1486500" cy="41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da" sz="1800">
                <a:solidFill>
                  <a:schemeClr val="dk2"/>
                </a:solidFill>
                <a:latin typeface="Courier New"/>
                <a:ea typeface="Courier New"/>
                <a:cs typeface="Courier New"/>
                <a:sym typeface="Courier New"/>
              </a:rPr>
              <a:t>Pycharm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5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a" sz="3000">
                <a:latin typeface="Times New Roman"/>
                <a:ea typeface="Times New Roman"/>
                <a:cs typeface="Times New Roman"/>
                <a:sym typeface="Times New Roman"/>
              </a:rPr>
              <a:t>Case Diagram</a:t>
            </a:r>
            <a:endParaRPr sz="3000">
              <a:latin typeface="Times New Roman"/>
              <a:ea typeface="Times New Roman"/>
              <a:cs typeface="Times New Roman"/>
              <a:sym typeface="Times New Roman"/>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311700" y="1152475"/>
            <a:ext cx="8520599" cy="386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