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5" r:id="rId9"/>
    <p:sldId id="434" r:id="rId10"/>
    <p:sldId id="433" r:id="rId11"/>
    <p:sldId id="440" r:id="rId12"/>
    <p:sldId id="408" r:id="rId13"/>
    <p:sldId id="407" r:id="rId14"/>
    <p:sldId id="410" r:id="rId15"/>
    <p:sldId id="413" r:id="rId16"/>
    <p:sldId id="415" r:id="rId17"/>
    <p:sldId id="425" r:id="rId18"/>
    <p:sldId id="412" r:id="rId19"/>
    <p:sldId id="416" r:id="rId20"/>
    <p:sldId id="417" r:id="rId21"/>
    <p:sldId id="418" r:id="rId22"/>
    <p:sldId id="419" r:id="rId23"/>
    <p:sldId id="420" r:id="rId24"/>
    <p:sldId id="437" r:id="rId25"/>
    <p:sldId id="438" r:id="rId26"/>
    <p:sldId id="439" r:id="rId27"/>
    <p:sldId id="436" r:id="rId28"/>
    <p:sldId id="426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8000"/>
    <a:srgbClr val="0066FF"/>
    <a:srgbClr val="66FFFF"/>
    <a:srgbClr val="0000FF"/>
    <a:srgbClr val="CCFFFF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84392" autoAdjust="0"/>
  </p:normalViewPr>
  <p:slideViewPr>
    <p:cSldViewPr>
      <p:cViewPr varScale="1">
        <p:scale>
          <a:sx n="105" d="100"/>
          <a:sy n="105" d="100"/>
        </p:scale>
        <p:origin x="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cs typeface="+mn-cs"/>
              </a:defRPr>
            </a:lvl1pPr>
          </a:lstStyle>
          <a:p>
            <a:pPr>
              <a:defRPr/>
            </a:pPr>
            <a:fld id="{ED697CD5-0CCA-C246-8BE1-4084802A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2BB4AC4-A359-3949-AAF2-E04A7BCF1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We already saw how to reduce global memory accesses using constant memory and caching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Can anyone see another opportunity to reduce global memory accesses?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  <a:sym typeface="Wingdings" charset="0"/>
              </a:rPr>
              <a:t>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Wingdings" charset="0"/>
              </a:rPr>
              <a:t> Lots of data reuse for input data  tiling using shared memory</a:t>
            </a:r>
            <a:endParaRPr lang="en-US">
              <a:latin typeface="Times New Roman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0CD82230-CDAC-5F45-992C-54D4DF85D6E2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72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animation shows that reuse is higher for internal elements than ones near the edges of the input tile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4AC4-A359-3949-AAF2-E04A7BCF18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Moving on to 2D convolution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Coordinates for the product (P) are easy – simple linear mapping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DCDDE4ED-0C1B-9E42-9278-A0D49F9C18A4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7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closer element is to boundary of tile, fewer threads use that element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e.g., center element would be used by all calculations with MASK_SIZE of 3 or larger</a:t>
            </a:r>
          </a:p>
        </p:txBody>
      </p:sp>
    </p:spTree>
    <p:extLst>
      <p:ext uri="{BB962C8B-B14F-4D97-AF65-F5344CB8AC3E}">
        <p14:creationId xmlns:p14="http://schemas.microsoft.com/office/powerpoint/2010/main" val="119410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In this strategy, the number of threads is greater than the number of computations.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-- There is one thread per element loaded into the shared memory.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-- Since computations only need to be done for the internal elements (not the halo elements), some threads perform loads into shared memory but do not do computations.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94FD90-C3D2-3544-B28F-4E778987F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Overlap at edges determines how much larger input tile must be than output tile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The width of the perimeter (halo) is MASK_WIDTH/2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3784F8C2-5AB6-0844-B641-A2917884A3BA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6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This approach makes loading into the shared memory simple, since each thread loads one element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DD918FED-721A-FC4D-832B-97B35818187E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6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* Input tile is not the same size as output tile (it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altLang="ja-JP" dirty="0">
                <a:latin typeface="Times New Roman" charset="0"/>
              </a:rPr>
              <a:t>s bigger), so we need to shift the indices from the output to the input coordinates</a:t>
            </a:r>
            <a:br>
              <a:rPr lang="en-US" altLang="ja-JP" dirty="0">
                <a:latin typeface="Times New Roman" charset="0"/>
              </a:rPr>
            </a:br>
            <a:r>
              <a:rPr lang="en-US" altLang="ja-JP" dirty="0">
                <a:latin typeface="Times New Roman" charset="0"/>
              </a:rPr>
              <a:t>-- output indices correspond to thread indices, but input indices are shifted up and to the left</a:t>
            </a:r>
            <a:br>
              <a:rPr lang="en-US" altLang="ja-JP" dirty="0">
                <a:latin typeface="Times New Roman" charset="0"/>
              </a:rPr>
            </a:br>
            <a:r>
              <a:rPr lang="en-US" altLang="ja-JP" dirty="0">
                <a:latin typeface="Times New Roman" charset="0"/>
              </a:rPr>
              <a:t>-- </a:t>
            </a:r>
            <a:r>
              <a:rPr lang="en-US" altLang="ja-JP" dirty="0" smtClean="0">
                <a:latin typeface="Times New Roman" charset="0"/>
              </a:rPr>
              <a:t>Think </a:t>
            </a:r>
            <a:r>
              <a:rPr lang="en-US" altLang="ja-JP" dirty="0">
                <a:latin typeface="Times New Roman" charset="0"/>
              </a:rPr>
              <a:t>about what would happen if we just use the normal formula (</a:t>
            </a:r>
            <a:r>
              <a:rPr lang="en-US" altLang="ja-JP" dirty="0" err="1">
                <a:latin typeface="Times New Roman" charset="0"/>
              </a:rPr>
              <a:t>threadIdx.x</a:t>
            </a:r>
            <a:r>
              <a:rPr lang="en-US" altLang="ja-JP" dirty="0">
                <a:latin typeface="Times New Roman" charset="0"/>
              </a:rPr>
              <a:t> + </a:t>
            </a:r>
            <a:r>
              <a:rPr lang="en-US" altLang="ja-JP" dirty="0" err="1" smtClean="0">
                <a:latin typeface="Times New Roman" charset="0"/>
              </a:rPr>
              <a:t>blockIdx.x</a:t>
            </a:r>
            <a:r>
              <a:rPr lang="en-US" altLang="ja-JP" dirty="0" smtClean="0">
                <a:latin typeface="Times New Roman" charset="0"/>
              </a:rPr>
              <a:t> </a:t>
            </a:r>
            <a:r>
              <a:rPr lang="en-US" altLang="ja-JP" dirty="0">
                <a:latin typeface="Times New Roman" charset="0"/>
              </a:rPr>
              <a:t>* </a:t>
            </a:r>
            <a:r>
              <a:rPr lang="en-US" altLang="ja-JP" dirty="0" err="1">
                <a:latin typeface="Times New Roman" charset="0"/>
              </a:rPr>
              <a:t>blockDim.x</a:t>
            </a:r>
            <a:r>
              <a:rPr lang="en-US" altLang="ja-JP" dirty="0">
                <a:latin typeface="Times New Roman" charset="0"/>
              </a:rPr>
              <a:t>) </a:t>
            </a:r>
            <a:r>
              <a:rPr lang="en-US" altLang="ja-JP" dirty="0">
                <a:latin typeface="Times New Roman" charset="0"/>
                <a:sym typeface="Wingdings" charset="0"/>
              </a:rPr>
              <a:t> We would not load all the inputs we need</a:t>
            </a:r>
            <a:endParaRPr lang="en-US" altLang="ja-JP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* What is the shift relationship in our case?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  <a:sym typeface="Wingdings" charset="0"/>
              </a:rPr>
              <a:t> shift by MASK_SIZE/2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9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Shift up and to the left by MASK_SIZE/2 to align the input tile into the shared memory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-- The upper left corner of the input tile is up and to the left of the upper left corner of the output tile by MASK_WIDTH/2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The thread and block indices refer to the output tile (tiling is done to cover all the output elements that need to be computed)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30F354F6-0489-A348-AB11-18847FC5A9DF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91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We load into shared memory using the shifted coordinates (row_i, col_i)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1E22E087-8A4E-F143-93D9-510EE799DA86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1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Only the threads that fall within the output tile dimensions need to perform a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24F156-A879-BA46-84D1-D97F99A191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N (input) tiles are more complicated because we can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t just use the corresponding elements of N – we also need extra elements at the boundaries</a:t>
            </a:r>
          </a:p>
          <a:p>
            <a:r>
              <a:rPr lang="en-US">
                <a:latin typeface="Times New Roman" charset="0"/>
              </a:rPr>
              <a:t>* Elements that do not exist are ghost elements (before beginning and after end of input array)</a:t>
            </a:r>
          </a:p>
          <a:p>
            <a:r>
              <a:rPr lang="en-US">
                <a:latin typeface="Times New Roman" charset="0"/>
              </a:rPr>
              <a:t>* Elements that we need in multiple tiles are halo cells that surround the edge of each input tile</a:t>
            </a:r>
          </a:p>
          <a:p>
            <a:r>
              <a:rPr lang="en-US">
                <a:latin typeface="Times New Roman" charset="0"/>
              </a:rPr>
              <a:t>* Notice that we use the halo elements in multiple tiles – sometimes they are internal elements</a:t>
            </a:r>
          </a:p>
        </p:txBody>
      </p:sp>
    </p:spTree>
    <p:extLst>
      <p:ext uri="{BB962C8B-B14F-4D97-AF65-F5344CB8AC3E}">
        <p14:creationId xmlns:p14="http://schemas.microsoft.com/office/powerpoint/2010/main" val="424915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What happens if you do set an output with a thread that is outside the bounds of the output array?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  <a:sym typeface="Wingdings" charset="0"/>
              </a:rPr>
              <a:t> You might write out of bounds or write to another row that belongs to another tile</a:t>
            </a:r>
            <a:endParaRPr lang="en-US">
              <a:latin typeface="Times New Roman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24B4C02F-8890-ED49-B7B8-E8E485FDECD9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1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MASK_SIZE-1 is the combined number of halo elements on both sides of tile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The block size (number of threads) is bigger than the tile size (number of computations)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893BBBEE-74E7-BF46-8C0E-8EB90B9DFD6C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6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about 2180 uses of tile elements for 144 elements in the tile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23EA1D2D-93D6-274C-BF6E-107AAF7F85CC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90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907FE528-9E55-5F4A-840F-1D7D3F94C927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8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you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d like to have more threads in a block because the center area of the input tile that is reused more gets bigger</a:t>
            </a:r>
            <a:br>
              <a:rPr lang="en-US" altLang="ja-JP">
                <a:latin typeface="Times New Roman" charset="0"/>
              </a:rPr>
            </a:br>
            <a:r>
              <a:rPr lang="en-US" altLang="ja-JP">
                <a:latin typeface="Times New Roman" charset="0"/>
              </a:rPr>
              <a:t>* Bigger tile means more inner elements where we get maximum reuse</a:t>
            </a:r>
            <a:br>
              <a:rPr lang="en-US" altLang="ja-JP">
                <a:latin typeface="Times New Roman" charset="0"/>
              </a:rPr>
            </a:br>
            <a:r>
              <a:rPr lang="en-US" altLang="ja-JP">
                <a:latin typeface="Times New Roman" charset="0"/>
              </a:rPr>
              <a:t>* thread coarsening means that each thread computes N product elements</a:t>
            </a:r>
            <a:br>
              <a:rPr lang="en-US" altLang="ja-JP">
                <a:latin typeface="Times New Roman" charset="0"/>
              </a:rPr>
            </a:br>
            <a:r>
              <a:rPr lang="en-US" altLang="ja-JP">
                <a:latin typeface="Times New Roman" charset="0"/>
              </a:rPr>
              <a:t>-- thread coarsening allows us to have a bigger tile, even though the number of threads per block is limited by the hardware</a:t>
            </a:r>
            <a:br>
              <a:rPr lang="en-US" altLang="ja-JP">
                <a:latin typeface="Times New Roman" charset="0"/>
              </a:rPr>
            </a:br>
            <a:r>
              <a:rPr lang="en-US" altLang="ja-JP">
                <a:latin typeface="Times New Roman" charset="0"/>
              </a:rPr>
              <a:t>-- since the tile is stored in shared memory, the size of the tile is limited by the size of the shared memory, even when we use thread coarsening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92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go back and look over the slides, read the book to get a good sense of what is going on </a:t>
            </a:r>
          </a:p>
        </p:txBody>
      </p:sp>
    </p:spTree>
    <p:extLst>
      <p:ext uri="{BB962C8B-B14F-4D97-AF65-F5344CB8AC3E}">
        <p14:creationId xmlns:p14="http://schemas.microsoft.com/office/powerpoint/2010/main" val="73706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go over example of loading left halo using the actual numbers to show how halo elements align at index 0 of shared memory buffer N_ds</a:t>
            </a:r>
          </a:p>
          <a:p>
            <a:r>
              <a:rPr lang="en-US">
                <a:latin typeface="Times New Roman" charset="0"/>
              </a:rPr>
              <a:t>* If you don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t understand, ask now, because this is the basis for the rest of the algorithm</a:t>
            </a:r>
          </a:p>
          <a:p>
            <a:r>
              <a:rPr lang="en-US">
                <a:latin typeface="Times New Roman" charset="0"/>
              </a:rPr>
              <a:t>* It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s important to create good documentation like this (diagrams/explanations) so others can understand your code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0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Straightforward – each thread loads one internal element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-- The n in [n + threadIdx.x] is to move past the left halo elements to store the internal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C28C22-B288-1D48-92FD-120AF1BD82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move over to the next block and have the first n threads load the right halo elements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the n+blockDim.x in [n+blockDim.x+threadIdx.x] moves past the left halo and internal elements to store the right halo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047C5F-5DE9-1742-BCF6-D82FDAA908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Code is somewhat complicated to load and align the input tile into shared memory, but it makes for a simple computation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Size of shared memory buffer is bigger than the output tile, because we need extra elements to complete the convolution at the boundaries of a tile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Notice the syncthreads, which makes sure that all the data are loaded into shared memory before performing the computation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A3230151-8CFC-214B-9AD7-84117DE64F83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Data reuse ramps up as we get into the center portion of the tile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The bigger the tile, the closer we come to maximizing data reuse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* Maximum times an input element can be reused is min(Mask_Width, Tile_Width)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fld id="{DA0C7596-34DF-2D48-93E0-276EB33F621E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* When the tile is longer than the mask, each element is reused up to a max of MASK_WIDTH times</a:t>
            </a:r>
          </a:p>
        </p:txBody>
      </p:sp>
    </p:spTree>
    <p:extLst>
      <p:ext uri="{BB962C8B-B14F-4D97-AF65-F5344CB8AC3E}">
        <p14:creationId xmlns:p14="http://schemas.microsoft.com/office/powerpoint/2010/main" val="149439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* Alternate code with simpler loading into shared memory but more complex inner product because we need to load from both shared memory and global memory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* In this case, the halo elements are not loaded into shared memory.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-- This might not affect performance too much, since the halo elements have the least reuse.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-- rely on caching for the halo </a:t>
            </a:r>
            <a:r>
              <a:rPr lang="en-US" dirty="0" smtClean="0">
                <a:latin typeface="Times New Roman" charset="0"/>
              </a:rPr>
              <a:t>elements (GPU global</a:t>
            </a:r>
            <a:r>
              <a:rPr lang="en-US" baseline="0" dirty="0" smtClean="0">
                <a:latin typeface="Times New Roman" charset="0"/>
              </a:rPr>
              <a:t> L2 cache could cache them)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* Inner if condition checks whether the element can be loaded from the shared memory or the global memory</a:t>
            </a:r>
          </a:p>
        </p:txBody>
      </p:sp>
    </p:spTree>
    <p:extLst>
      <p:ext uri="{BB962C8B-B14F-4D97-AF65-F5344CB8AC3E}">
        <p14:creationId xmlns:p14="http://schemas.microsoft.com/office/powerpoint/2010/main" val="140983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C044-5F88-1349-ADEF-26A90607A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FACE1-4E0F-B54A-9BDB-5FC43B84F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01E29-B265-C64A-BF47-169548852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3220C-518C-CF49-B579-5AB3D76C0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0EADD-EE48-1F45-89E9-DEF95B79F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3F724-3F74-2545-8005-1C99F7F09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1A8C-E58E-2042-8FC3-536D537E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97703-1EAD-7F49-9CC9-5D118C706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D062E-138F-9545-89F4-0C09477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0FF9-3C83-5748-8759-6AEC0857F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03741-BB2E-6F44-82AD-2C1BF1275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228600" y="228600"/>
            <a:ext cx="0" cy="6400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346075" y="228600"/>
            <a:ext cx="0" cy="6400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7936FA2-3E65-6044-BC6E-82213277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</a:rPr>
              <a:t>EE5351</a:t>
            </a:r>
            <a:br>
              <a:rPr lang="en-US" sz="3200">
                <a:latin typeface="Arial" charset="0"/>
                <a:ea typeface="ＭＳ Ｐゴシック" charset="0"/>
              </a:rPr>
            </a:br>
            <a:r>
              <a:rPr lang="en-US" sz="3200">
                <a:latin typeface="Arial" charset="0"/>
                <a:ea typeface="ＭＳ Ｐゴシック" charset="0"/>
              </a:rPr>
              <a:t/>
            </a:r>
            <a:br>
              <a:rPr lang="en-US" sz="3200">
                <a:latin typeface="Arial" charset="0"/>
                <a:ea typeface="ＭＳ Ｐゴシック" charset="0"/>
              </a:rPr>
            </a:br>
            <a:r>
              <a:rPr lang="en-US" sz="3200">
                <a:latin typeface="Arial" charset="0"/>
                <a:ea typeface="Gulim" charset="0"/>
                <a:cs typeface="Gulim" charset="0"/>
              </a:rPr>
              <a:t> </a:t>
            </a:r>
            <a:r>
              <a:rPr lang="en-US" sz="3600">
                <a:latin typeface="Arial" charset="0"/>
                <a:ea typeface="Gulim" charset="0"/>
                <a:cs typeface="Gulim" charset="0"/>
              </a:rPr>
              <a:t>Applied Parallel Programming</a:t>
            </a:r>
            <a:r>
              <a:rPr lang="en-US" altLang="ko-KR" sz="4000">
                <a:latin typeface="Arial" charset="0"/>
                <a:ea typeface="Gulim" charset="0"/>
                <a:cs typeface="Gulim" charset="0"/>
              </a:rPr>
              <a:t/>
            </a:r>
            <a:br>
              <a:rPr lang="en-US" altLang="ko-KR" sz="4000">
                <a:latin typeface="Arial" charset="0"/>
                <a:ea typeface="Gulim" charset="0"/>
                <a:cs typeface="Gulim" charset="0"/>
              </a:rPr>
            </a:br>
            <a:r>
              <a:rPr lang="en-US" altLang="ko-KR" sz="4000">
                <a:latin typeface="Arial" charset="0"/>
                <a:ea typeface="Gulim" charset="0"/>
                <a:cs typeface="Gulim" charset="0"/>
              </a:rPr>
              <a:t/>
            </a:r>
            <a:br>
              <a:rPr lang="en-US" altLang="ko-KR" sz="4000">
                <a:latin typeface="Arial" charset="0"/>
                <a:ea typeface="Gulim" charset="0"/>
                <a:cs typeface="Gulim" charset="0"/>
              </a:rPr>
            </a:br>
            <a:r>
              <a:rPr lang="en-US">
                <a:latin typeface="Arial" charset="0"/>
                <a:ea typeface="ＭＳ Ｐゴシック" charset="0"/>
              </a:rPr>
              <a:t/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 sz="4000">
                <a:latin typeface="Arial" charset="0"/>
                <a:ea typeface="ＭＳ Ｐゴシック" charset="0"/>
              </a:rPr>
              <a:t>Lecture 10:</a:t>
            </a:r>
            <a:r>
              <a:rPr lang="en-US">
                <a:latin typeface="Arial" charset="0"/>
                <a:ea typeface="ＭＳ Ｐゴシック" charset="0"/>
              </a:rPr>
              <a:t> Tiled Convolution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24600"/>
            <a:ext cx="3124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>
                <a:cs typeface="Times New Roman" charset="0"/>
              </a:rPr>
              <a:t>© David Kirk/NVIDIA and Wen-</a:t>
            </a:r>
            <a:r>
              <a:rPr lang="en-US" sz="800" dirty="0" err="1">
                <a:cs typeface="Times New Roman" charset="0"/>
              </a:rPr>
              <a:t>mei</a:t>
            </a:r>
            <a:r>
              <a:rPr lang="en-US" sz="800" dirty="0">
                <a:cs typeface="Times New Roman" charset="0"/>
              </a:rPr>
              <a:t> W. </a:t>
            </a:r>
            <a:r>
              <a:rPr lang="en-US" sz="800" dirty="0" err="1">
                <a:cs typeface="Times New Roman" charset="0"/>
              </a:rPr>
              <a:t>Hwu</a:t>
            </a:r>
            <a:r>
              <a:rPr lang="en-US" sz="800" dirty="0">
                <a:cs typeface="Times New Roman" charset="0"/>
              </a:rPr>
              <a:t> </a:t>
            </a:r>
            <a:br>
              <a:rPr lang="en-US" sz="800" dirty="0">
                <a:cs typeface="Times New Roman" charset="0"/>
              </a:rPr>
            </a:br>
            <a:r>
              <a:rPr lang="en-US" sz="800" dirty="0">
                <a:cs typeface="Times New Roman" charset="0"/>
              </a:rPr>
              <a:t>ECE408/CS483/ECE498al University of Illinois, 2007-2011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57200" y="12700"/>
            <a:ext cx="8686800" cy="67405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/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__global__ void convolution_1D_basic_kernel(float *N, float *P,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	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,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Width) {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*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__shared__ float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[TILE_SIZE];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+mn-cs"/>
              </a:rPr>
              <a:t>// no room for halo elements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] = N[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];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+mn-cs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+mn-cs"/>
              </a:rPr>
              <a:t>syncthreads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+mn-cs"/>
              </a:rPr>
              <a:t>()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This_tile_start_point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 * 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Next_tile_start_point</a:t>
            </a:r>
            <a:r>
              <a:rPr lang="en-US" b="1" dirty="0">
                <a:latin typeface="Courier New" charset="0"/>
                <a:cs typeface="+mn-cs"/>
              </a:rPr>
              <a:t> = (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 + 1) * 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N_start_point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 - (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/2);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+mn-cs"/>
              </a:rPr>
              <a:t>// start for this comp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float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smtClean="0">
                <a:latin typeface="Courier New" charset="0"/>
                <a:cs typeface="+mn-cs"/>
              </a:rPr>
              <a:t>0.0;</a:t>
            </a:r>
            <a:endParaRPr lang="en-US" b="1" dirty="0">
              <a:latin typeface="Courier New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for (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j = 0; j &lt; 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; j ++) {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err="1">
                <a:latin typeface="Courier New" charset="0"/>
                <a:cs typeface="+mn-cs"/>
              </a:rPr>
              <a:t>N_start_point</a:t>
            </a:r>
            <a:r>
              <a:rPr lang="en-US" b="1" dirty="0">
                <a:latin typeface="Courier New" charset="0"/>
                <a:cs typeface="+mn-cs"/>
              </a:rPr>
              <a:t> + j;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if (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 &gt;= 0 &amp;&amp; 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 &lt; Width) {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+mn-cs"/>
              </a:rPr>
              <a:t>// not ghost elements</a:t>
            </a:r>
            <a:r>
              <a:rPr lang="en-US" b="1" dirty="0">
                <a:latin typeface="Courier New" charset="0"/>
                <a:cs typeface="+mn-cs"/>
              </a:rPr>
              <a:t/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    if ((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 &gt;= </a:t>
            </a:r>
            <a:r>
              <a:rPr lang="en-US" b="1" dirty="0" err="1">
                <a:latin typeface="Courier New" charset="0"/>
                <a:cs typeface="+mn-cs"/>
              </a:rPr>
              <a:t>This_tile_start_point</a:t>
            </a:r>
            <a:r>
              <a:rPr lang="en-US" b="1" dirty="0">
                <a:latin typeface="Courier New" charset="0"/>
                <a:cs typeface="+mn-cs"/>
              </a:rPr>
              <a:t>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		&amp;&amp; (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 &lt; </a:t>
            </a:r>
            <a:r>
              <a:rPr lang="en-US" b="1" dirty="0" err="1">
                <a:latin typeface="Courier New" charset="0"/>
                <a:cs typeface="+mn-cs"/>
              </a:rPr>
              <a:t>Next_tile_start_point</a:t>
            </a:r>
            <a:r>
              <a:rPr lang="en-US" b="1" dirty="0">
                <a:latin typeface="Courier New" charset="0"/>
                <a:cs typeface="+mn-cs"/>
              </a:rPr>
              <a:t>)) {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       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 +=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</a:t>
            </a:r>
            <a:r>
              <a:rPr lang="en-US" b="1" dirty="0" err="1">
                <a:latin typeface="Courier New" charset="0"/>
                <a:cs typeface="+mn-cs"/>
              </a:rPr>
              <a:t>threadIdx.x+j</a:t>
            </a:r>
            <a:r>
              <a:rPr lang="en-US" b="1" dirty="0">
                <a:latin typeface="Courier New" charset="0"/>
                <a:cs typeface="+mn-cs"/>
              </a:rPr>
              <a:t>-(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/2)]*M[j];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    } else {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       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 += N[</a:t>
            </a:r>
            <a:r>
              <a:rPr lang="en-US" b="1" dirty="0" err="1">
                <a:latin typeface="Courier New" charset="0"/>
                <a:cs typeface="+mn-cs"/>
              </a:rPr>
              <a:t>N_index</a:t>
            </a:r>
            <a:r>
              <a:rPr lang="en-US" b="1" dirty="0">
                <a:latin typeface="Courier New" charset="0"/>
                <a:cs typeface="+mn-cs"/>
              </a:rPr>
              <a:t>] * M[j]; 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+mn-cs"/>
              </a:rPr>
              <a:t>// rely on caching</a:t>
            </a:r>
            <a:r>
              <a:rPr lang="en-US" b="1" dirty="0">
                <a:latin typeface="Courier New" charset="0"/>
                <a:cs typeface="+mn-cs"/>
              </a:rPr>
              <a:t/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    }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    }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}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P[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] =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;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83220C-518C-CF49-B579-5AB3D76C0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236596" y="2514600"/>
            <a:ext cx="2135197" cy="439271"/>
            <a:chOff x="533400" y="2532529"/>
            <a:chExt cx="2135197" cy="439271"/>
          </a:xfrm>
        </p:grpSpPr>
        <p:sp>
          <p:nvSpPr>
            <p:cNvPr id="27" name="Rectangle 26"/>
            <p:cNvSpPr/>
            <p:nvPr/>
          </p:nvSpPr>
          <p:spPr>
            <a:xfrm>
              <a:off x="533400" y="2532529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0440" y="2532529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7479" y="2532529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14518" y="2532529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41557" y="2532529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33042" y="5199529"/>
            <a:ext cx="427040" cy="43927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3042" y="4069976"/>
            <a:ext cx="427040" cy="439271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1335" y="4634753"/>
            <a:ext cx="427040" cy="439271"/>
          </a:xfrm>
          <a:prstGeom prst="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97396" y="4069976"/>
            <a:ext cx="317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Tile (Shared Memory)</a:t>
            </a:r>
            <a:endParaRPr lang="en-US" sz="28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7396" y="4634753"/>
            <a:ext cx="321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Halo (Global Memory)</a:t>
            </a:r>
            <a:endParaRPr lang="en-US" sz="28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7396" y="5207913"/>
            <a:ext cx="3669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Mask (Constant Memory)</a:t>
            </a:r>
            <a:endParaRPr lang="en-US" sz="2800" dirty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19200" y="1828800"/>
            <a:ext cx="2142870" cy="400110"/>
            <a:chOff x="1219200" y="1828800"/>
            <a:chExt cx="2142870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67130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65" name="TextBox 64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57400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71" name="TextBox 70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14600" y="1842395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77" name="TextBox 76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895600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83" name="TextBox 82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343530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89" name="TextBox 88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751196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95" name="TextBox 94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140894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101" name="TextBox 100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580698" y="1846198"/>
            <a:ext cx="2142870" cy="400110"/>
            <a:chOff x="1219200" y="1828800"/>
            <a:chExt cx="2142870" cy="400110"/>
          </a:xfrm>
          <a:solidFill>
            <a:srgbClr val="FFFFFF"/>
          </a:solidFill>
        </p:grpSpPr>
        <p:sp>
          <p:nvSpPr>
            <p:cNvPr id="107" name="TextBox 106"/>
            <p:cNvSpPr txBox="1"/>
            <p:nvPr/>
          </p:nvSpPr>
          <p:spPr>
            <a:xfrm>
              <a:off x="12192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76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574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1460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04870" y="1828800"/>
              <a:ext cx="45720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0676" y="1837323"/>
            <a:ext cx="3048000" cy="402681"/>
            <a:chOff x="5020676" y="1837323"/>
            <a:chExt cx="3048000" cy="402681"/>
          </a:xfrm>
        </p:grpSpPr>
        <p:sp>
          <p:nvSpPr>
            <p:cNvPr id="113" name="TextBox 112"/>
            <p:cNvSpPr txBox="1"/>
            <p:nvPr/>
          </p:nvSpPr>
          <p:spPr>
            <a:xfrm>
              <a:off x="5925806" y="1837323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83006" y="1837323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64006" y="1837323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221206" y="1837323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611476" y="1837323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20676" y="1839894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77876" y="1839894"/>
              <a:ext cx="4572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5301" y="1828800"/>
            <a:ext cx="6832629" cy="439271"/>
            <a:chOff x="1235301" y="1828800"/>
            <a:chExt cx="6832629" cy="439271"/>
          </a:xfrm>
        </p:grpSpPr>
        <p:sp>
          <p:nvSpPr>
            <p:cNvPr id="7" name="Rectangle 6"/>
            <p:cNvSpPr/>
            <p:nvPr/>
          </p:nvSpPr>
          <p:spPr>
            <a:xfrm>
              <a:off x="2089379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6419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43458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0497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97536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4576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1615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78655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5693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2733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9772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6812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13851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40890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35301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2340" y="1828800"/>
              <a:ext cx="427040" cy="439271"/>
            </a:xfrm>
            <a:prstGeom prst="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467 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 2.59259E-6 L 0.09566 0.0004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6 0.00046 L 0.14167 0.0006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0069 L 0.18333 0.0011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00116 L 0.2309 0.0016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 0.00162 L 0.275 0.00208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00208 L 0.32153 0.00208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53 0.00208 L 0.37188 0.0025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94 0.00254 L 0.51242 0.00393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5" y="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Tiling P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>
          <a:xfrm>
            <a:off x="635000" y="1143000"/>
            <a:ext cx="8305800" cy="47561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Use a thread block to calculate a tile of P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Thread Block size determined by TILE_SIZE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33EA7445-29D9-504A-9AB1-EC9F41AC8B74}" type="slidenum">
              <a:rPr lang="en-US" sz="1400">
                <a:latin typeface="Times New Roman" charset="0"/>
                <a:cs typeface="Arial" charset="0"/>
              </a:rPr>
              <a:pPr eaLnBrk="1" hangingPunct="1"/>
              <a:t>12</a:t>
            </a:fld>
            <a:endParaRPr lang="en-US" sz="1400">
              <a:latin typeface="Times New Roman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100" y="3289300"/>
            <a:ext cx="6400800" cy="318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3750" y="3288476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2424" y="3288475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1100" y="3289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7900" y="3289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42000" y="3289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96100" y="3289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2100" y="4343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40775" y="4356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1100" y="4343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4343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42000" y="4343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2100" y="5410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21100" y="5410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7900" y="54229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54700" y="5410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08800" y="43307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68500" y="3733800"/>
            <a:ext cx="1270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39" name="Rectangle 1"/>
          <p:cNvSpPr>
            <a:spLocks noChangeArrowheads="1"/>
          </p:cNvSpPr>
          <p:nvPr/>
        </p:nvSpPr>
        <p:spPr bwMode="auto">
          <a:xfrm>
            <a:off x="1562100" y="2362200"/>
            <a:ext cx="6007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col_o = blockIdx.x * TILE_SIZE + tx;</a:t>
            </a:r>
          </a:p>
          <a:p>
            <a:r>
              <a:rPr lang="en-US" sz="2000" b="1"/>
              <a:t>row_o = blockIdx.y*TILE_SIZE + ty;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Tiling 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641350" y="1143000"/>
            <a:ext cx="83058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Each N element is used in calculating up to MASK_SIZE * MASK_SIZE P elements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(all elements in the tile)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C14444D7-FF71-CA41-A60F-5D0077012E95}" type="slidenum">
              <a:rPr lang="en-US" sz="1400">
                <a:latin typeface="Times New Roman" charset="0"/>
                <a:cs typeface="Arial" charset="0"/>
              </a:rPr>
              <a:pPr eaLnBrk="1" hangingPunct="1"/>
              <a:t>13</a:t>
            </a:fld>
            <a:endParaRPr lang="en-US" sz="1400">
              <a:latin typeface="Times New Roman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03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51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03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356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303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99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03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399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03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399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384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76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77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25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910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77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9096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10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766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877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8620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97350" y="3505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958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877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973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70250" y="4127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81400" y="4127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79850" y="4127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1000" y="4127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89450" y="4127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400" y="28956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0150" y="29083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324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943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484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5468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516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324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43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4681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5468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8516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324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436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4205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532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51650" y="3505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324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9436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2420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53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8516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6324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436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2420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5532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16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242050" y="28956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938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049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8097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109788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414588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1938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5049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08163" y="54864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09788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414588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938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5049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804988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1145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414588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938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5049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4988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1145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414588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193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5049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04988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145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414588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00150" y="48768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90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401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044950" y="5181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3434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6482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4290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7401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043363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3434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6482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4290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7401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038600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3497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6482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4290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7401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0386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3497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6482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4290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7401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0386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497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6482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435350" y="45720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6324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9436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2484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5468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8516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6324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9436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246813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546850" y="54864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8516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324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9436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42050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5532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8516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6324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9436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420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5532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8516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6324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9436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420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5532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8516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937250" y="48768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High-Level Input Tiling Strategy</a:t>
            </a:r>
          </a:p>
        </p:txBody>
      </p:sp>
      <p:sp>
        <p:nvSpPr>
          <p:cNvPr id="38914" name="Content Placeholder 7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458200" cy="1727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Load a tile of N into shared memory (SM)</a:t>
            </a:r>
          </a:p>
          <a:p>
            <a:pPr lvl="1" eaLnBrk="1" hangingPunct="1"/>
            <a:r>
              <a:rPr lang="en-US" b="1" dirty="0">
                <a:latin typeface="Arial" charset="0"/>
                <a:ea typeface="ＭＳ Ｐゴシック" charset="0"/>
              </a:rPr>
              <a:t>All threads </a:t>
            </a:r>
            <a:r>
              <a:rPr lang="en-US" dirty="0">
                <a:latin typeface="Arial" charset="0"/>
                <a:ea typeface="ＭＳ Ｐゴシック" charset="0"/>
              </a:rPr>
              <a:t>participate in </a:t>
            </a:r>
            <a:r>
              <a:rPr lang="en-US" b="1" dirty="0">
                <a:latin typeface="Arial" charset="0"/>
                <a:ea typeface="ＭＳ Ｐゴシック" charset="0"/>
              </a:rPr>
              <a:t>loading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 </a:t>
            </a:r>
            <a:r>
              <a:rPr lang="en-US" b="1" dirty="0">
                <a:latin typeface="Arial" charset="0"/>
                <a:ea typeface="ＭＳ Ｐゴシック" charset="0"/>
              </a:rPr>
              <a:t>subset of threads </a:t>
            </a:r>
            <a:r>
              <a:rPr lang="en-US" dirty="0" smtClean="0">
                <a:latin typeface="Arial" charset="0"/>
                <a:ea typeface="ＭＳ Ｐゴシック" charset="0"/>
              </a:rPr>
              <a:t>perform </a:t>
            </a:r>
            <a:r>
              <a:rPr lang="en-US" b="1" dirty="0" smtClean="0">
                <a:latin typeface="Arial" charset="0"/>
                <a:ea typeface="ＭＳ Ｐゴシック" charset="0"/>
              </a:rPr>
              <a:t>computations</a:t>
            </a:r>
            <a:endParaRPr lang="en-US" b="1" dirty="0">
              <a:latin typeface="Arial" charset="0"/>
              <a:ea typeface="ＭＳ Ｐゴシック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FD2713D9-93BF-6946-A06D-3B17401C2387}" type="slidenum">
              <a:rPr lang="en-US" sz="1400">
                <a:latin typeface="Times New Roman" charset="0"/>
                <a:cs typeface="Arial" charset="0"/>
              </a:rPr>
              <a:pPr eaLnBrk="1" hangingPunct="1"/>
              <a:t>14</a:t>
            </a:fld>
            <a:endParaRPr lang="en-US" sz="1400">
              <a:latin typeface="Times New Roman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429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4178300" y="2984500"/>
            <a:ext cx="1665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TILE_SIZE</a:t>
            </a:r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 rot="-5400000">
            <a:off x="1923256" y="4760120"/>
            <a:ext cx="166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TILE_SIZE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4038600"/>
            <a:ext cx="1201738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 rot="-5400000">
            <a:off x="2991644" y="4439444"/>
            <a:ext cx="1300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MASK_SIZE</a:t>
            </a:r>
          </a:p>
        </p:txBody>
      </p: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3708400" y="3708400"/>
            <a:ext cx="1300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MASK_SIZE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00538" y="4414838"/>
            <a:ext cx="219075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2000" y="2413000"/>
            <a:ext cx="333375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3" name="Title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Input tiles need to be larger than output tiles.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38350" y="5537200"/>
            <a:ext cx="330835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286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65750" y="2413000"/>
            <a:ext cx="59690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409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24D12D85-FF12-4149-9EAC-BC18012D968A}" type="slidenum">
              <a:rPr lang="en-US" sz="1400">
                <a:latin typeface="Times New Roman" charset="0"/>
                <a:cs typeface="Arial" charset="0"/>
              </a:rPr>
              <a:pPr eaLnBrk="1" hangingPunct="1"/>
              <a:t>15</a:t>
            </a:fld>
            <a:endParaRPr lang="en-US" sz="1400">
              <a:latin typeface="Times New Roman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020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Output Tile</a:t>
            </a:r>
          </a:p>
        </p:txBody>
      </p:sp>
      <p:sp>
        <p:nvSpPr>
          <p:cNvPr id="41021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Input Tile</a:t>
            </a:r>
          </a:p>
        </p:txBody>
      </p:sp>
      <p:cxnSp>
        <p:nvCxnSpPr>
          <p:cNvPr id="41022" name="Straight Arrow Connector 68"/>
          <p:cNvCxnSpPr>
            <a:cxnSpLocks noChangeShapeType="1"/>
          </p:cNvCxnSpPr>
          <p:nvPr/>
        </p:nvCxnSpPr>
        <p:spPr bwMode="auto">
          <a:xfrm flipH="1" flipV="1">
            <a:off x="6038850" y="3200400"/>
            <a:ext cx="730250" cy="11113"/>
          </a:xfrm>
          <a:prstGeom prst="straightConnector1">
            <a:avLst/>
          </a:prstGeom>
          <a:noFill/>
          <a:ln w="76200">
            <a:solidFill>
              <a:srgbClr val="00CC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Dealing with Mismatch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Use a thread block that matches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input tile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Each </a:t>
            </a:r>
            <a:r>
              <a:rPr lang="en-US" b="1" dirty="0">
                <a:latin typeface="Arial" charset="0"/>
                <a:ea typeface="ＭＳ Ｐゴシック" charset="0"/>
              </a:rPr>
              <a:t>thread loads one element </a:t>
            </a:r>
            <a:r>
              <a:rPr lang="en-US" dirty="0">
                <a:latin typeface="Arial" charset="0"/>
                <a:ea typeface="ＭＳ Ｐゴシック" charset="0"/>
              </a:rPr>
              <a:t>of the input tile</a:t>
            </a:r>
          </a:p>
          <a:p>
            <a:pPr lvl="1" eaLnBrk="1" hangingPunct="1"/>
            <a:r>
              <a:rPr lang="en-US" b="1" dirty="0">
                <a:latin typeface="Arial" charset="0"/>
                <a:ea typeface="ＭＳ Ｐゴシック" charset="0"/>
              </a:rPr>
              <a:t>Some threads do not participate in calculating output</a:t>
            </a:r>
          </a:p>
          <a:p>
            <a:pPr lvl="2" eaLnBrk="1" hangingPunct="1"/>
            <a:r>
              <a:rPr lang="en-US" sz="28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There will be </a:t>
            </a:r>
            <a:r>
              <a:rPr lang="en-US" sz="28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statements and control divergence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83727602-58E1-BE47-81E4-BB0128F8B12A}" type="slidenum">
              <a:rPr lang="en-US" sz="1400">
                <a:latin typeface="Times New Roman" charset="0"/>
                <a:cs typeface="Arial" charset="0"/>
              </a:rPr>
              <a:pPr eaLnBrk="1" hangingPunct="1"/>
              <a:t>16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500" y="2755900"/>
            <a:ext cx="373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Shifting from output coordinates to input coordinates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2755900"/>
            <a:ext cx="30480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2514600"/>
            <a:ext cx="373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72100" y="2781300"/>
            <a:ext cx="30480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33900" y="3594100"/>
            <a:ext cx="381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5053013" y="5768975"/>
            <a:ext cx="3659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LOADING (input coords)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Each thread loads one element</a:t>
            </a:r>
          </a:p>
        </p:txBody>
      </p:sp>
      <p:sp>
        <p:nvSpPr>
          <p:cNvPr id="45064" name="TextBox 10"/>
          <p:cNvSpPr txBox="1">
            <a:spLocks noChangeArrowheads="1"/>
          </p:cNvSpPr>
          <p:nvPr/>
        </p:nvSpPr>
        <p:spPr bwMode="auto">
          <a:xfrm>
            <a:off x="5562600" y="3048000"/>
            <a:ext cx="2819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COMPUTING </a:t>
            </a:r>
            <a:br>
              <a:rPr lang="en-US" sz="2000" b="1"/>
            </a:br>
            <a:r>
              <a:rPr lang="en-US" sz="2000" b="1"/>
              <a:t>(output coordinates)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Computation only performed for internal elements</a:t>
            </a:r>
          </a:p>
        </p:txBody>
      </p:sp>
      <p:sp>
        <p:nvSpPr>
          <p:cNvPr id="45065" name="TextBox 11"/>
          <p:cNvSpPr txBox="1">
            <a:spLocks noChangeArrowheads="1"/>
          </p:cNvSpPr>
          <p:nvPr/>
        </p:nvSpPr>
        <p:spPr bwMode="auto">
          <a:xfrm>
            <a:off x="5410200" y="1600200"/>
            <a:ext cx="1550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Thread (0,0)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29200" y="1905000"/>
            <a:ext cx="381000" cy="56197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990600" y="1905000"/>
            <a:ext cx="1550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Thread (0,0)</a:t>
            </a:r>
          </a:p>
        </p:txBody>
      </p:sp>
      <p:cxnSp>
        <p:nvCxnSpPr>
          <p:cNvPr id="17" name="Straight Arrow Connector 16"/>
          <p:cNvCxnSpPr>
            <a:stCxn id="45067" idx="1"/>
          </p:cNvCxnSpPr>
          <p:nvPr/>
        </p:nvCxnSpPr>
        <p:spPr>
          <a:xfrm flipH="1">
            <a:off x="609600" y="2105025"/>
            <a:ext cx="381000" cy="56197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69" name="TextBox 1"/>
          <p:cNvSpPr txBox="1">
            <a:spLocks noChangeArrowheads="1"/>
          </p:cNvSpPr>
          <p:nvPr/>
        </p:nvSpPr>
        <p:spPr bwMode="auto">
          <a:xfrm>
            <a:off x="661988" y="5638800"/>
            <a:ext cx="358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FF0000"/>
                </a:solidFill>
              </a:rPr>
              <a:t>Without shifting input coordinates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6705600" y="3733800"/>
            <a:ext cx="381000" cy="3733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Shifting from output coordinates to input coordinates </a:t>
            </a:r>
          </a:p>
        </p:txBody>
      </p:sp>
      <p:sp>
        <p:nvSpPr>
          <p:cNvPr id="47106" name="Content Placeholder 6"/>
          <p:cNvSpPr>
            <a:spLocks noGrp="1"/>
          </p:cNvSpPr>
          <p:nvPr>
            <p:ph idx="4294967295"/>
          </p:nvPr>
        </p:nvSpPr>
        <p:spPr>
          <a:xfrm>
            <a:off x="609600" y="1828800"/>
            <a:ext cx="84582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tx</a:t>
            </a:r>
            <a:r>
              <a:rPr lang="en-US" dirty="0">
                <a:latin typeface="Arial" charset="0"/>
                <a:ea typeface="ＭＳ Ｐゴシック" charset="0"/>
              </a:rPr>
              <a:t> = </a:t>
            </a:r>
            <a:r>
              <a:rPr lang="en-US" dirty="0" err="1">
                <a:latin typeface="Arial" charset="0"/>
                <a:ea typeface="ＭＳ Ｐゴシック" charset="0"/>
              </a:rPr>
              <a:t>threadIdx.x</a:t>
            </a:r>
            <a:r>
              <a:rPr lang="en-US" dirty="0">
                <a:latin typeface="Arial" charset="0"/>
                <a:ea typeface="ＭＳ Ｐゴシック" charset="0"/>
              </a:rPr>
              <a:t>;</a:t>
            </a:r>
          </a:p>
          <a:p>
            <a:pPr marL="0" indent="0"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ty = </a:t>
            </a:r>
            <a:r>
              <a:rPr lang="en-US" dirty="0" err="1">
                <a:latin typeface="Arial" charset="0"/>
                <a:ea typeface="ＭＳ Ｐゴシック" charset="0"/>
              </a:rPr>
              <a:t>threadIdx.y</a:t>
            </a:r>
            <a:r>
              <a:rPr lang="en-US" dirty="0">
                <a:latin typeface="Arial" charset="0"/>
                <a:ea typeface="ＭＳ Ｐゴシック" charset="0"/>
              </a:rPr>
              <a:t>;</a:t>
            </a:r>
          </a:p>
          <a:p>
            <a:pPr marL="0" indent="0"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row_o</a:t>
            </a:r>
            <a:r>
              <a:rPr lang="en-US" dirty="0">
                <a:latin typeface="Arial" charset="0"/>
                <a:ea typeface="ＭＳ Ｐゴシック" charset="0"/>
              </a:rPr>
              <a:t> = </a:t>
            </a:r>
            <a:r>
              <a:rPr lang="en-US" dirty="0" err="1">
                <a:latin typeface="Arial" charset="0"/>
                <a:ea typeface="ＭＳ Ｐゴシック" charset="0"/>
              </a:rPr>
              <a:t>blockIdx.y</a:t>
            </a:r>
            <a:r>
              <a:rPr lang="en-US" dirty="0">
                <a:latin typeface="Arial" charset="0"/>
                <a:ea typeface="ＭＳ Ｐゴシック" charset="0"/>
              </a:rPr>
              <a:t> * TILE_SIZE + ty;</a:t>
            </a:r>
          </a:p>
          <a:p>
            <a:pPr marL="0" indent="0"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col_o</a:t>
            </a:r>
            <a:r>
              <a:rPr lang="en-US" dirty="0">
                <a:latin typeface="Arial" charset="0"/>
                <a:ea typeface="ＭＳ Ｐゴシック" charset="0"/>
              </a:rPr>
              <a:t> = </a:t>
            </a:r>
            <a:r>
              <a:rPr lang="en-US" dirty="0" err="1">
                <a:latin typeface="Arial" charset="0"/>
                <a:ea typeface="ＭＳ Ｐゴシック" charset="0"/>
              </a:rPr>
              <a:t>blockIdx.x</a:t>
            </a:r>
            <a:r>
              <a:rPr lang="en-US" dirty="0">
                <a:latin typeface="Arial" charset="0"/>
                <a:ea typeface="ＭＳ Ｐゴシック" charset="0"/>
              </a:rPr>
              <a:t> * TILE_SIZE + </a:t>
            </a:r>
            <a:r>
              <a:rPr lang="en-US" dirty="0" err="1">
                <a:latin typeface="Arial" charset="0"/>
                <a:ea typeface="ＭＳ Ｐゴシック" charset="0"/>
              </a:rPr>
              <a:t>tx</a:t>
            </a:r>
            <a:r>
              <a:rPr lang="en-US" dirty="0">
                <a:latin typeface="Arial" charset="0"/>
                <a:ea typeface="ＭＳ Ｐゴシック" charset="0"/>
              </a:rPr>
              <a:t>;</a:t>
            </a:r>
          </a:p>
          <a:p>
            <a:pPr marL="0" indent="0"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latin typeface="Arial" charset="0"/>
                <a:ea typeface="ＭＳ Ｐゴシック" charset="0"/>
              </a:rPr>
              <a:t>  n = MASK_SIZE/2;</a:t>
            </a:r>
          </a:p>
          <a:p>
            <a:pPr marL="0" indent="0" eaLnBrk="1" hangingPunct="1"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row_i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row_o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– n;</a:t>
            </a:r>
          </a:p>
          <a:p>
            <a:pPr marL="0" indent="0" eaLnBrk="1" hangingPunct="1">
              <a:buFontTx/>
              <a:buNone/>
            </a:pP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col_i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col_o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– n;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CAD81E7D-08D1-8841-8C20-B5F899B6FF27}" type="slidenum">
              <a:rPr lang="en-US" sz="1400">
                <a:latin typeface="Times New Roman" charset="0"/>
                <a:cs typeface="Arial" charset="0"/>
              </a:rPr>
              <a:pPr eaLnBrk="1" hangingPunct="1"/>
              <a:t>18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162300" y="35560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35200" y="18669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5" name="Title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Threads that loads halos outside N should return 0.0 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45AC80D0-116D-164E-869A-1ED6AB4EDC56}" type="slidenum">
              <a:rPr lang="en-US" sz="1400">
                <a:latin typeface="Times New Roman" charset="0"/>
                <a:cs typeface="Arial" charset="0"/>
              </a:rPr>
              <a:pPr eaLnBrk="1" hangingPunct="1"/>
              <a:t>19</a:t>
            </a:fld>
            <a:endParaRPr lang="en-US" sz="1400">
              <a:latin typeface="Times New Roman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500" y="1981200"/>
            <a:ext cx="45847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9500" y="1981200"/>
            <a:ext cx="914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39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83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7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71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95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39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783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27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071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3670300"/>
            <a:ext cx="914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054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98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66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98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622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54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98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Objective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To learn about </a:t>
            </a:r>
            <a:r>
              <a:rPr lang="en-US" b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tiled</a:t>
            </a: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</a:rPr>
              <a:t>convolution algorithms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Some intricate aspects of tiling algorithms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Output tiles versus input tiles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Taking Care of Boundaries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float output = 0.0f;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solidFill>
                  <a:srgbClr val="0000FF"/>
                </a:solidFill>
                <a:latin typeface="Arial" charset="0"/>
                <a:ea typeface="ＭＳ Ｐゴシック" charset="0"/>
              </a:rPr>
              <a:t>// ghost element condition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if((row_i &gt;= 0) &amp;&amp; (row_i &lt; N.height) &amp;&amp; 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  (col_i &gt;= 0)  &amp;&amp; (col_i &lt; N.width) ) {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    Ns[ty][tx] = N.elements[row_i*N.width + col_i];</a:t>
            </a:r>
            <a:endParaRPr lang="pt-BR" sz="3000">
              <a:latin typeface="Arial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else{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    Ns[ty][tx] = 0.0f;</a:t>
            </a:r>
          </a:p>
          <a:p>
            <a:pPr marL="0" indent="0" eaLnBrk="1" hangingPunct="1">
              <a:buFontTx/>
              <a:buNone/>
            </a:pPr>
            <a:r>
              <a:rPr lang="en-US" sz="3000">
                <a:latin typeface="Arial" charset="0"/>
                <a:ea typeface="ＭＳ Ｐゴシック" charset="0"/>
              </a:rPr>
              <a:t>}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98CF1371-E084-4644-AF52-098ABF528BE3}" type="slidenum">
              <a:rPr lang="en-US" sz="1400">
                <a:latin typeface="Times New Roman" charset="0"/>
                <a:cs typeface="Arial" charset="0"/>
              </a:rPr>
              <a:pPr eaLnBrk="1" hangingPunct="1"/>
              <a:t>20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</a:rPr>
              <a:t>1: Some threads do not participate in calculating output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47863"/>
            <a:ext cx="8458200" cy="33861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if(ty &lt; TILE_SIZE &amp;&amp; tx &lt; TILE_SIZE){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</a:t>
            </a:r>
            <a:r>
              <a:rPr lang="nn-NO">
                <a:latin typeface="Arial" charset="0"/>
                <a:ea typeface="ＭＳ Ｐゴシック" charset="0"/>
              </a:rPr>
              <a:t>for(i = 0; i &lt; MASK_WIDTH; i++) {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for(j = 0; j &lt; MASK_WIDTH; j++) {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output += Mc[i][j] * Ns[i+ty][j+tx];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}</a:t>
            </a:r>
          </a:p>
          <a:p>
            <a:pPr marL="0" indent="0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}</a:t>
            </a:r>
          </a:p>
          <a:p>
            <a:pPr marL="0" indent="0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96E9663D-EF18-E041-97E5-01B9DC7A7422}" type="slidenum">
              <a:rPr lang="en-US" sz="1400">
                <a:latin typeface="Times New Roman" charset="0"/>
                <a:cs typeface="Arial" charset="0"/>
              </a:rPr>
              <a:pPr eaLnBrk="1" hangingPunct="1"/>
              <a:t>21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</a:rPr>
              <a:t>2: Some threads do not write output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6106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>
                <a:latin typeface="Arial" charset="0"/>
                <a:ea typeface="ＭＳ Ｐゴシック" charset="0"/>
              </a:rPr>
              <a:t> if(row_o &lt; P.height &amp;&amp; col_o &lt; P.width)</a:t>
            </a:r>
          </a:p>
          <a:p>
            <a:pPr marL="0" indent="0" eaLnBrk="1" hangingPunct="1">
              <a:buFontTx/>
              <a:buNone/>
            </a:pPr>
            <a:r>
              <a:rPr lang="en-US" sz="2800" b="1">
                <a:latin typeface="Arial" charset="0"/>
                <a:ea typeface="ＭＳ Ｐゴシック" charset="0"/>
              </a:rPr>
              <a:t>   P.elements[row_o * P.width + col_o] = output;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4CE951D8-B572-9C40-9FD5-4FF5E17F2E9E}" type="slidenum">
              <a:rPr lang="en-US" sz="1400">
                <a:latin typeface="Times New Roman" charset="0"/>
                <a:cs typeface="Arial" charset="0"/>
              </a:rPr>
              <a:pPr eaLnBrk="1" hangingPunct="1"/>
              <a:t>22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Setting Block Size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6868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#define BLOCK_SIZE (TILE_SIZE + MASK_SIZE-1)</a:t>
            </a:r>
          </a:p>
          <a:p>
            <a:pPr marL="0" indent="0" eaLnBrk="1" hangingPunct="1">
              <a:buFontTx/>
              <a:buNone/>
            </a:pPr>
            <a:r>
              <a:rPr lang="en-US" sz="2800" b="1">
                <a:solidFill>
                  <a:srgbClr val="0000FF"/>
                </a:solidFill>
                <a:latin typeface="Arial" charset="0"/>
                <a:ea typeface="ＭＳ Ｐゴシック" charset="0"/>
              </a:rPr>
              <a:t>// BLOCK_SIZE = TILE_SIZE + 4</a:t>
            </a:r>
          </a:p>
          <a:p>
            <a:pPr marL="0" indent="0" eaLnBrk="1" hangingPunct="1">
              <a:buFontTx/>
              <a:buNone/>
            </a:pPr>
            <a:endParaRPr lang="en-US" sz="2800" b="1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sz="2800" b="1">
                <a:latin typeface="Arial" charset="0"/>
                <a:ea typeface="ＭＳ Ｐゴシック" charset="0"/>
              </a:rPr>
              <a:t>dim3 dimBlock(BLOCK_SIZE, BLOCK_SIZE);</a:t>
            </a:r>
          </a:p>
          <a:p>
            <a:pPr marL="0" indent="0"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fld id="{8E673D28-6D6A-2340-B881-B908C98C5908}" type="slidenum">
              <a:rPr lang="en-US" sz="1400">
                <a:latin typeface="Times New Roman" charset="0"/>
                <a:cs typeface="Arial" charset="0"/>
              </a:rPr>
              <a:pPr eaLnBrk="1" hangingPunct="1"/>
              <a:t>23</a:t>
            </a:fld>
            <a:endParaRPr lang="en-US" sz="1400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9400" y="3657600"/>
            <a:ext cx="3276600" cy="2895600"/>
          </a:xfrm>
          <a:prstGeom prst="rect">
            <a:avLst/>
          </a:prstGeom>
          <a:solidFill>
            <a:srgbClr val="0066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810000"/>
            <a:ext cx="2971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Tiling Benefit Analysis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458200" cy="1731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Start with MASK_SIZE = 5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Each point in an input tile is used multiple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times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Each boundary point (</a:t>
            </a:r>
            <a:r>
              <a:rPr lang="en-US" sz="2400" dirty="0">
                <a:solidFill>
                  <a:srgbClr val="0066FF"/>
                </a:solidFill>
                <a:latin typeface="Arial" charset="0"/>
                <a:ea typeface="ＭＳ Ｐゴシック" charset="0"/>
              </a:rPr>
              <a:t>blue</a:t>
            </a:r>
            <a:r>
              <a:rPr lang="en-US" sz="2400" dirty="0">
                <a:latin typeface="Arial" charset="0"/>
                <a:ea typeface="ＭＳ Ｐゴシック" charset="0"/>
              </a:rPr>
              <a:t>) is used ~5 times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Each second boundary point (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yellow</a:t>
            </a:r>
            <a:r>
              <a:rPr lang="en-US" sz="2400" dirty="0">
                <a:latin typeface="Arial" charset="0"/>
                <a:ea typeface="ＭＳ Ｐゴシック" charset="0"/>
              </a:rPr>
              <a:t>) is used ~10 times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Each inner boundary point (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red</a:t>
            </a:r>
            <a:r>
              <a:rPr lang="en-US" sz="2400" dirty="0">
                <a:latin typeface="Arial" charset="0"/>
                <a:ea typeface="ＭＳ Ｐゴシック" charset="0"/>
              </a:rPr>
              <a:t>) is used ~25 times</a:t>
            </a: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58373" name="Slide Number Placeholder 4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algn="r" eaLnBrk="1" hangingPunct="1"/>
            <a:fld id="{5ED69C42-2A29-EC47-86A6-3AB384BEC656}" type="slidenum">
              <a:rPr lang="en-US" sz="1400">
                <a:latin typeface="Times New Roman" charset="0"/>
              </a:rPr>
              <a:pPr algn="r" eaLnBrk="1" hangingPunct="1"/>
              <a:t>24</a:t>
            </a:fld>
            <a:endParaRPr lang="en-US" sz="140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962400"/>
            <a:ext cx="2667000" cy="228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Reuse Analysis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For TILE_SIZE = 12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44 boundary points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36 second boundary points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64 inside points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Total uses ~44*5 + 36*10 + 64*25 = 2180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Average reuse = 2180/144 = 15.1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As TILE_SIZE increases, the average uses approaches limit of 25</a:t>
            </a:r>
          </a:p>
        </p:txBody>
      </p:sp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algn="r" eaLnBrk="1" hangingPunct="1"/>
            <a:fld id="{001A631A-32DE-4D49-A71D-FEB5658FB2E3}" type="slidenum">
              <a:rPr lang="en-US" sz="1400">
                <a:latin typeface="Times New Roman" charset="0"/>
              </a:rPr>
              <a:pPr algn="r" eaLnBrk="1" hangingPunct="1"/>
              <a:t>25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 </a:t>
            </a:r>
            <a:r>
              <a:rPr lang="en-US" dirty="0" smtClean="0">
                <a:latin typeface="Arial" charset="0"/>
                <a:ea typeface="ＭＳ Ｐゴシック" charset="0"/>
              </a:rPr>
              <a:t>general . . 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number of boundary layers is proportional to the MASK_SIZE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maximum reuse of each data point is (MASK_SIZE)</a:t>
            </a:r>
            <a:r>
              <a:rPr lang="en-US" baseline="30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61443" name="Slide Number Placeholder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algn="r" eaLnBrk="1" hangingPunct="1"/>
            <a:fld id="{D18CEF07-D629-5A4D-A969-B53358440A58}" type="slidenum">
              <a:rPr lang="en-US" sz="1400">
                <a:latin typeface="Times New Roman" charset="0"/>
              </a:rPr>
              <a:pPr algn="r" eaLnBrk="1" hangingPunct="1"/>
              <a:t>26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In general . . .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7244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BLOCK_SIZE is limited by the maximum number of threads in a thread block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Input tile sizes could be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N*BLOCK_SIZE + (MASK_SIZE-1)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In this case, each thread calculates N output points (thread coarsening) 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N is limited by the shared memory size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MASK_SIZE decided by application needs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648200"/>
            <a:ext cx="5410200" cy="1143000"/>
          </a:xfrm>
        </p:spPr>
        <p:txBody>
          <a:bodyPr/>
          <a:lstStyle/>
          <a:p>
            <a:pPr algn="l" eaLnBrk="1" hangingPunct="1"/>
            <a:r>
              <a:rPr lang="en-US" b="1">
                <a:solidFill>
                  <a:srgbClr val="CC0000"/>
                </a:solidFill>
                <a:latin typeface="Garamond" charset="0"/>
                <a:ea typeface="ＭＳ Ｐゴシック" charset="0"/>
              </a:rPr>
              <a:t>QUESTIONS</a:t>
            </a: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>?</a:t>
            </a:r>
            <a:b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</a:b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/>
            </a:r>
            <a:b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</a:b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/>
            </a:r>
            <a:b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</a:br>
            <a:r>
              <a:rPr lang="en-US" b="1">
                <a:solidFill>
                  <a:srgbClr val="CC0000"/>
                </a:solidFill>
                <a:latin typeface="Garamond" charset="0"/>
                <a:ea typeface="ＭＳ Ｐゴシック" charset="0"/>
              </a:rPr>
              <a:t>READ</a:t>
            </a: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Garamond" charset="0"/>
                <a:ea typeface="ＭＳ Ｐゴシック" charset="0"/>
              </a:rPr>
              <a:t>CHAPTER </a:t>
            </a: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>8</a:t>
            </a:r>
            <a:b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</a:br>
            <a: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  <a:t/>
            </a:r>
            <a:br>
              <a:rPr lang="en-US" b="1">
                <a:solidFill>
                  <a:srgbClr val="FFCC00"/>
                </a:solidFill>
                <a:latin typeface="Garamond" charset="0"/>
                <a:ea typeface="ＭＳ Ｐゴシック" charset="0"/>
              </a:rPr>
            </a:br>
            <a:endParaRPr lang="en-US" b="1">
              <a:solidFill>
                <a:srgbClr val="FFCC00"/>
              </a:solidFill>
              <a:latin typeface="Garamond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Tiled 1D Convolution Basic Idea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9350"/>
            <a:ext cx="7908925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Loading the left halo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66800"/>
            <a:ext cx="8410575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57200" y="4354513"/>
            <a:ext cx="86868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700" b="1" dirty="0" err="1">
                <a:latin typeface="Courier New" charset="0"/>
                <a:cs typeface="+mn-cs"/>
              </a:rPr>
              <a:t>int</a:t>
            </a:r>
            <a:r>
              <a:rPr lang="en-US" sz="1700" b="1" dirty="0">
                <a:latin typeface="Courier New" charset="0"/>
                <a:cs typeface="+mn-cs"/>
              </a:rPr>
              <a:t> n = </a:t>
            </a:r>
            <a:r>
              <a:rPr lang="en-US" sz="1700" b="1" dirty="0" err="1">
                <a:latin typeface="Courier New" charset="0"/>
                <a:cs typeface="+mn-cs"/>
              </a:rPr>
              <a:t>Mask_Width</a:t>
            </a:r>
            <a:r>
              <a:rPr lang="en-US" sz="1700" b="1" dirty="0">
                <a:latin typeface="Courier New" charset="0"/>
                <a:cs typeface="+mn-cs"/>
              </a:rPr>
              <a:t>/2; 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 err="1">
                <a:latin typeface="Courier New" charset="0"/>
                <a:cs typeface="+mn-cs"/>
              </a:rPr>
              <a:t>int</a:t>
            </a:r>
            <a:r>
              <a:rPr lang="en-US" sz="1700" b="1" dirty="0">
                <a:latin typeface="Courier New" charset="0"/>
                <a:cs typeface="+mn-cs"/>
              </a:rPr>
              <a:t> </a:t>
            </a:r>
            <a:r>
              <a:rPr lang="en-US" sz="1700" b="1" dirty="0" err="1">
                <a:latin typeface="Courier New" charset="0"/>
                <a:cs typeface="+mn-cs"/>
              </a:rPr>
              <a:t>halo_index_left</a:t>
            </a:r>
            <a:r>
              <a:rPr lang="en-US" sz="1700" b="1" dirty="0">
                <a:latin typeface="Courier New" charset="0"/>
                <a:cs typeface="+mn-cs"/>
              </a:rPr>
              <a:t> = (</a:t>
            </a:r>
            <a:r>
              <a:rPr lang="en-US" sz="1700" b="1" dirty="0" err="1">
                <a:latin typeface="Courier New" charset="0"/>
                <a:cs typeface="+mn-cs"/>
              </a:rPr>
              <a:t>blockIdx.x</a:t>
            </a:r>
            <a:r>
              <a:rPr lang="en-US" sz="1700" b="1" dirty="0">
                <a:latin typeface="Courier New" charset="0"/>
                <a:cs typeface="+mn-cs"/>
              </a:rPr>
              <a:t> - 1)*</a:t>
            </a:r>
            <a:r>
              <a:rPr lang="en-US" sz="1700" b="1" dirty="0" err="1">
                <a:latin typeface="Courier New" charset="0"/>
                <a:cs typeface="+mn-cs"/>
              </a:rPr>
              <a:t>blockDim.x</a:t>
            </a:r>
            <a:r>
              <a:rPr lang="en-US" sz="1700" b="1" dirty="0">
                <a:latin typeface="Courier New" charset="0"/>
                <a:cs typeface="+mn-cs"/>
              </a:rPr>
              <a:t> + 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>
                <a:latin typeface="Courier New" charset="0"/>
                <a:cs typeface="+mn-cs"/>
              </a:rPr>
              <a:t>if (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 &gt;= </a:t>
            </a:r>
            <a:r>
              <a:rPr lang="en-US" sz="1700" b="1" dirty="0" err="1">
                <a:latin typeface="Courier New" charset="0"/>
                <a:cs typeface="+mn-cs"/>
              </a:rPr>
              <a:t>blockDim.x</a:t>
            </a:r>
            <a:r>
              <a:rPr lang="en-US" sz="1700" b="1" dirty="0">
                <a:latin typeface="Courier New" charset="0"/>
                <a:cs typeface="+mn-cs"/>
              </a:rPr>
              <a:t> - n){ </a:t>
            </a:r>
            <a:r>
              <a:rPr lang="en-US" sz="1700" b="1" dirty="0">
                <a:solidFill>
                  <a:srgbClr val="0000FF"/>
                </a:solidFill>
                <a:latin typeface="Courier New" charset="0"/>
                <a:cs typeface="+mn-cs"/>
              </a:rPr>
              <a:t>// last n </a:t>
            </a:r>
            <a:r>
              <a:rPr lang="en-US" sz="17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thds</a:t>
            </a:r>
            <a:r>
              <a:rPr lang="en-US" sz="1700" b="1" dirty="0">
                <a:solidFill>
                  <a:srgbClr val="0000FF"/>
                </a:solidFill>
                <a:latin typeface="Courier New" charset="0"/>
                <a:cs typeface="+mn-cs"/>
              </a:rPr>
              <a:t> load left halo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>
                <a:latin typeface="Courier New" charset="0"/>
                <a:cs typeface="+mn-cs"/>
              </a:rPr>
              <a:t>    </a:t>
            </a:r>
            <a:r>
              <a:rPr lang="en-US" sz="1700" b="1" dirty="0" err="1">
                <a:latin typeface="Courier New" charset="0"/>
                <a:cs typeface="+mn-cs"/>
              </a:rPr>
              <a:t>N_ds</a:t>
            </a:r>
            <a:r>
              <a:rPr lang="en-US" sz="1700" b="1" dirty="0">
                <a:latin typeface="Courier New" charset="0"/>
                <a:cs typeface="+mn-cs"/>
              </a:rPr>
              <a:t>[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 - (</a:t>
            </a:r>
            <a:r>
              <a:rPr lang="en-US" sz="1700" b="1" dirty="0" err="1">
                <a:latin typeface="Courier New" charset="0"/>
                <a:cs typeface="+mn-cs"/>
              </a:rPr>
              <a:t>blockDim.x</a:t>
            </a:r>
            <a:r>
              <a:rPr lang="en-US" sz="1700" b="1" dirty="0">
                <a:latin typeface="Courier New" charset="0"/>
                <a:cs typeface="+mn-cs"/>
              </a:rPr>
              <a:t> - n)] = </a:t>
            </a:r>
            <a:br>
              <a:rPr lang="en-US" sz="1700" b="1" dirty="0">
                <a:latin typeface="Courier New" charset="0"/>
                <a:cs typeface="+mn-cs"/>
              </a:rPr>
            </a:br>
            <a:r>
              <a:rPr lang="en-US" sz="1700" b="1" dirty="0">
                <a:latin typeface="Courier New" charset="0"/>
                <a:cs typeface="+mn-cs"/>
              </a:rPr>
              <a:t>	(</a:t>
            </a:r>
            <a:r>
              <a:rPr lang="en-US" sz="1700" b="1" dirty="0" err="1">
                <a:latin typeface="Courier New" charset="0"/>
                <a:cs typeface="+mn-cs"/>
              </a:rPr>
              <a:t>halo_index_left</a:t>
            </a:r>
            <a:r>
              <a:rPr lang="en-US" sz="1700" b="1" dirty="0">
                <a:latin typeface="Courier New" charset="0"/>
                <a:cs typeface="+mn-cs"/>
              </a:rPr>
              <a:t> &lt; 0) ? 0 : N[</a:t>
            </a:r>
            <a:r>
              <a:rPr lang="en-US" sz="1700" b="1" dirty="0" err="1">
                <a:latin typeface="Courier New" charset="0"/>
                <a:cs typeface="+mn-cs"/>
              </a:rPr>
              <a:t>halo_index_left</a:t>
            </a:r>
            <a:r>
              <a:rPr lang="en-US" sz="1700" b="1" dirty="0">
                <a:latin typeface="Courier New" charset="0"/>
                <a:cs typeface="+mn-cs"/>
              </a:rPr>
              <a:t>]; 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>
                <a:latin typeface="Courier New" charset="0"/>
                <a:cs typeface="+mn-cs"/>
              </a:rPr>
              <a:t>}</a:t>
            </a:r>
            <a:r>
              <a:rPr lang="en-US" sz="1700" b="1" dirty="0"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Loading the internal elements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33400" y="4830763"/>
            <a:ext cx="86106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700" b="1">
                <a:latin typeface="Courier New" charset="0"/>
                <a:cs typeface="+mn-cs"/>
              </a:rPr>
              <a:t>N_ds[n + threadIdx.x] = N[blockIdx.x*blockDim.x + threadIdx.x];</a:t>
            </a:r>
            <a:r>
              <a:rPr lang="en-US" sz="1700" b="1">
                <a:cs typeface="+mn-cs"/>
              </a:rPr>
              <a:t> 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47800"/>
            <a:ext cx="8134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Loading the right halo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3435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81000" y="4876800"/>
            <a:ext cx="86868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700" b="1" dirty="0" err="1">
                <a:latin typeface="Courier New" charset="0"/>
                <a:cs typeface="+mn-cs"/>
              </a:rPr>
              <a:t>int</a:t>
            </a:r>
            <a:r>
              <a:rPr lang="en-US" sz="1700" b="1" dirty="0">
                <a:latin typeface="Courier New" charset="0"/>
                <a:cs typeface="+mn-cs"/>
              </a:rPr>
              <a:t> </a:t>
            </a:r>
            <a:r>
              <a:rPr lang="en-US" sz="1700" b="1" dirty="0" err="1">
                <a:latin typeface="Courier New" charset="0"/>
                <a:cs typeface="+mn-cs"/>
              </a:rPr>
              <a:t>halo_index_right</a:t>
            </a:r>
            <a:r>
              <a:rPr lang="en-US" sz="1700" b="1" dirty="0">
                <a:latin typeface="Courier New" charset="0"/>
                <a:cs typeface="+mn-cs"/>
              </a:rPr>
              <a:t> = (</a:t>
            </a:r>
            <a:r>
              <a:rPr lang="en-US" sz="1700" b="1" dirty="0" err="1">
                <a:latin typeface="Courier New" charset="0"/>
                <a:cs typeface="+mn-cs"/>
              </a:rPr>
              <a:t>blockIdx.x</a:t>
            </a:r>
            <a:r>
              <a:rPr lang="en-US" sz="1700" b="1" dirty="0">
                <a:latin typeface="Courier New" charset="0"/>
                <a:cs typeface="+mn-cs"/>
              </a:rPr>
              <a:t> + 1)*</a:t>
            </a:r>
            <a:r>
              <a:rPr lang="en-US" sz="1700" b="1" dirty="0" err="1">
                <a:latin typeface="Courier New" charset="0"/>
                <a:cs typeface="+mn-cs"/>
              </a:rPr>
              <a:t>blockDim.x</a:t>
            </a:r>
            <a:r>
              <a:rPr lang="en-US" sz="1700" b="1" dirty="0">
                <a:latin typeface="Courier New" charset="0"/>
                <a:cs typeface="+mn-cs"/>
              </a:rPr>
              <a:t> + 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>
                <a:latin typeface="Courier New" charset="0"/>
                <a:cs typeface="+mn-cs"/>
              </a:rPr>
              <a:t>if (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 &lt; n){ </a:t>
            </a:r>
            <a:r>
              <a:rPr lang="en-US" sz="1700" b="1" dirty="0">
                <a:solidFill>
                  <a:srgbClr val="0000FF"/>
                </a:solidFill>
                <a:latin typeface="Courier New" charset="0"/>
                <a:cs typeface="+mn-cs"/>
              </a:rPr>
              <a:t>// first n </a:t>
            </a:r>
            <a:r>
              <a:rPr lang="en-US" sz="17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thds</a:t>
            </a:r>
            <a:r>
              <a:rPr lang="en-US" sz="1700" b="1" dirty="0">
                <a:solidFill>
                  <a:srgbClr val="0000FF"/>
                </a:solidFill>
                <a:latin typeface="Courier New" charset="0"/>
                <a:cs typeface="+mn-cs"/>
              </a:rPr>
              <a:t> load right halo</a:t>
            </a:r>
          </a:p>
          <a:p>
            <a:pPr>
              <a:spcBef>
                <a:spcPct val="50000"/>
              </a:spcBef>
              <a:defRPr/>
            </a:pPr>
            <a:r>
              <a:rPr lang="en-US" sz="1700" b="1" dirty="0">
                <a:latin typeface="Courier New" charset="0"/>
                <a:cs typeface="+mn-cs"/>
              </a:rPr>
              <a:t>    </a:t>
            </a:r>
            <a:r>
              <a:rPr lang="en-US" sz="1700" b="1" dirty="0" err="1">
                <a:latin typeface="Courier New" charset="0"/>
                <a:cs typeface="+mn-cs"/>
              </a:rPr>
              <a:t>N_ds</a:t>
            </a:r>
            <a:r>
              <a:rPr lang="en-US" sz="1700" b="1" dirty="0">
                <a:latin typeface="Courier New" charset="0"/>
                <a:cs typeface="+mn-cs"/>
              </a:rPr>
              <a:t>[n + </a:t>
            </a:r>
            <a:r>
              <a:rPr lang="en-US" sz="1700" b="1" dirty="0" err="1">
                <a:latin typeface="Courier New" charset="0"/>
                <a:cs typeface="+mn-cs"/>
              </a:rPr>
              <a:t>blockDim.x</a:t>
            </a:r>
            <a:r>
              <a:rPr lang="en-US" sz="1700" b="1" dirty="0">
                <a:latin typeface="Courier New" charset="0"/>
                <a:cs typeface="+mn-cs"/>
              </a:rPr>
              <a:t> + </a:t>
            </a:r>
            <a:r>
              <a:rPr lang="en-US" sz="1700" b="1" dirty="0" err="1">
                <a:latin typeface="Courier New" charset="0"/>
                <a:cs typeface="+mn-cs"/>
              </a:rPr>
              <a:t>threadIdx.x</a:t>
            </a:r>
            <a:r>
              <a:rPr lang="en-US" sz="1700" b="1" dirty="0">
                <a:latin typeface="Courier New" charset="0"/>
                <a:cs typeface="+mn-cs"/>
              </a:rPr>
              <a:t>] = </a:t>
            </a:r>
            <a:br>
              <a:rPr lang="en-US" sz="1700" b="1" dirty="0">
                <a:latin typeface="Courier New" charset="0"/>
                <a:cs typeface="+mn-cs"/>
              </a:rPr>
            </a:br>
            <a:r>
              <a:rPr lang="en-US" sz="1700" b="1" dirty="0">
                <a:latin typeface="Courier New" charset="0"/>
                <a:cs typeface="+mn-cs"/>
              </a:rPr>
              <a:t>	(</a:t>
            </a:r>
            <a:r>
              <a:rPr lang="en-US" sz="1700" b="1" dirty="0" err="1">
                <a:latin typeface="Courier New" charset="0"/>
                <a:cs typeface="+mn-cs"/>
              </a:rPr>
              <a:t>halo_index_right</a:t>
            </a:r>
            <a:r>
              <a:rPr lang="en-US" sz="1700" b="1" dirty="0">
                <a:latin typeface="Courier New" charset="0"/>
                <a:cs typeface="+mn-cs"/>
              </a:rPr>
              <a:t> &gt;= Width) ? 0 : N[</a:t>
            </a:r>
            <a:r>
              <a:rPr lang="en-US" sz="1700" b="1" dirty="0" err="1">
                <a:latin typeface="Courier New" charset="0"/>
                <a:cs typeface="+mn-cs"/>
              </a:rPr>
              <a:t>halo_index_right</a:t>
            </a:r>
            <a:r>
              <a:rPr lang="en-US" sz="1700" b="1" dirty="0">
                <a:latin typeface="Courier New" charset="0"/>
                <a:cs typeface="+mn-cs"/>
              </a:rPr>
              <a:t>]; </a:t>
            </a:r>
            <a:br>
              <a:rPr lang="en-US" sz="1700" b="1" dirty="0">
                <a:latin typeface="Courier New" charset="0"/>
                <a:cs typeface="+mn-cs"/>
              </a:rPr>
            </a:br>
            <a:r>
              <a:rPr lang="en-US" sz="1700" b="1" dirty="0">
                <a:latin typeface="Courier New" charset="0"/>
                <a:cs typeface="+mn-cs"/>
              </a:rPr>
              <a:t>}</a:t>
            </a:r>
            <a:r>
              <a:rPr lang="en-US" sz="1700" b="1" dirty="0"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57200" y="-4763"/>
            <a:ext cx="8686800" cy="68627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/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__global__ void convolution_1D_basic_kernel(float *N, float *P,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,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Width){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*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__shared__ float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[TILE_SIZE + MAX_MASK_WIDTH - 1];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n = 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/2;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halo_index_left</a:t>
            </a:r>
            <a:r>
              <a:rPr lang="en-US" b="1" dirty="0">
                <a:latin typeface="Courier New" charset="0"/>
                <a:cs typeface="+mn-cs"/>
              </a:rPr>
              <a:t> = (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 - 1)*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;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if (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 &gt;= 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- n){ 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// last n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thds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 load left halo</a:t>
            </a:r>
            <a:r>
              <a:rPr lang="en-US" b="1" dirty="0">
                <a:latin typeface="Courier New" charset="0"/>
                <a:cs typeface="+mn-cs"/>
              </a:rPr>
              <a:t>        	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 - (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- n)] =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	    (</a:t>
            </a:r>
            <a:r>
              <a:rPr lang="en-US" b="1" dirty="0" err="1">
                <a:latin typeface="Courier New" charset="0"/>
                <a:cs typeface="+mn-cs"/>
              </a:rPr>
              <a:t>halo_index_left</a:t>
            </a:r>
            <a:r>
              <a:rPr lang="en-US" b="1" dirty="0">
                <a:latin typeface="Courier New" charset="0"/>
                <a:cs typeface="+mn-cs"/>
              </a:rPr>
              <a:t> &lt; 0) ? 0 : N[</a:t>
            </a:r>
            <a:r>
              <a:rPr lang="en-US" b="1" dirty="0" err="1">
                <a:latin typeface="Courier New" charset="0"/>
                <a:cs typeface="+mn-cs"/>
              </a:rPr>
              <a:t>halo_index_left</a:t>
            </a:r>
            <a:r>
              <a:rPr lang="en-US" b="1" dirty="0">
                <a:latin typeface="Courier New" charset="0"/>
                <a:cs typeface="+mn-cs"/>
              </a:rPr>
              <a:t>];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}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[n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] = N[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*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];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halo_index_right</a:t>
            </a:r>
            <a:r>
              <a:rPr lang="en-US" b="1" dirty="0">
                <a:latin typeface="Courier New" charset="0"/>
                <a:cs typeface="+mn-cs"/>
              </a:rPr>
              <a:t> = (</a:t>
            </a:r>
            <a:r>
              <a:rPr lang="en-US" b="1" dirty="0" err="1">
                <a:latin typeface="Courier New" charset="0"/>
                <a:cs typeface="+mn-cs"/>
              </a:rPr>
              <a:t>blockIdx.x</a:t>
            </a:r>
            <a:r>
              <a:rPr lang="en-US" b="1" dirty="0">
                <a:latin typeface="Courier New" charset="0"/>
                <a:cs typeface="+mn-cs"/>
              </a:rPr>
              <a:t> + 1)*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;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if (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 &lt; n) { 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// first n 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thds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 load right halo</a:t>
            </a:r>
            <a:r>
              <a:rPr lang="en-US" b="1" dirty="0">
                <a:latin typeface="Courier New" charset="0"/>
                <a:cs typeface="+mn-cs"/>
              </a:rPr>
              <a:t>	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[n + </a:t>
            </a:r>
            <a:r>
              <a:rPr lang="en-US" b="1" dirty="0" err="1">
                <a:latin typeface="Courier New" charset="0"/>
                <a:cs typeface="+mn-cs"/>
              </a:rPr>
              <a:t>blockDim.x</a:t>
            </a:r>
            <a:r>
              <a:rPr lang="en-US" b="1" dirty="0">
                <a:latin typeface="Courier New" charset="0"/>
                <a:cs typeface="+mn-cs"/>
              </a:rPr>
              <a:t> + 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] =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	    (</a:t>
            </a:r>
            <a:r>
              <a:rPr lang="en-US" b="1" dirty="0" err="1">
                <a:latin typeface="Courier New" charset="0"/>
                <a:cs typeface="+mn-cs"/>
              </a:rPr>
              <a:t>halo_index_right</a:t>
            </a:r>
            <a:r>
              <a:rPr lang="en-US" b="1" dirty="0">
                <a:latin typeface="Courier New" charset="0"/>
                <a:cs typeface="+mn-cs"/>
              </a:rPr>
              <a:t> &gt;= Width) ? 0 : N[</a:t>
            </a:r>
            <a:r>
              <a:rPr lang="en-US" b="1" dirty="0" err="1">
                <a:latin typeface="Courier New" charset="0"/>
                <a:cs typeface="+mn-cs"/>
              </a:rPr>
              <a:t>halo_index_right</a:t>
            </a:r>
            <a:r>
              <a:rPr lang="en-US" b="1" dirty="0">
                <a:latin typeface="Courier New" charset="0"/>
                <a:cs typeface="+mn-cs"/>
              </a:rPr>
              <a:t>];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}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+mn-cs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+mn-cs"/>
              </a:rPr>
              <a:t>syncthreads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+mn-cs"/>
              </a:rPr>
              <a:t>()</a:t>
            </a:r>
            <a:r>
              <a:rPr lang="en-US" b="1" dirty="0">
                <a:latin typeface="Courier New" charset="0"/>
                <a:cs typeface="+mn-cs"/>
              </a:rPr>
              <a:t>;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Courier New" charset="0"/>
                <a:cs typeface="+mn-cs"/>
              </a:rPr>
              <a:t>    float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 = </a:t>
            </a:r>
            <a:r>
              <a:rPr lang="en-US" b="1" dirty="0" smtClean="0">
                <a:latin typeface="Courier New" charset="0"/>
                <a:cs typeface="+mn-cs"/>
              </a:rPr>
              <a:t>0.0; </a:t>
            </a:r>
            <a:r>
              <a:rPr lang="en-US" b="1" dirty="0">
                <a:latin typeface="Courier New" charset="0"/>
                <a:cs typeface="+mn-cs"/>
              </a:rPr>
              <a:t/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for(</a:t>
            </a:r>
            <a:r>
              <a:rPr lang="en-US" b="1" dirty="0" err="1">
                <a:latin typeface="Courier New" charset="0"/>
                <a:cs typeface="+mn-cs"/>
              </a:rPr>
              <a:t>int</a:t>
            </a:r>
            <a:r>
              <a:rPr lang="en-US" b="1" dirty="0">
                <a:latin typeface="Courier New" charset="0"/>
                <a:cs typeface="+mn-cs"/>
              </a:rPr>
              <a:t> j = 0; j &lt; </a:t>
            </a:r>
            <a:r>
              <a:rPr lang="en-US" b="1" dirty="0" err="1">
                <a:latin typeface="Courier New" charset="0"/>
                <a:cs typeface="+mn-cs"/>
              </a:rPr>
              <a:t>Mask_Width</a:t>
            </a:r>
            <a:r>
              <a:rPr lang="en-US" b="1" dirty="0">
                <a:latin typeface="Courier New" charset="0"/>
                <a:cs typeface="+mn-cs"/>
              </a:rPr>
              <a:t>; j++) {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 += </a:t>
            </a:r>
            <a:r>
              <a:rPr lang="en-US" b="1" dirty="0" err="1">
                <a:latin typeface="Courier New" charset="0"/>
                <a:cs typeface="+mn-cs"/>
              </a:rPr>
              <a:t>N_ds</a:t>
            </a:r>
            <a:r>
              <a:rPr lang="en-US" b="1" dirty="0">
                <a:latin typeface="Courier New" charset="0"/>
                <a:cs typeface="+mn-cs"/>
              </a:rPr>
              <a:t>[</a:t>
            </a:r>
            <a:r>
              <a:rPr lang="en-US" b="1" dirty="0" err="1">
                <a:latin typeface="Courier New" charset="0"/>
                <a:cs typeface="+mn-cs"/>
              </a:rPr>
              <a:t>threadIdx.x</a:t>
            </a:r>
            <a:r>
              <a:rPr lang="en-US" b="1" dirty="0">
                <a:latin typeface="Courier New" charset="0"/>
                <a:cs typeface="+mn-cs"/>
              </a:rPr>
              <a:t> + j]*M[j];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}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    P[</a:t>
            </a:r>
            <a:r>
              <a:rPr lang="en-US" b="1" dirty="0" err="1">
                <a:latin typeface="Courier New" charset="0"/>
                <a:cs typeface="+mn-cs"/>
              </a:rPr>
              <a:t>i</a:t>
            </a:r>
            <a:r>
              <a:rPr lang="en-US" b="1" dirty="0">
                <a:latin typeface="Courier New" charset="0"/>
                <a:cs typeface="+mn-cs"/>
              </a:rPr>
              <a:t>] = </a:t>
            </a:r>
            <a:r>
              <a:rPr lang="en-US" b="1" dirty="0" err="1">
                <a:latin typeface="Courier New" charset="0"/>
                <a:cs typeface="+mn-cs"/>
              </a:rPr>
              <a:t>Pvalue</a:t>
            </a:r>
            <a:r>
              <a:rPr lang="en-US" b="1" dirty="0">
                <a:latin typeface="Courier New" charset="0"/>
                <a:cs typeface="+mn-cs"/>
              </a:rPr>
              <a:t>; 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}</a:t>
            </a:r>
            <a:r>
              <a:rPr lang="en-US" b="1" dirty="0"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Shared Memory Data Reuse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72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2 is used by thread 4 (1X)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3 is used by threads 4, 5 (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2X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4 is used by threads 4, 5, 6 (</a:t>
            </a:r>
            <a:r>
              <a:rPr lang="en-US">
                <a:solidFill>
                  <a:srgbClr val="FF8000"/>
                </a:solidFill>
                <a:latin typeface="Arial" charset="0"/>
                <a:ea typeface="ＭＳ Ｐゴシック" charset="0"/>
              </a:rPr>
              <a:t>3X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5 is used by threads 4, 5, 6, 7 (</a:t>
            </a:r>
            <a:r>
              <a:rPr lang="en-US">
                <a:solidFill>
                  <a:srgbClr val="FF00FF"/>
                </a:solidFill>
                <a:latin typeface="Arial" charset="0"/>
                <a:ea typeface="ＭＳ Ｐゴシック" charset="0"/>
              </a:rPr>
              <a:t>4X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6 is used by threads 4, 5, 6, 7 (</a:t>
            </a:r>
            <a:r>
              <a:rPr lang="en-US">
                <a:solidFill>
                  <a:srgbClr val="FF00FF"/>
                </a:solidFill>
                <a:latin typeface="Arial" charset="0"/>
                <a:ea typeface="ＭＳ Ｐゴシック" charset="0"/>
              </a:rPr>
              <a:t>4X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7 is used by threads 5, 6, 7 (</a:t>
            </a:r>
            <a:r>
              <a:rPr lang="en-US">
                <a:solidFill>
                  <a:srgbClr val="FF8000"/>
                </a:solidFill>
                <a:latin typeface="Arial" charset="0"/>
                <a:ea typeface="ＭＳ Ｐゴシック" charset="0"/>
              </a:rPr>
              <a:t>3X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8 is used by threads 6, 7 (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2X</a:t>
            </a:r>
            <a:r>
              <a:rPr lang="en-US">
                <a:latin typeface="Arial" charset="0"/>
                <a:ea typeface="ＭＳ Ｐゴシック" charset="0"/>
              </a:rPr>
              <a:t>)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Element 9 is used by thread 7 (1X)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73893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Ghost Cells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17625"/>
            <a:ext cx="70104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308100" y="2870200"/>
            <a:ext cx="1066800" cy="0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299200" y="5372100"/>
            <a:ext cx="1066800" cy="0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6286500" y="4927600"/>
            <a:ext cx="533400" cy="0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879600" y="3213100"/>
            <a:ext cx="533400" cy="0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Default Design">
  <a:themeElements>
    <a:clrScheme name="1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5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43067</TotalTime>
  <Words>1614</Words>
  <Application>Microsoft Macintosh PowerPoint</Application>
  <PresentationFormat>On-screen Show (4:3)</PresentationFormat>
  <Paragraphs>454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Courier</vt:lpstr>
      <vt:lpstr>Courier New</vt:lpstr>
      <vt:lpstr>Garamond</vt:lpstr>
      <vt:lpstr>Gulim</vt:lpstr>
      <vt:lpstr>ＭＳ Ｐゴシック</vt:lpstr>
      <vt:lpstr>Palatino</vt:lpstr>
      <vt:lpstr>Times New Roman</vt:lpstr>
      <vt:lpstr>Wingdings</vt:lpstr>
      <vt:lpstr>Arial</vt:lpstr>
      <vt:lpstr>15_Default Design</vt:lpstr>
      <vt:lpstr>EE5351   Applied Parallel Programming   Lecture 10: Tiled Convolution</vt:lpstr>
      <vt:lpstr>Objective</vt:lpstr>
      <vt:lpstr>Tiled 1D Convolution Basic Idea</vt:lpstr>
      <vt:lpstr>Loading the left halo</vt:lpstr>
      <vt:lpstr>Loading the internal elements</vt:lpstr>
      <vt:lpstr>Loading the right halo</vt:lpstr>
      <vt:lpstr>PowerPoint Presentation</vt:lpstr>
      <vt:lpstr>Shared Memory Data Reuse</vt:lpstr>
      <vt:lpstr>Ghost Cells</vt:lpstr>
      <vt:lpstr>PowerPoint Presentation</vt:lpstr>
      <vt:lpstr>Data Reuse</vt:lpstr>
      <vt:lpstr>Tiling P</vt:lpstr>
      <vt:lpstr>Tiling N</vt:lpstr>
      <vt:lpstr>High-Level Input Tiling Strategy</vt:lpstr>
      <vt:lpstr>Input tiles need to be larger than output tiles.</vt:lpstr>
      <vt:lpstr>Dealing with Mismatch</vt:lpstr>
      <vt:lpstr>Shifting from output coordinates to input coordinates</vt:lpstr>
      <vt:lpstr>Shifting from output coordinates to input coordinates </vt:lpstr>
      <vt:lpstr>Threads that loads halos outside N should return 0.0 </vt:lpstr>
      <vt:lpstr>Taking Care of Boundaries</vt:lpstr>
      <vt:lpstr>1: Some threads do not participate in calculating output</vt:lpstr>
      <vt:lpstr>2: Some threads do not write output</vt:lpstr>
      <vt:lpstr>Setting Block Size</vt:lpstr>
      <vt:lpstr>Tiling Benefit Analysis</vt:lpstr>
      <vt:lpstr>Reuse Analysis</vt:lpstr>
      <vt:lpstr>In general . . .</vt:lpstr>
      <vt:lpstr>In general . . . </vt:lpstr>
      <vt:lpstr>QUESTIONS?   READ CHAPTER 8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Microsoft Office User</cp:lastModifiedBy>
  <cp:revision>340</cp:revision>
  <dcterms:created xsi:type="dcterms:W3CDTF">1601-01-01T00:00:00Z</dcterms:created>
  <dcterms:modified xsi:type="dcterms:W3CDTF">2016-10-11T03:48:36Z</dcterms:modified>
</cp:coreProperties>
</file>