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F8E6-A424-4059-A729-F964B6A3E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810B6F-E519-40EC-AD8F-EEBDAD352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D9E237-C0C7-487D-AE4F-9848F887E893}"/>
              </a:ext>
            </a:extLst>
          </p:cNvPr>
          <p:cNvSpPr>
            <a:spLocks noGrp="1"/>
          </p:cNvSpPr>
          <p:nvPr>
            <p:ph type="dt" sz="half" idx="10"/>
          </p:nvPr>
        </p:nvSpPr>
        <p:spPr/>
        <p:txBody>
          <a:bodyPr/>
          <a:lstStyle/>
          <a:p>
            <a:fld id="{DAACB0B7-CD98-415C-B5F7-A2F750DFE444}" type="datetimeFigureOut">
              <a:rPr lang="en-US" smtClean="0"/>
              <a:t>11/23/2019</a:t>
            </a:fld>
            <a:endParaRPr lang="en-US"/>
          </a:p>
        </p:txBody>
      </p:sp>
      <p:sp>
        <p:nvSpPr>
          <p:cNvPr id="5" name="Footer Placeholder 4">
            <a:extLst>
              <a:ext uri="{FF2B5EF4-FFF2-40B4-BE49-F238E27FC236}">
                <a16:creationId xmlns:a16="http://schemas.microsoft.com/office/drawing/2014/main" id="{6E9BF513-D660-4F90-9961-E0B8DF3FD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B83A9-32F7-4A25-8CA4-279F6AF3D261}"/>
              </a:ext>
            </a:extLst>
          </p:cNvPr>
          <p:cNvSpPr>
            <a:spLocks noGrp="1"/>
          </p:cNvSpPr>
          <p:nvPr>
            <p:ph type="sldNum" sz="quarter" idx="12"/>
          </p:nvPr>
        </p:nvSpPr>
        <p:spPr/>
        <p:txBody>
          <a:bodyPr/>
          <a:lstStyle/>
          <a:p>
            <a:fld id="{8625AF59-E573-4F71-926E-4ED1C4338244}" type="slidenum">
              <a:rPr lang="en-US" smtClean="0"/>
              <a:t>‹#›</a:t>
            </a:fld>
            <a:endParaRPr lang="en-US"/>
          </a:p>
        </p:txBody>
      </p:sp>
    </p:spTree>
    <p:extLst>
      <p:ext uri="{BB962C8B-B14F-4D97-AF65-F5344CB8AC3E}">
        <p14:creationId xmlns:p14="http://schemas.microsoft.com/office/powerpoint/2010/main" val="396413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5BA6-3CB1-4EBE-8743-EBA8B3B628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CD480F-E8BF-467A-8AC7-642C3AFBE9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42566-7F8E-43CA-816D-4E3F5B8A8322}"/>
              </a:ext>
            </a:extLst>
          </p:cNvPr>
          <p:cNvSpPr>
            <a:spLocks noGrp="1"/>
          </p:cNvSpPr>
          <p:nvPr>
            <p:ph type="dt" sz="half" idx="10"/>
          </p:nvPr>
        </p:nvSpPr>
        <p:spPr/>
        <p:txBody>
          <a:bodyPr/>
          <a:lstStyle/>
          <a:p>
            <a:fld id="{DAACB0B7-CD98-415C-B5F7-A2F750DFE444}" type="datetimeFigureOut">
              <a:rPr lang="en-US" smtClean="0"/>
              <a:t>11/23/2019</a:t>
            </a:fld>
            <a:endParaRPr lang="en-US"/>
          </a:p>
        </p:txBody>
      </p:sp>
      <p:sp>
        <p:nvSpPr>
          <p:cNvPr id="5" name="Footer Placeholder 4">
            <a:extLst>
              <a:ext uri="{FF2B5EF4-FFF2-40B4-BE49-F238E27FC236}">
                <a16:creationId xmlns:a16="http://schemas.microsoft.com/office/drawing/2014/main" id="{DC33E41F-304A-4F1D-9044-1EE3CF8B2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E0EC4-5490-4130-A3D2-8713D51F3BF6}"/>
              </a:ext>
            </a:extLst>
          </p:cNvPr>
          <p:cNvSpPr>
            <a:spLocks noGrp="1"/>
          </p:cNvSpPr>
          <p:nvPr>
            <p:ph type="sldNum" sz="quarter" idx="12"/>
          </p:nvPr>
        </p:nvSpPr>
        <p:spPr/>
        <p:txBody>
          <a:bodyPr/>
          <a:lstStyle/>
          <a:p>
            <a:fld id="{8625AF59-E573-4F71-926E-4ED1C4338244}" type="slidenum">
              <a:rPr lang="en-US" smtClean="0"/>
              <a:t>‹#›</a:t>
            </a:fld>
            <a:endParaRPr lang="en-US"/>
          </a:p>
        </p:txBody>
      </p:sp>
    </p:spTree>
    <p:extLst>
      <p:ext uri="{BB962C8B-B14F-4D97-AF65-F5344CB8AC3E}">
        <p14:creationId xmlns:p14="http://schemas.microsoft.com/office/powerpoint/2010/main" val="400061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BA37CE-D5A2-4802-85D1-6637836057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E3E757-990E-4DB0-8180-0817A13C4B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CC954-B45B-4DF5-916F-A268C7D6D4D6}"/>
              </a:ext>
            </a:extLst>
          </p:cNvPr>
          <p:cNvSpPr>
            <a:spLocks noGrp="1"/>
          </p:cNvSpPr>
          <p:nvPr>
            <p:ph type="dt" sz="half" idx="10"/>
          </p:nvPr>
        </p:nvSpPr>
        <p:spPr/>
        <p:txBody>
          <a:bodyPr/>
          <a:lstStyle/>
          <a:p>
            <a:fld id="{DAACB0B7-CD98-415C-B5F7-A2F750DFE444}" type="datetimeFigureOut">
              <a:rPr lang="en-US" smtClean="0"/>
              <a:t>11/23/2019</a:t>
            </a:fld>
            <a:endParaRPr lang="en-US"/>
          </a:p>
        </p:txBody>
      </p:sp>
      <p:sp>
        <p:nvSpPr>
          <p:cNvPr id="5" name="Footer Placeholder 4">
            <a:extLst>
              <a:ext uri="{FF2B5EF4-FFF2-40B4-BE49-F238E27FC236}">
                <a16:creationId xmlns:a16="http://schemas.microsoft.com/office/drawing/2014/main" id="{4A49F0AE-7EC4-4C9B-9E0E-EEC7CC1F1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97FCF-B473-4D20-8ACF-0D1C1432B674}"/>
              </a:ext>
            </a:extLst>
          </p:cNvPr>
          <p:cNvSpPr>
            <a:spLocks noGrp="1"/>
          </p:cNvSpPr>
          <p:nvPr>
            <p:ph type="sldNum" sz="quarter" idx="12"/>
          </p:nvPr>
        </p:nvSpPr>
        <p:spPr/>
        <p:txBody>
          <a:bodyPr/>
          <a:lstStyle/>
          <a:p>
            <a:fld id="{8625AF59-E573-4F71-926E-4ED1C4338244}" type="slidenum">
              <a:rPr lang="en-US" smtClean="0"/>
              <a:t>‹#›</a:t>
            </a:fld>
            <a:endParaRPr lang="en-US"/>
          </a:p>
        </p:txBody>
      </p:sp>
    </p:spTree>
    <p:extLst>
      <p:ext uri="{BB962C8B-B14F-4D97-AF65-F5344CB8AC3E}">
        <p14:creationId xmlns:p14="http://schemas.microsoft.com/office/powerpoint/2010/main" val="102304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C0BB-4D88-4C1B-982B-EFA5D92DBD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E42546-4F26-4104-89E3-0C53E07BE9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28A30-4AB3-44D6-817A-B0D914FBE0C0}"/>
              </a:ext>
            </a:extLst>
          </p:cNvPr>
          <p:cNvSpPr>
            <a:spLocks noGrp="1"/>
          </p:cNvSpPr>
          <p:nvPr>
            <p:ph type="dt" sz="half" idx="10"/>
          </p:nvPr>
        </p:nvSpPr>
        <p:spPr/>
        <p:txBody>
          <a:bodyPr/>
          <a:lstStyle/>
          <a:p>
            <a:fld id="{DAACB0B7-CD98-415C-B5F7-A2F750DFE444}" type="datetimeFigureOut">
              <a:rPr lang="en-US" smtClean="0"/>
              <a:t>11/23/2019</a:t>
            </a:fld>
            <a:endParaRPr lang="en-US"/>
          </a:p>
        </p:txBody>
      </p:sp>
      <p:sp>
        <p:nvSpPr>
          <p:cNvPr id="5" name="Footer Placeholder 4">
            <a:extLst>
              <a:ext uri="{FF2B5EF4-FFF2-40B4-BE49-F238E27FC236}">
                <a16:creationId xmlns:a16="http://schemas.microsoft.com/office/drawing/2014/main" id="{A5CFAFEA-A112-499B-AE8F-2EF32B911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E16E5-7F05-4C02-B519-C7DA2AA1FC44}"/>
              </a:ext>
            </a:extLst>
          </p:cNvPr>
          <p:cNvSpPr>
            <a:spLocks noGrp="1"/>
          </p:cNvSpPr>
          <p:nvPr>
            <p:ph type="sldNum" sz="quarter" idx="12"/>
          </p:nvPr>
        </p:nvSpPr>
        <p:spPr/>
        <p:txBody>
          <a:bodyPr/>
          <a:lstStyle/>
          <a:p>
            <a:fld id="{8625AF59-E573-4F71-926E-4ED1C4338244}" type="slidenum">
              <a:rPr lang="en-US" smtClean="0"/>
              <a:t>‹#›</a:t>
            </a:fld>
            <a:endParaRPr lang="en-US"/>
          </a:p>
        </p:txBody>
      </p:sp>
    </p:spTree>
    <p:extLst>
      <p:ext uri="{BB962C8B-B14F-4D97-AF65-F5344CB8AC3E}">
        <p14:creationId xmlns:p14="http://schemas.microsoft.com/office/powerpoint/2010/main" val="419301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8A77-571C-45B7-8916-FDBD387750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7F4914-B1F7-4903-B579-9F32D25C5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ADCB91-3CC5-4709-989F-D3904ACE8C8B}"/>
              </a:ext>
            </a:extLst>
          </p:cNvPr>
          <p:cNvSpPr>
            <a:spLocks noGrp="1"/>
          </p:cNvSpPr>
          <p:nvPr>
            <p:ph type="dt" sz="half" idx="10"/>
          </p:nvPr>
        </p:nvSpPr>
        <p:spPr/>
        <p:txBody>
          <a:bodyPr/>
          <a:lstStyle/>
          <a:p>
            <a:fld id="{DAACB0B7-CD98-415C-B5F7-A2F750DFE444}" type="datetimeFigureOut">
              <a:rPr lang="en-US" smtClean="0"/>
              <a:t>11/23/2019</a:t>
            </a:fld>
            <a:endParaRPr lang="en-US"/>
          </a:p>
        </p:txBody>
      </p:sp>
      <p:sp>
        <p:nvSpPr>
          <p:cNvPr id="5" name="Footer Placeholder 4">
            <a:extLst>
              <a:ext uri="{FF2B5EF4-FFF2-40B4-BE49-F238E27FC236}">
                <a16:creationId xmlns:a16="http://schemas.microsoft.com/office/drawing/2014/main" id="{875BD743-E04D-421B-9638-9E1B3B6B2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7055D-4649-4927-AF5E-D884D440F55F}"/>
              </a:ext>
            </a:extLst>
          </p:cNvPr>
          <p:cNvSpPr>
            <a:spLocks noGrp="1"/>
          </p:cNvSpPr>
          <p:nvPr>
            <p:ph type="sldNum" sz="quarter" idx="12"/>
          </p:nvPr>
        </p:nvSpPr>
        <p:spPr/>
        <p:txBody>
          <a:bodyPr/>
          <a:lstStyle/>
          <a:p>
            <a:fld id="{8625AF59-E573-4F71-926E-4ED1C4338244}" type="slidenum">
              <a:rPr lang="en-US" smtClean="0"/>
              <a:t>‹#›</a:t>
            </a:fld>
            <a:endParaRPr lang="en-US"/>
          </a:p>
        </p:txBody>
      </p:sp>
    </p:spTree>
    <p:extLst>
      <p:ext uri="{BB962C8B-B14F-4D97-AF65-F5344CB8AC3E}">
        <p14:creationId xmlns:p14="http://schemas.microsoft.com/office/powerpoint/2010/main" val="212371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9381-6A4F-420E-8D35-5EC57765ED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124E44-76C6-4907-820E-B2023C8AC8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A087AD-C3A9-46F5-B225-F1B1EEDCC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A24254-6519-4ACC-B7B4-41A07FEF72BE}"/>
              </a:ext>
            </a:extLst>
          </p:cNvPr>
          <p:cNvSpPr>
            <a:spLocks noGrp="1"/>
          </p:cNvSpPr>
          <p:nvPr>
            <p:ph type="dt" sz="half" idx="10"/>
          </p:nvPr>
        </p:nvSpPr>
        <p:spPr/>
        <p:txBody>
          <a:bodyPr/>
          <a:lstStyle/>
          <a:p>
            <a:fld id="{DAACB0B7-CD98-415C-B5F7-A2F750DFE444}" type="datetimeFigureOut">
              <a:rPr lang="en-US" smtClean="0"/>
              <a:t>11/23/2019</a:t>
            </a:fld>
            <a:endParaRPr lang="en-US"/>
          </a:p>
        </p:txBody>
      </p:sp>
      <p:sp>
        <p:nvSpPr>
          <p:cNvPr id="6" name="Footer Placeholder 5">
            <a:extLst>
              <a:ext uri="{FF2B5EF4-FFF2-40B4-BE49-F238E27FC236}">
                <a16:creationId xmlns:a16="http://schemas.microsoft.com/office/drawing/2014/main" id="{33807B16-C7BF-43EE-84F0-340EB97B2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28FB7-AD16-47DD-8AE7-E3236C0DB97A}"/>
              </a:ext>
            </a:extLst>
          </p:cNvPr>
          <p:cNvSpPr>
            <a:spLocks noGrp="1"/>
          </p:cNvSpPr>
          <p:nvPr>
            <p:ph type="sldNum" sz="quarter" idx="12"/>
          </p:nvPr>
        </p:nvSpPr>
        <p:spPr/>
        <p:txBody>
          <a:bodyPr/>
          <a:lstStyle/>
          <a:p>
            <a:fld id="{8625AF59-E573-4F71-926E-4ED1C4338244}" type="slidenum">
              <a:rPr lang="en-US" smtClean="0"/>
              <a:t>‹#›</a:t>
            </a:fld>
            <a:endParaRPr lang="en-US"/>
          </a:p>
        </p:txBody>
      </p:sp>
    </p:spTree>
    <p:extLst>
      <p:ext uri="{BB962C8B-B14F-4D97-AF65-F5344CB8AC3E}">
        <p14:creationId xmlns:p14="http://schemas.microsoft.com/office/powerpoint/2010/main" val="360139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3415-EBBD-4A91-8DBF-8AE0E8755B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87A843-287A-44FD-AB50-72BA27C73B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2B4DF-63C3-4809-9D33-6A6E037239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1E651F-C8D9-4CEC-B4A7-F651F11F1C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C02CD7-004D-49C4-A741-875DB48C1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E12224-11C3-42FE-9615-6DC662944458}"/>
              </a:ext>
            </a:extLst>
          </p:cNvPr>
          <p:cNvSpPr>
            <a:spLocks noGrp="1"/>
          </p:cNvSpPr>
          <p:nvPr>
            <p:ph type="dt" sz="half" idx="10"/>
          </p:nvPr>
        </p:nvSpPr>
        <p:spPr/>
        <p:txBody>
          <a:bodyPr/>
          <a:lstStyle/>
          <a:p>
            <a:fld id="{DAACB0B7-CD98-415C-B5F7-A2F750DFE444}" type="datetimeFigureOut">
              <a:rPr lang="en-US" smtClean="0"/>
              <a:t>11/23/2019</a:t>
            </a:fld>
            <a:endParaRPr lang="en-US"/>
          </a:p>
        </p:txBody>
      </p:sp>
      <p:sp>
        <p:nvSpPr>
          <p:cNvPr id="8" name="Footer Placeholder 7">
            <a:extLst>
              <a:ext uri="{FF2B5EF4-FFF2-40B4-BE49-F238E27FC236}">
                <a16:creationId xmlns:a16="http://schemas.microsoft.com/office/drawing/2014/main" id="{85BEE295-F1B7-4ECD-9D21-7E30D615EB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42B389-2784-4003-B794-3471093DFEC2}"/>
              </a:ext>
            </a:extLst>
          </p:cNvPr>
          <p:cNvSpPr>
            <a:spLocks noGrp="1"/>
          </p:cNvSpPr>
          <p:nvPr>
            <p:ph type="sldNum" sz="quarter" idx="12"/>
          </p:nvPr>
        </p:nvSpPr>
        <p:spPr/>
        <p:txBody>
          <a:bodyPr/>
          <a:lstStyle/>
          <a:p>
            <a:fld id="{8625AF59-E573-4F71-926E-4ED1C4338244}" type="slidenum">
              <a:rPr lang="en-US" smtClean="0"/>
              <a:t>‹#›</a:t>
            </a:fld>
            <a:endParaRPr lang="en-US"/>
          </a:p>
        </p:txBody>
      </p:sp>
    </p:spTree>
    <p:extLst>
      <p:ext uri="{BB962C8B-B14F-4D97-AF65-F5344CB8AC3E}">
        <p14:creationId xmlns:p14="http://schemas.microsoft.com/office/powerpoint/2010/main" val="392173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12E4-BA17-42D4-8F7D-1CAF6B4465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3A8DAE-2E8B-45ED-B177-32415BC5306F}"/>
              </a:ext>
            </a:extLst>
          </p:cNvPr>
          <p:cNvSpPr>
            <a:spLocks noGrp="1"/>
          </p:cNvSpPr>
          <p:nvPr>
            <p:ph type="dt" sz="half" idx="10"/>
          </p:nvPr>
        </p:nvSpPr>
        <p:spPr/>
        <p:txBody>
          <a:bodyPr/>
          <a:lstStyle/>
          <a:p>
            <a:fld id="{DAACB0B7-CD98-415C-B5F7-A2F750DFE444}" type="datetimeFigureOut">
              <a:rPr lang="en-US" smtClean="0"/>
              <a:t>11/23/2019</a:t>
            </a:fld>
            <a:endParaRPr lang="en-US"/>
          </a:p>
        </p:txBody>
      </p:sp>
      <p:sp>
        <p:nvSpPr>
          <p:cNvPr id="4" name="Footer Placeholder 3">
            <a:extLst>
              <a:ext uri="{FF2B5EF4-FFF2-40B4-BE49-F238E27FC236}">
                <a16:creationId xmlns:a16="http://schemas.microsoft.com/office/drawing/2014/main" id="{7ABB220D-D193-42F9-83AC-E2EACB5B1B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DB0200-FDAC-4AFB-8034-F51D8A67C5CF}"/>
              </a:ext>
            </a:extLst>
          </p:cNvPr>
          <p:cNvSpPr>
            <a:spLocks noGrp="1"/>
          </p:cNvSpPr>
          <p:nvPr>
            <p:ph type="sldNum" sz="quarter" idx="12"/>
          </p:nvPr>
        </p:nvSpPr>
        <p:spPr/>
        <p:txBody>
          <a:bodyPr/>
          <a:lstStyle/>
          <a:p>
            <a:fld id="{8625AF59-E573-4F71-926E-4ED1C4338244}" type="slidenum">
              <a:rPr lang="en-US" smtClean="0"/>
              <a:t>‹#›</a:t>
            </a:fld>
            <a:endParaRPr lang="en-US"/>
          </a:p>
        </p:txBody>
      </p:sp>
    </p:spTree>
    <p:extLst>
      <p:ext uri="{BB962C8B-B14F-4D97-AF65-F5344CB8AC3E}">
        <p14:creationId xmlns:p14="http://schemas.microsoft.com/office/powerpoint/2010/main" val="137267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E2F832-D658-45F1-8756-987425873AF2}"/>
              </a:ext>
            </a:extLst>
          </p:cNvPr>
          <p:cNvSpPr>
            <a:spLocks noGrp="1"/>
          </p:cNvSpPr>
          <p:nvPr>
            <p:ph type="dt" sz="half" idx="10"/>
          </p:nvPr>
        </p:nvSpPr>
        <p:spPr/>
        <p:txBody>
          <a:bodyPr/>
          <a:lstStyle/>
          <a:p>
            <a:fld id="{DAACB0B7-CD98-415C-B5F7-A2F750DFE444}" type="datetimeFigureOut">
              <a:rPr lang="en-US" smtClean="0"/>
              <a:t>11/23/2019</a:t>
            </a:fld>
            <a:endParaRPr lang="en-US"/>
          </a:p>
        </p:txBody>
      </p:sp>
      <p:sp>
        <p:nvSpPr>
          <p:cNvPr id="3" name="Footer Placeholder 2">
            <a:extLst>
              <a:ext uri="{FF2B5EF4-FFF2-40B4-BE49-F238E27FC236}">
                <a16:creationId xmlns:a16="http://schemas.microsoft.com/office/drawing/2014/main" id="{61108110-ABD1-44E1-B0DA-D0C8E10549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90F66B-1DF7-4268-AD8D-574BE1210262}"/>
              </a:ext>
            </a:extLst>
          </p:cNvPr>
          <p:cNvSpPr>
            <a:spLocks noGrp="1"/>
          </p:cNvSpPr>
          <p:nvPr>
            <p:ph type="sldNum" sz="quarter" idx="12"/>
          </p:nvPr>
        </p:nvSpPr>
        <p:spPr/>
        <p:txBody>
          <a:bodyPr/>
          <a:lstStyle/>
          <a:p>
            <a:fld id="{8625AF59-E573-4F71-926E-4ED1C4338244}" type="slidenum">
              <a:rPr lang="en-US" smtClean="0"/>
              <a:t>‹#›</a:t>
            </a:fld>
            <a:endParaRPr lang="en-US"/>
          </a:p>
        </p:txBody>
      </p:sp>
    </p:spTree>
    <p:extLst>
      <p:ext uri="{BB962C8B-B14F-4D97-AF65-F5344CB8AC3E}">
        <p14:creationId xmlns:p14="http://schemas.microsoft.com/office/powerpoint/2010/main" val="294714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B10A-C7FB-480E-BD83-B3026152C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74B8C9-FAFB-4DE8-8EC8-DEA4BE1F7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294BAD-4ED6-49D4-9E72-CF3376BCA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DC1BA8-E0B7-417E-8DC5-81E594EFAC04}"/>
              </a:ext>
            </a:extLst>
          </p:cNvPr>
          <p:cNvSpPr>
            <a:spLocks noGrp="1"/>
          </p:cNvSpPr>
          <p:nvPr>
            <p:ph type="dt" sz="half" idx="10"/>
          </p:nvPr>
        </p:nvSpPr>
        <p:spPr/>
        <p:txBody>
          <a:bodyPr/>
          <a:lstStyle/>
          <a:p>
            <a:fld id="{DAACB0B7-CD98-415C-B5F7-A2F750DFE444}" type="datetimeFigureOut">
              <a:rPr lang="en-US" smtClean="0"/>
              <a:t>11/23/2019</a:t>
            </a:fld>
            <a:endParaRPr lang="en-US"/>
          </a:p>
        </p:txBody>
      </p:sp>
      <p:sp>
        <p:nvSpPr>
          <p:cNvPr id="6" name="Footer Placeholder 5">
            <a:extLst>
              <a:ext uri="{FF2B5EF4-FFF2-40B4-BE49-F238E27FC236}">
                <a16:creationId xmlns:a16="http://schemas.microsoft.com/office/drawing/2014/main" id="{62152DE7-FE55-4F01-800F-34042F1E72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49335-2FFF-4F61-8754-0853F2175DB7}"/>
              </a:ext>
            </a:extLst>
          </p:cNvPr>
          <p:cNvSpPr>
            <a:spLocks noGrp="1"/>
          </p:cNvSpPr>
          <p:nvPr>
            <p:ph type="sldNum" sz="quarter" idx="12"/>
          </p:nvPr>
        </p:nvSpPr>
        <p:spPr/>
        <p:txBody>
          <a:bodyPr/>
          <a:lstStyle/>
          <a:p>
            <a:fld id="{8625AF59-E573-4F71-926E-4ED1C4338244}" type="slidenum">
              <a:rPr lang="en-US" smtClean="0"/>
              <a:t>‹#›</a:t>
            </a:fld>
            <a:endParaRPr lang="en-US"/>
          </a:p>
        </p:txBody>
      </p:sp>
    </p:spTree>
    <p:extLst>
      <p:ext uri="{BB962C8B-B14F-4D97-AF65-F5344CB8AC3E}">
        <p14:creationId xmlns:p14="http://schemas.microsoft.com/office/powerpoint/2010/main" val="327609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3DBD-74B1-452A-B434-55726CDD54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48AF86-0351-4221-A834-4228922E2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A20019-E84B-421E-B3E5-6F89534CF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8B3C7-E6ED-4079-8120-435D923269E8}"/>
              </a:ext>
            </a:extLst>
          </p:cNvPr>
          <p:cNvSpPr>
            <a:spLocks noGrp="1"/>
          </p:cNvSpPr>
          <p:nvPr>
            <p:ph type="dt" sz="half" idx="10"/>
          </p:nvPr>
        </p:nvSpPr>
        <p:spPr/>
        <p:txBody>
          <a:bodyPr/>
          <a:lstStyle/>
          <a:p>
            <a:fld id="{DAACB0B7-CD98-415C-B5F7-A2F750DFE444}" type="datetimeFigureOut">
              <a:rPr lang="en-US" smtClean="0"/>
              <a:t>11/23/2019</a:t>
            </a:fld>
            <a:endParaRPr lang="en-US"/>
          </a:p>
        </p:txBody>
      </p:sp>
      <p:sp>
        <p:nvSpPr>
          <p:cNvPr id="6" name="Footer Placeholder 5">
            <a:extLst>
              <a:ext uri="{FF2B5EF4-FFF2-40B4-BE49-F238E27FC236}">
                <a16:creationId xmlns:a16="http://schemas.microsoft.com/office/drawing/2014/main" id="{641DD8E8-4E85-424A-AED1-9046A5178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2A4895-D5BB-4806-8C59-FB38BC0FD98C}"/>
              </a:ext>
            </a:extLst>
          </p:cNvPr>
          <p:cNvSpPr>
            <a:spLocks noGrp="1"/>
          </p:cNvSpPr>
          <p:nvPr>
            <p:ph type="sldNum" sz="quarter" idx="12"/>
          </p:nvPr>
        </p:nvSpPr>
        <p:spPr/>
        <p:txBody>
          <a:bodyPr/>
          <a:lstStyle/>
          <a:p>
            <a:fld id="{8625AF59-E573-4F71-926E-4ED1C4338244}" type="slidenum">
              <a:rPr lang="en-US" smtClean="0"/>
              <a:t>‹#›</a:t>
            </a:fld>
            <a:endParaRPr lang="en-US"/>
          </a:p>
        </p:txBody>
      </p:sp>
    </p:spTree>
    <p:extLst>
      <p:ext uri="{BB962C8B-B14F-4D97-AF65-F5344CB8AC3E}">
        <p14:creationId xmlns:p14="http://schemas.microsoft.com/office/powerpoint/2010/main" val="186211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ABC73-4E05-49F8-B6C8-91C11F9E6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28B0DE-A7C5-492C-9EEA-2D7F8CF9C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E1283-9BD6-4C34-8CF6-4A6AEA5B1A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CB0B7-CD98-415C-B5F7-A2F750DFE444}" type="datetimeFigureOut">
              <a:rPr lang="en-US" smtClean="0"/>
              <a:t>11/23/2019</a:t>
            </a:fld>
            <a:endParaRPr lang="en-US"/>
          </a:p>
        </p:txBody>
      </p:sp>
      <p:sp>
        <p:nvSpPr>
          <p:cNvPr id="5" name="Footer Placeholder 4">
            <a:extLst>
              <a:ext uri="{FF2B5EF4-FFF2-40B4-BE49-F238E27FC236}">
                <a16:creationId xmlns:a16="http://schemas.microsoft.com/office/drawing/2014/main" id="{88C95107-A2C1-4F92-A57B-A1C14A38D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7D8FD0-1C20-4390-BFB8-155F7A0CD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5AF59-E573-4F71-926E-4ED1C4338244}" type="slidenum">
              <a:rPr lang="en-US" smtClean="0"/>
              <a:t>‹#›</a:t>
            </a:fld>
            <a:endParaRPr lang="en-US"/>
          </a:p>
        </p:txBody>
      </p:sp>
    </p:spTree>
    <p:extLst>
      <p:ext uri="{BB962C8B-B14F-4D97-AF65-F5344CB8AC3E}">
        <p14:creationId xmlns:p14="http://schemas.microsoft.com/office/powerpoint/2010/main" val="4218013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hyperlink" Target="https://e-9d8e0b14c5.cognitiveclass.ai/lab#DATA-REQUIRE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80A8-9ECB-4065-A9E1-30EAF33009D6}"/>
              </a:ext>
            </a:extLst>
          </p:cNvPr>
          <p:cNvSpPr>
            <a:spLocks noGrp="1"/>
          </p:cNvSpPr>
          <p:nvPr>
            <p:ph type="ctrTitle"/>
          </p:nvPr>
        </p:nvSpPr>
        <p:spPr/>
        <p:txBody>
          <a:bodyPr>
            <a:normAutofit/>
          </a:bodyPr>
          <a:lstStyle/>
          <a:p>
            <a:r>
              <a:rPr lang="en-CA" sz="3600" b="1" dirty="0"/>
              <a:t>JUMBLED IN THE BRONX - </a:t>
            </a:r>
            <a:br>
              <a:rPr lang="en-CA" sz="3600" dirty="0"/>
            </a:br>
            <a:r>
              <a:rPr lang="en-CA" sz="3200" dirty="0"/>
              <a:t>Exploring Neighborhood Venue Popularity to Predict Business Opportunity</a:t>
            </a:r>
            <a:endParaRPr lang="en-US" sz="3600" dirty="0"/>
          </a:p>
        </p:txBody>
      </p:sp>
      <p:sp>
        <p:nvSpPr>
          <p:cNvPr id="3" name="Subtitle 2">
            <a:extLst>
              <a:ext uri="{FF2B5EF4-FFF2-40B4-BE49-F238E27FC236}">
                <a16:creationId xmlns:a16="http://schemas.microsoft.com/office/drawing/2014/main" id="{5428E26C-8853-44FC-A0CE-C4A87FAF8B45}"/>
              </a:ext>
            </a:extLst>
          </p:cNvPr>
          <p:cNvSpPr>
            <a:spLocks noGrp="1"/>
          </p:cNvSpPr>
          <p:nvPr>
            <p:ph type="subTitle" idx="1"/>
          </p:nvPr>
        </p:nvSpPr>
        <p:spPr/>
        <p:txBody>
          <a:bodyPr>
            <a:normAutofit/>
          </a:bodyPr>
          <a:lstStyle/>
          <a:p>
            <a:r>
              <a:rPr lang="en-CA" sz="2000" dirty="0"/>
              <a:t>Identifying Opportunity Gaps to Start New Food and Entertainment Venture</a:t>
            </a:r>
            <a:endParaRPr lang="en-US" sz="2000" dirty="0"/>
          </a:p>
        </p:txBody>
      </p:sp>
    </p:spTree>
    <p:extLst>
      <p:ext uri="{BB962C8B-B14F-4D97-AF65-F5344CB8AC3E}">
        <p14:creationId xmlns:p14="http://schemas.microsoft.com/office/powerpoint/2010/main" val="190450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0B26-8B13-4358-99D5-13532982B83E}"/>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2972B044-750E-4298-9590-FD7F227D4EBB}"/>
              </a:ext>
            </a:extLst>
          </p:cNvPr>
          <p:cNvSpPr>
            <a:spLocks noGrp="1"/>
          </p:cNvSpPr>
          <p:nvPr>
            <p:ph idx="1"/>
          </p:nvPr>
        </p:nvSpPr>
        <p:spPr/>
        <p:txBody>
          <a:bodyPr>
            <a:normAutofit fontScale="62500" lnSpcReduction="20000"/>
          </a:bodyPr>
          <a:lstStyle/>
          <a:p>
            <a:pPr>
              <a:lnSpc>
                <a:spcPct val="120000"/>
              </a:lnSpc>
            </a:pPr>
            <a:r>
              <a:rPr lang="en-US" b="1" dirty="0"/>
              <a:t>SCENARIO &amp; BACKGROUND</a:t>
            </a:r>
          </a:p>
          <a:p>
            <a:pPr lvl="1">
              <a:lnSpc>
                <a:spcPct val="120000"/>
              </a:lnSpc>
            </a:pPr>
            <a:r>
              <a:rPr lang="en-US" dirty="0"/>
              <a:t>Bronx is a borough in New York- the financial capital of USA. </a:t>
            </a:r>
          </a:p>
          <a:p>
            <a:pPr lvl="1">
              <a:lnSpc>
                <a:spcPct val="120000"/>
              </a:lnSpc>
            </a:pPr>
            <a:r>
              <a:rPr lang="en-US" dirty="0"/>
              <a:t>The diverse neighborhoods offer a competitive but lucrative market for dining out and entertainment. </a:t>
            </a:r>
          </a:p>
          <a:p>
            <a:pPr lvl="1">
              <a:lnSpc>
                <a:spcPct val="120000"/>
              </a:lnSpc>
            </a:pPr>
            <a:r>
              <a:rPr lang="en-US" dirty="0"/>
              <a:t>However the market is fiercely competitive and rentals are high. </a:t>
            </a:r>
          </a:p>
          <a:p>
            <a:pPr lvl="1">
              <a:lnSpc>
                <a:spcPct val="120000"/>
              </a:lnSpc>
            </a:pPr>
            <a:r>
              <a:rPr lang="en-US" dirty="0"/>
              <a:t>Businesses require high turnovers for viability.</a:t>
            </a:r>
          </a:p>
          <a:p>
            <a:pPr>
              <a:lnSpc>
                <a:spcPct val="120000"/>
              </a:lnSpc>
            </a:pPr>
            <a:r>
              <a:rPr lang="en-US" b="1" dirty="0"/>
              <a:t>PROBLEM</a:t>
            </a:r>
          </a:p>
          <a:p>
            <a:pPr lvl="1">
              <a:lnSpc>
                <a:spcPct val="120000"/>
              </a:lnSpc>
            </a:pPr>
            <a:r>
              <a:rPr lang="en-US" dirty="0"/>
              <a:t>The challenge is to find an opportunity that suits the interest and tastes of a neighborhood.</a:t>
            </a:r>
          </a:p>
          <a:p>
            <a:pPr lvl="1">
              <a:lnSpc>
                <a:spcPct val="120000"/>
              </a:lnSpc>
            </a:pPr>
            <a:r>
              <a:rPr lang="en-US" dirty="0"/>
              <a:t>At the same time the neighborhood must offer an opportunity gap and not be saturated or have highly popular similar venues.</a:t>
            </a:r>
          </a:p>
          <a:p>
            <a:pPr>
              <a:lnSpc>
                <a:spcPct val="120000"/>
              </a:lnSpc>
            </a:pPr>
            <a:r>
              <a:rPr lang="en-US" b="1" dirty="0"/>
              <a:t>REQUIREMENT</a:t>
            </a:r>
          </a:p>
          <a:p>
            <a:pPr lvl="1">
              <a:lnSpc>
                <a:spcPct val="120000"/>
              </a:lnSpc>
            </a:pPr>
            <a:r>
              <a:rPr lang="en-US" dirty="0"/>
              <a:t>An entrepreneur based out of Bronx, is looking to start a business in the area and wants a neighborhood analysis to setup a new restaurant or entertainment joint. </a:t>
            </a:r>
          </a:p>
          <a:p>
            <a:pPr lvl="1">
              <a:lnSpc>
                <a:spcPct val="120000"/>
              </a:lnSpc>
            </a:pPr>
            <a:r>
              <a:rPr lang="en-US" dirty="0"/>
              <a:t>Having an ability to start any food or entertainment business, the idea is to look for opportunities in neighborhood and meet them with a new business venture.</a:t>
            </a:r>
            <a:endParaRPr lang="en-US" b="1" dirty="0"/>
          </a:p>
        </p:txBody>
      </p:sp>
    </p:spTree>
    <p:extLst>
      <p:ext uri="{BB962C8B-B14F-4D97-AF65-F5344CB8AC3E}">
        <p14:creationId xmlns:p14="http://schemas.microsoft.com/office/powerpoint/2010/main" val="154385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7C8B-6A5D-446C-AACD-AF29C1587760}"/>
              </a:ext>
            </a:extLst>
          </p:cNvPr>
          <p:cNvSpPr>
            <a:spLocks noGrp="1"/>
          </p:cNvSpPr>
          <p:nvPr>
            <p:ph type="title"/>
          </p:nvPr>
        </p:nvSpPr>
        <p:spPr/>
        <p:txBody>
          <a:bodyPr/>
          <a:lstStyle/>
          <a:p>
            <a:r>
              <a:rPr lang="en-US" b="1" dirty="0"/>
              <a:t>DATA SECTION</a:t>
            </a:r>
            <a:endParaRPr lang="en-US" dirty="0"/>
          </a:p>
        </p:txBody>
      </p:sp>
      <p:sp>
        <p:nvSpPr>
          <p:cNvPr id="3" name="Content Placeholder 2">
            <a:extLst>
              <a:ext uri="{FF2B5EF4-FFF2-40B4-BE49-F238E27FC236}">
                <a16:creationId xmlns:a16="http://schemas.microsoft.com/office/drawing/2014/main" id="{D21DCDB8-A5C3-477E-9B32-52878BB2C8C1}"/>
              </a:ext>
            </a:extLst>
          </p:cNvPr>
          <p:cNvSpPr>
            <a:spLocks noGrp="1"/>
          </p:cNvSpPr>
          <p:nvPr>
            <p:ph idx="1"/>
          </p:nvPr>
        </p:nvSpPr>
        <p:spPr/>
        <p:txBody>
          <a:bodyPr>
            <a:normAutofit fontScale="70000" lnSpcReduction="20000"/>
          </a:bodyPr>
          <a:lstStyle/>
          <a:p>
            <a:pPr>
              <a:lnSpc>
                <a:spcPct val="120000"/>
              </a:lnSpc>
            </a:pPr>
            <a:r>
              <a:rPr lang="en-US" b="1" dirty="0"/>
              <a:t>DATA REQUIRED</a:t>
            </a:r>
            <a:r>
              <a:rPr lang="en-US" b="1" dirty="0">
                <a:hlinkClick r:id="rId2"/>
              </a:rPr>
              <a:t>¶</a:t>
            </a:r>
            <a:endParaRPr lang="en-US" b="1" dirty="0"/>
          </a:p>
          <a:p>
            <a:pPr lvl="1">
              <a:lnSpc>
                <a:spcPct val="120000"/>
              </a:lnSpc>
            </a:pPr>
            <a:r>
              <a:rPr lang="en-US" dirty="0"/>
              <a:t>To attend to project requirements, we require data of New York neighborhoods by borough. </a:t>
            </a:r>
          </a:p>
          <a:p>
            <a:pPr lvl="1">
              <a:lnSpc>
                <a:spcPct val="120000"/>
              </a:lnSpc>
            </a:pPr>
            <a:r>
              <a:rPr lang="en-US" dirty="0"/>
              <a:t>We also require data of popular venues visited through Foursquare API with frequency of visit for each venue. </a:t>
            </a:r>
          </a:p>
          <a:p>
            <a:pPr>
              <a:lnSpc>
                <a:spcPct val="120000"/>
              </a:lnSpc>
            </a:pPr>
            <a:r>
              <a:rPr lang="en-US" b="1" dirty="0"/>
              <a:t>DATA SOURCES</a:t>
            </a:r>
          </a:p>
          <a:p>
            <a:pPr lvl="1">
              <a:lnSpc>
                <a:spcPct val="120000"/>
              </a:lnSpc>
            </a:pPr>
            <a:r>
              <a:rPr lang="en-US" dirty="0"/>
              <a:t>The data for New York boroughs and neighborhoods including Bronx is obtained from following site: </a:t>
            </a:r>
            <a:r>
              <a:rPr lang="en-US" dirty="0">
                <a:hlinkClick r:id="rId3"/>
              </a:rPr>
              <a:t>https://cocl.us/new_york_dataset</a:t>
            </a:r>
            <a:r>
              <a:rPr lang="en-US" dirty="0"/>
              <a:t> </a:t>
            </a:r>
          </a:p>
          <a:p>
            <a:pPr lvl="1">
              <a:lnSpc>
                <a:spcPct val="120000"/>
              </a:lnSpc>
            </a:pPr>
            <a:r>
              <a:rPr lang="en-US" dirty="0"/>
              <a:t>This basic data acquired from the above links is used to access Foursquare API data about venues in each neighborhood. </a:t>
            </a:r>
          </a:p>
          <a:p>
            <a:pPr lvl="1">
              <a:lnSpc>
                <a:spcPct val="120000"/>
              </a:lnSpc>
            </a:pPr>
            <a:r>
              <a:rPr lang="en-US" dirty="0"/>
              <a:t>The most common venues are added to </a:t>
            </a:r>
            <a:r>
              <a:rPr lang="en-US" dirty="0" err="1"/>
              <a:t>dataframe</a:t>
            </a:r>
            <a:r>
              <a:rPr lang="en-US" dirty="0"/>
              <a:t> basis frequency received from API data</a:t>
            </a:r>
          </a:p>
          <a:p>
            <a:pPr>
              <a:lnSpc>
                <a:spcPct val="120000"/>
              </a:lnSpc>
            </a:pPr>
            <a:r>
              <a:rPr lang="en-US" b="1" dirty="0"/>
              <a:t>DATA LIMITATIONS</a:t>
            </a:r>
          </a:p>
          <a:p>
            <a:pPr lvl="1">
              <a:lnSpc>
                <a:spcPct val="120000"/>
              </a:lnSpc>
            </a:pPr>
            <a:r>
              <a:rPr lang="en-US" dirty="0"/>
              <a:t>Our project assumes that Foursquare user data represents the whole of the neighborhoods.</a:t>
            </a:r>
          </a:p>
          <a:p>
            <a:pPr lvl="1">
              <a:lnSpc>
                <a:spcPct val="120000"/>
              </a:lnSpc>
            </a:pPr>
            <a:r>
              <a:rPr lang="en-US" dirty="0"/>
              <a:t>Due to popularity and wide usage of this API in NY, this is a reasonably safe assumption of being able to obtain a wide and representative data set.</a:t>
            </a:r>
          </a:p>
        </p:txBody>
      </p:sp>
    </p:spTree>
    <p:extLst>
      <p:ext uri="{BB962C8B-B14F-4D97-AF65-F5344CB8AC3E}">
        <p14:creationId xmlns:p14="http://schemas.microsoft.com/office/powerpoint/2010/main" val="179855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5C0E-0FDB-4019-839A-E0C9E5D91240}"/>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BF3D2550-BB72-477A-ABFB-F36C050B3A89}"/>
              </a:ext>
            </a:extLst>
          </p:cNvPr>
          <p:cNvSpPr>
            <a:spLocks noGrp="1"/>
          </p:cNvSpPr>
          <p:nvPr>
            <p:ph idx="1"/>
          </p:nvPr>
        </p:nvSpPr>
        <p:spPr/>
        <p:txBody>
          <a:bodyPr>
            <a:normAutofit fontScale="47500" lnSpcReduction="20000"/>
          </a:bodyPr>
          <a:lstStyle/>
          <a:p>
            <a:pPr marL="0" indent="0">
              <a:lnSpc>
                <a:spcPct val="120000"/>
              </a:lnSpc>
              <a:buNone/>
            </a:pPr>
            <a:r>
              <a:rPr lang="en-US" b="1" dirty="0"/>
              <a:t>STRATEGY</a:t>
            </a:r>
          </a:p>
          <a:p>
            <a:pPr>
              <a:lnSpc>
                <a:spcPct val="120000"/>
              </a:lnSpc>
            </a:pPr>
            <a:r>
              <a:rPr lang="en-US" dirty="0"/>
              <a:t>Strategy involves using data mentioned in Section 2 above. </a:t>
            </a:r>
          </a:p>
          <a:p>
            <a:pPr>
              <a:lnSpc>
                <a:spcPct val="120000"/>
              </a:lnSpc>
            </a:pPr>
            <a:r>
              <a:rPr lang="en-US" dirty="0"/>
              <a:t>Neighborhood data will be used in tandem with foursquare API venue popularity data to classify neighborhoods. </a:t>
            </a:r>
          </a:p>
          <a:p>
            <a:pPr marL="0" indent="0">
              <a:lnSpc>
                <a:spcPct val="120000"/>
              </a:lnSpc>
              <a:buNone/>
            </a:pPr>
            <a:endParaRPr lang="en-US" dirty="0"/>
          </a:p>
          <a:p>
            <a:pPr marL="0" indent="0">
              <a:lnSpc>
                <a:spcPct val="120000"/>
              </a:lnSpc>
              <a:buNone/>
            </a:pPr>
            <a:r>
              <a:rPr lang="en-US" b="1" dirty="0"/>
              <a:t>EXECUTION &amp; ANALYSIS</a:t>
            </a:r>
            <a:endParaRPr lang="en-US" dirty="0"/>
          </a:p>
          <a:p>
            <a:pPr>
              <a:lnSpc>
                <a:spcPct val="120000"/>
              </a:lnSpc>
            </a:pPr>
            <a:r>
              <a:rPr lang="en-US" dirty="0"/>
              <a:t>We will consider what are the 10 most popular venues by neighborhood within the Bronx borough. </a:t>
            </a:r>
          </a:p>
          <a:p>
            <a:pPr>
              <a:lnSpc>
                <a:spcPct val="120000"/>
              </a:lnSpc>
            </a:pPr>
            <a:r>
              <a:rPr lang="en-US" dirty="0"/>
              <a:t>We will sort most popular venues basis frequency of visits as recorded by Foursquare API user data. </a:t>
            </a:r>
          </a:p>
          <a:p>
            <a:pPr>
              <a:lnSpc>
                <a:spcPct val="120000"/>
              </a:lnSpc>
            </a:pPr>
            <a:r>
              <a:rPr lang="en-US" dirty="0"/>
              <a:t>We will then classify the neighborhoods into clusters using K-Means clustering to group similar neighborhoods and separate dissimilar neighborhoods. </a:t>
            </a:r>
          </a:p>
          <a:p>
            <a:pPr>
              <a:lnSpc>
                <a:spcPct val="120000"/>
              </a:lnSpc>
            </a:pPr>
            <a:r>
              <a:rPr lang="en-US" dirty="0"/>
              <a:t>We will then examine similar neighborhoods within a cluster to understand favorite venues by frequency within clusters. </a:t>
            </a:r>
          </a:p>
          <a:p>
            <a:pPr>
              <a:lnSpc>
                <a:spcPct val="120000"/>
              </a:lnSpc>
            </a:pPr>
            <a:r>
              <a:rPr lang="en-US" dirty="0"/>
              <a:t>To be considered an opportunity gap, the neighborhood selected must not have the high frequency venues of its cluster in its top 5 most frequency venues. </a:t>
            </a:r>
          </a:p>
          <a:p>
            <a:pPr>
              <a:lnSpc>
                <a:spcPct val="120000"/>
              </a:lnSpc>
            </a:pPr>
            <a:r>
              <a:rPr lang="en-US" dirty="0"/>
              <a:t>If the high frequency venues of cluster are already in top 5 of a neighborhood, the opportunity may be considered as saturated due to presence of ample or highly favored venues which will create an entry barrier.</a:t>
            </a:r>
          </a:p>
          <a:p>
            <a:pPr marL="0" indent="0">
              <a:buNone/>
            </a:pPr>
            <a:endParaRPr lang="en-US" dirty="0"/>
          </a:p>
        </p:txBody>
      </p:sp>
    </p:spTree>
    <p:extLst>
      <p:ext uri="{BB962C8B-B14F-4D97-AF65-F5344CB8AC3E}">
        <p14:creationId xmlns:p14="http://schemas.microsoft.com/office/powerpoint/2010/main" val="1180915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F2E9-2873-41F6-9A9C-C0373CA13211}"/>
              </a:ext>
            </a:extLst>
          </p:cNvPr>
          <p:cNvSpPr>
            <a:spLocks noGrp="1"/>
          </p:cNvSpPr>
          <p:nvPr>
            <p:ph type="title"/>
          </p:nvPr>
        </p:nvSpPr>
        <p:spPr/>
        <p:txBody>
          <a:bodyPr/>
          <a:lstStyle/>
          <a:p>
            <a:r>
              <a:rPr lang="en-CA" dirty="0"/>
              <a:t>Neighborhoods of Bronx</a:t>
            </a:r>
            <a:endParaRPr lang="en-US" dirty="0"/>
          </a:p>
        </p:txBody>
      </p:sp>
      <p:sp>
        <p:nvSpPr>
          <p:cNvPr id="3" name="Content Placeholder 2">
            <a:extLst>
              <a:ext uri="{FF2B5EF4-FFF2-40B4-BE49-F238E27FC236}">
                <a16:creationId xmlns:a16="http://schemas.microsoft.com/office/drawing/2014/main" id="{4DAA9F1B-B3E8-4051-BFEE-741ACE6CB10C}"/>
              </a:ext>
            </a:extLst>
          </p:cNvPr>
          <p:cNvSpPr>
            <a:spLocks noGrp="1"/>
          </p:cNvSpPr>
          <p:nvPr>
            <p:ph idx="1"/>
          </p:nvPr>
        </p:nvSpPr>
        <p:spPr>
          <a:xfrm>
            <a:off x="838200" y="5770485"/>
            <a:ext cx="10515600" cy="406478"/>
          </a:xfrm>
        </p:spPr>
        <p:txBody>
          <a:bodyPr>
            <a:normAutofit fontScale="70000" lnSpcReduction="20000"/>
          </a:bodyPr>
          <a:lstStyle/>
          <a:p>
            <a:pPr marL="0" indent="0">
              <a:buNone/>
            </a:pPr>
            <a:r>
              <a:rPr lang="en-CA" dirty="0"/>
              <a:t>We will classify the 52 neighborhoods within Bronx basis venue popularity data from Foursquare API</a:t>
            </a:r>
            <a:endParaRPr lang="en-US" dirty="0"/>
          </a:p>
        </p:txBody>
      </p:sp>
      <p:pic>
        <p:nvPicPr>
          <p:cNvPr id="4" name="Picture 3">
            <a:extLst>
              <a:ext uri="{FF2B5EF4-FFF2-40B4-BE49-F238E27FC236}">
                <a16:creationId xmlns:a16="http://schemas.microsoft.com/office/drawing/2014/main" id="{DC12DF72-161B-4E34-9CE6-DA05CF89BF08}"/>
              </a:ext>
            </a:extLst>
          </p:cNvPr>
          <p:cNvPicPr>
            <a:picLocks noChangeAspect="1"/>
          </p:cNvPicPr>
          <p:nvPr/>
        </p:nvPicPr>
        <p:blipFill rotWithShape="1">
          <a:blip r:embed="rId2"/>
          <a:srcRect l="29771" t="28844" r="3572" b="6939"/>
          <a:stretch/>
        </p:blipFill>
        <p:spPr>
          <a:xfrm>
            <a:off x="838200" y="1296955"/>
            <a:ext cx="10515600" cy="4404049"/>
          </a:xfrm>
          <a:prstGeom prst="rect">
            <a:avLst/>
          </a:prstGeom>
        </p:spPr>
      </p:pic>
    </p:spTree>
    <p:extLst>
      <p:ext uri="{BB962C8B-B14F-4D97-AF65-F5344CB8AC3E}">
        <p14:creationId xmlns:p14="http://schemas.microsoft.com/office/powerpoint/2010/main" val="232797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8BB5-D760-4AD0-BA0C-E82F45A24552}"/>
              </a:ext>
            </a:extLst>
          </p:cNvPr>
          <p:cNvSpPr>
            <a:spLocks noGrp="1"/>
          </p:cNvSpPr>
          <p:nvPr>
            <p:ph type="title"/>
          </p:nvPr>
        </p:nvSpPr>
        <p:spPr/>
        <p:txBody>
          <a:bodyPr/>
          <a:lstStyle/>
          <a:p>
            <a:r>
              <a:rPr lang="en-CA" dirty="0"/>
              <a:t>K-Means Cluster Analysis</a:t>
            </a:r>
            <a:endParaRPr lang="en-US" dirty="0"/>
          </a:p>
        </p:txBody>
      </p:sp>
      <p:sp>
        <p:nvSpPr>
          <p:cNvPr id="3" name="Content Placeholder 2">
            <a:extLst>
              <a:ext uri="{FF2B5EF4-FFF2-40B4-BE49-F238E27FC236}">
                <a16:creationId xmlns:a16="http://schemas.microsoft.com/office/drawing/2014/main" id="{3823AD0A-2C51-4A6B-BF78-2263771429EE}"/>
              </a:ext>
            </a:extLst>
          </p:cNvPr>
          <p:cNvSpPr>
            <a:spLocks noGrp="1"/>
          </p:cNvSpPr>
          <p:nvPr>
            <p:ph idx="1"/>
          </p:nvPr>
        </p:nvSpPr>
        <p:spPr>
          <a:xfrm>
            <a:off x="838200" y="5775648"/>
            <a:ext cx="10515600" cy="802433"/>
          </a:xfrm>
        </p:spPr>
        <p:txBody>
          <a:bodyPr>
            <a:normAutofit/>
          </a:bodyPr>
          <a:lstStyle/>
          <a:p>
            <a:r>
              <a:rPr lang="en-CA" sz="1600" dirty="0"/>
              <a:t>We classify the neighborhoods into 5 clusters with K-Means Analysis. </a:t>
            </a:r>
          </a:p>
          <a:p>
            <a:r>
              <a:rPr lang="en-CA" sz="1600" dirty="0"/>
              <a:t>Cluster 2 with 12 neighborhoods (in purple) is an ideal cluster for further evaluation.</a:t>
            </a:r>
            <a:endParaRPr lang="en-US" sz="1600" dirty="0"/>
          </a:p>
        </p:txBody>
      </p:sp>
      <p:pic>
        <p:nvPicPr>
          <p:cNvPr id="5" name="Picture 4">
            <a:extLst>
              <a:ext uri="{FF2B5EF4-FFF2-40B4-BE49-F238E27FC236}">
                <a16:creationId xmlns:a16="http://schemas.microsoft.com/office/drawing/2014/main" id="{A4E85BDA-8218-4C52-8015-A8A12D6636F7}"/>
              </a:ext>
            </a:extLst>
          </p:cNvPr>
          <p:cNvPicPr>
            <a:picLocks noChangeAspect="1"/>
          </p:cNvPicPr>
          <p:nvPr/>
        </p:nvPicPr>
        <p:blipFill rotWithShape="1">
          <a:blip r:embed="rId2"/>
          <a:srcRect l="29923" t="22041" r="3266" b="24218"/>
          <a:stretch/>
        </p:blipFill>
        <p:spPr>
          <a:xfrm>
            <a:off x="838200" y="1280126"/>
            <a:ext cx="10515600" cy="4517982"/>
          </a:xfrm>
          <a:prstGeom prst="rect">
            <a:avLst/>
          </a:prstGeom>
        </p:spPr>
      </p:pic>
    </p:spTree>
    <p:extLst>
      <p:ext uri="{BB962C8B-B14F-4D97-AF65-F5344CB8AC3E}">
        <p14:creationId xmlns:p14="http://schemas.microsoft.com/office/powerpoint/2010/main" val="314361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03C3-5C22-41C2-9BEF-37D055FD7E12}"/>
              </a:ext>
            </a:extLst>
          </p:cNvPr>
          <p:cNvSpPr>
            <a:spLocks noGrp="1"/>
          </p:cNvSpPr>
          <p:nvPr>
            <p:ph type="title"/>
          </p:nvPr>
        </p:nvSpPr>
        <p:spPr/>
        <p:txBody>
          <a:bodyPr/>
          <a:lstStyle/>
          <a:p>
            <a:r>
              <a:rPr lang="en-CA" dirty="0"/>
              <a:t>RESULTS</a:t>
            </a:r>
            <a:endParaRPr lang="en-US" dirty="0"/>
          </a:p>
        </p:txBody>
      </p:sp>
      <p:sp>
        <p:nvSpPr>
          <p:cNvPr id="3" name="Content Placeholder 2">
            <a:extLst>
              <a:ext uri="{FF2B5EF4-FFF2-40B4-BE49-F238E27FC236}">
                <a16:creationId xmlns:a16="http://schemas.microsoft.com/office/drawing/2014/main" id="{938B9A59-19E7-4C7F-B14D-65B4C7541210}"/>
              </a:ext>
            </a:extLst>
          </p:cNvPr>
          <p:cNvSpPr>
            <a:spLocks noGrp="1"/>
          </p:cNvSpPr>
          <p:nvPr>
            <p:ph idx="1"/>
          </p:nvPr>
        </p:nvSpPr>
        <p:spPr/>
        <p:txBody>
          <a:bodyPr>
            <a:normAutofit fontScale="62500" lnSpcReduction="20000"/>
          </a:bodyPr>
          <a:lstStyle/>
          <a:p>
            <a:pPr marL="0" indent="0">
              <a:lnSpc>
                <a:spcPct val="120000"/>
              </a:lnSpc>
              <a:buNone/>
            </a:pPr>
            <a:r>
              <a:rPr lang="en-US" dirty="0"/>
              <a:t>Reasonable size of neighborhood clusters with similar popularity of venues is seen in cluster 2</a:t>
            </a:r>
          </a:p>
          <a:p>
            <a:pPr lvl="1">
              <a:lnSpc>
                <a:spcPct val="120000"/>
              </a:lnSpc>
            </a:pPr>
            <a:r>
              <a:rPr lang="en-US" dirty="0"/>
              <a:t>Pizza places occur frequently as a popular venue. Opportunity exists in locations like </a:t>
            </a:r>
            <a:r>
              <a:rPr lang="en-US" dirty="0" err="1"/>
              <a:t>Bronxdale,Country</a:t>
            </a:r>
            <a:r>
              <a:rPr lang="en-US" dirty="0"/>
              <a:t> Club &amp; City Island neighborhoods which do not have pizza place in top 5.</a:t>
            </a:r>
          </a:p>
          <a:p>
            <a:pPr lvl="1">
              <a:lnSpc>
                <a:spcPct val="120000"/>
              </a:lnSpc>
            </a:pPr>
            <a:r>
              <a:rPr lang="en-US" dirty="0"/>
              <a:t>Second most popular are Deli/Bodega with opportunity gaps in Pelham Parkway, City Island, Country Club, North Riverdale, </a:t>
            </a:r>
            <a:r>
              <a:rPr lang="en-US" dirty="0" err="1"/>
              <a:t>Edenwald</a:t>
            </a:r>
            <a:r>
              <a:rPr lang="en-US" dirty="0"/>
              <a:t> &amp; </a:t>
            </a:r>
            <a:r>
              <a:rPr lang="en-US" dirty="0" err="1"/>
              <a:t>Bronxdale</a:t>
            </a:r>
            <a:endParaRPr lang="en-US" dirty="0"/>
          </a:p>
          <a:p>
            <a:pPr lvl="1">
              <a:lnSpc>
                <a:spcPct val="120000"/>
              </a:lnSpc>
            </a:pPr>
            <a:r>
              <a:rPr lang="en-US" dirty="0"/>
              <a:t>Third most popular are Italian restaurants with opportunities in 7 of the neighborhoods.</a:t>
            </a:r>
          </a:p>
          <a:p>
            <a:pPr marL="0" indent="0">
              <a:lnSpc>
                <a:spcPct val="120000"/>
              </a:lnSpc>
              <a:buNone/>
            </a:pPr>
            <a:r>
              <a:rPr lang="en-US" dirty="0"/>
              <a:t>With 34 similar neighborhoods, we may look at sub-classifying cluster 3 further before exploring opportunities in these neighborhoods</a:t>
            </a:r>
          </a:p>
          <a:p>
            <a:pPr lvl="1">
              <a:lnSpc>
                <a:spcPct val="120000"/>
              </a:lnSpc>
            </a:pPr>
            <a:r>
              <a:rPr lang="en-US" dirty="0"/>
              <a:t>With present analysis the 7 most popular venues in order starting from most popular are Donut Shop, Pizza place, Supermarket, Pharmacy, Chinese Restaurant, Fast Food Restaurant and Sandwich place. </a:t>
            </a:r>
          </a:p>
          <a:p>
            <a:pPr lvl="1">
              <a:lnSpc>
                <a:spcPct val="120000"/>
              </a:lnSpc>
            </a:pPr>
            <a:r>
              <a:rPr lang="en-US" dirty="0"/>
              <a:t>We will ignore Supermarket &amp; Pharmacy and consider the remaining 5 possibilities as our scope is limited to Food or entertainment business.</a:t>
            </a:r>
          </a:p>
          <a:p>
            <a:pPr marL="0" indent="0">
              <a:lnSpc>
                <a:spcPct val="120000"/>
              </a:lnSpc>
              <a:buNone/>
            </a:pPr>
            <a:r>
              <a:rPr lang="en-US" dirty="0"/>
              <a:t>Clusters 1, 4 and 5 have between 1-3 neighborhoods and hence we will not prioritize these options as they limit geography and also may not provide ample opportunity.</a:t>
            </a:r>
          </a:p>
          <a:p>
            <a:pPr marL="0" indent="0">
              <a:buNone/>
            </a:pPr>
            <a:endParaRPr lang="en-US" dirty="0"/>
          </a:p>
        </p:txBody>
      </p:sp>
    </p:spTree>
    <p:extLst>
      <p:ext uri="{BB962C8B-B14F-4D97-AF65-F5344CB8AC3E}">
        <p14:creationId xmlns:p14="http://schemas.microsoft.com/office/powerpoint/2010/main" val="420449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FF9F-19BB-40CC-814D-4B32A7209CF5}"/>
              </a:ext>
            </a:extLst>
          </p:cNvPr>
          <p:cNvSpPr>
            <a:spLocks noGrp="1"/>
          </p:cNvSpPr>
          <p:nvPr>
            <p:ph type="title"/>
          </p:nvPr>
        </p:nvSpPr>
        <p:spPr/>
        <p:txBody>
          <a:bodyPr/>
          <a:lstStyle/>
          <a:p>
            <a:r>
              <a:rPr lang="en-US" b="1" dirty="0"/>
              <a:t>DISCUSSIONS / RECOMMENDATIONS</a:t>
            </a:r>
            <a:endParaRPr lang="en-US" dirty="0"/>
          </a:p>
        </p:txBody>
      </p:sp>
      <p:sp>
        <p:nvSpPr>
          <p:cNvPr id="3" name="Content Placeholder 2">
            <a:extLst>
              <a:ext uri="{FF2B5EF4-FFF2-40B4-BE49-F238E27FC236}">
                <a16:creationId xmlns:a16="http://schemas.microsoft.com/office/drawing/2014/main" id="{90D5A5D0-0D0E-4A3B-968C-DC7171613A73}"/>
              </a:ext>
            </a:extLst>
          </p:cNvPr>
          <p:cNvSpPr>
            <a:spLocks noGrp="1"/>
          </p:cNvSpPr>
          <p:nvPr>
            <p:ph idx="1"/>
          </p:nvPr>
        </p:nvSpPr>
        <p:spPr/>
        <p:txBody>
          <a:bodyPr>
            <a:normAutofit fontScale="55000" lnSpcReduction="20000"/>
          </a:bodyPr>
          <a:lstStyle/>
          <a:p>
            <a:pPr marL="0" indent="0">
              <a:lnSpc>
                <a:spcPct val="120000"/>
              </a:lnSpc>
              <a:buNone/>
            </a:pPr>
            <a:r>
              <a:rPr lang="en-US" dirty="0"/>
              <a:t>Reasonable size of neighborhood clusters with similar popularity of venues is seen in cluster 2. This makes an ideal target geography to initiate business project. With 34 similar neighborhoods, we may look at sub-classifying cluster 3 further before exploring opportunities in these neighborhoods. Clusters 1, 4 and 5 have between 1-3 neighborhoods and hence we will not prioritize these options as they limit geography and also may not provide ample opportunity.</a:t>
            </a:r>
          </a:p>
          <a:p>
            <a:pPr>
              <a:lnSpc>
                <a:spcPct val="120000"/>
              </a:lnSpc>
            </a:pPr>
            <a:r>
              <a:rPr lang="en-US" dirty="0"/>
              <a:t>Pizza places occur frequently as a popular venue. Opportunity exists in locations like </a:t>
            </a:r>
            <a:r>
              <a:rPr lang="en-US" dirty="0" err="1"/>
              <a:t>Bronxdale,Country</a:t>
            </a:r>
            <a:r>
              <a:rPr lang="en-US" dirty="0"/>
              <a:t> Club &amp; City Island neighborhoods which do not have pizza place in top 5.</a:t>
            </a:r>
          </a:p>
          <a:p>
            <a:pPr>
              <a:lnSpc>
                <a:spcPct val="120000"/>
              </a:lnSpc>
            </a:pPr>
            <a:r>
              <a:rPr lang="en-US" dirty="0"/>
              <a:t>Second most popular are Deli/Bodega with opportunity gaps in Pelham Parkway, City Island, Country Club, North Riverdale, </a:t>
            </a:r>
            <a:r>
              <a:rPr lang="en-US" dirty="0" err="1"/>
              <a:t>Edenwald</a:t>
            </a:r>
            <a:r>
              <a:rPr lang="en-US" dirty="0"/>
              <a:t> &amp; </a:t>
            </a:r>
            <a:r>
              <a:rPr lang="en-US" dirty="0" err="1"/>
              <a:t>Bronxdale</a:t>
            </a:r>
            <a:endParaRPr lang="en-US" dirty="0"/>
          </a:p>
          <a:p>
            <a:pPr>
              <a:lnSpc>
                <a:spcPct val="120000"/>
              </a:lnSpc>
            </a:pPr>
            <a:r>
              <a:rPr lang="en-US" dirty="0"/>
              <a:t>Third most popular are Italian restaurants with opportunities in 7 of the neighborhoods.</a:t>
            </a:r>
          </a:p>
          <a:p>
            <a:pPr>
              <a:lnSpc>
                <a:spcPct val="120000"/>
              </a:lnSpc>
            </a:pPr>
            <a:r>
              <a:rPr lang="en-US" dirty="0"/>
              <a:t>With present analysis of cluster 3, the 7 most popular venues in order starting from most popular are Donut Shop, Pizza place, Supermarket, Pharmacy, Chinese Restaurant, Fast Food Restaurant and Sandwich place. We will ignore Supermarket &amp; Pharmacy and consider the remaining 5 possibilities as our scope is limited to Food or entertainment business.</a:t>
            </a:r>
          </a:p>
          <a:p>
            <a:pPr marL="0" indent="0">
              <a:buNone/>
            </a:pPr>
            <a:endParaRPr lang="en-US" dirty="0"/>
          </a:p>
        </p:txBody>
      </p:sp>
    </p:spTree>
    <p:extLst>
      <p:ext uri="{BB962C8B-B14F-4D97-AF65-F5344CB8AC3E}">
        <p14:creationId xmlns:p14="http://schemas.microsoft.com/office/powerpoint/2010/main" val="231321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12CE-295A-4C94-BCA5-8F607E583A3D}"/>
              </a:ext>
            </a:extLst>
          </p:cNvPr>
          <p:cNvSpPr>
            <a:spLocks noGrp="1"/>
          </p:cNvSpPr>
          <p:nvPr>
            <p:ph type="title"/>
          </p:nvPr>
        </p:nvSpPr>
        <p:spPr/>
        <p:txBody>
          <a:bodyPr/>
          <a:lstStyle/>
          <a:p>
            <a:r>
              <a:rPr lang="en-US" b="1" dirty="0"/>
              <a:t>CONCLUSIONS AND FUTURE DIRECTIONS</a:t>
            </a:r>
            <a:endParaRPr lang="en-US" dirty="0"/>
          </a:p>
        </p:txBody>
      </p:sp>
      <p:sp>
        <p:nvSpPr>
          <p:cNvPr id="3" name="Content Placeholder 2">
            <a:extLst>
              <a:ext uri="{FF2B5EF4-FFF2-40B4-BE49-F238E27FC236}">
                <a16:creationId xmlns:a16="http://schemas.microsoft.com/office/drawing/2014/main" id="{BF9155B5-DBA1-4A52-9252-44951ED9EF92}"/>
              </a:ext>
            </a:extLst>
          </p:cNvPr>
          <p:cNvSpPr>
            <a:spLocks noGrp="1"/>
          </p:cNvSpPr>
          <p:nvPr>
            <p:ph idx="1"/>
          </p:nvPr>
        </p:nvSpPr>
        <p:spPr/>
        <p:txBody>
          <a:bodyPr>
            <a:normAutofit/>
          </a:bodyPr>
          <a:lstStyle/>
          <a:p>
            <a:pPr>
              <a:lnSpc>
                <a:spcPct val="150000"/>
              </a:lnSpc>
            </a:pPr>
            <a:r>
              <a:rPr lang="en-US" sz="2000" dirty="0"/>
              <a:t>Initial analysis provides a very reasonable geography of 10 neighborhoods within cluster 2 to explore rental properties for business with 3 popular venue options. </a:t>
            </a:r>
          </a:p>
          <a:p>
            <a:pPr>
              <a:lnSpc>
                <a:spcPct val="150000"/>
              </a:lnSpc>
            </a:pPr>
            <a:r>
              <a:rPr lang="en-US" sz="2000" dirty="0"/>
              <a:t>Future sub-classification of cluster 3 can provide more options if required.</a:t>
            </a:r>
          </a:p>
          <a:p>
            <a:pPr>
              <a:lnSpc>
                <a:spcPct val="150000"/>
              </a:lnSpc>
            </a:pPr>
            <a:r>
              <a:rPr lang="en-US" sz="2000" dirty="0"/>
              <a:t>Other data that can be explored include neighborhood demographics like age &amp; preference for ethnic cuisine.</a:t>
            </a:r>
          </a:p>
          <a:p>
            <a:pPr>
              <a:lnSpc>
                <a:spcPct val="150000"/>
              </a:lnSpc>
            </a:pPr>
            <a:endParaRPr lang="en-US" sz="2000" dirty="0"/>
          </a:p>
        </p:txBody>
      </p:sp>
    </p:spTree>
    <p:extLst>
      <p:ext uri="{BB962C8B-B14F-4D97-AF65-F5344CB8AC3E}">
        <p14:creationId xmlns:p14="http://schemas.microsoft.com/office/powerpoint/2010/main" val="4016556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1012</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JUMBLED IN THE BRONX -  Exploring Neighborhood Venue Popularity to Predict Business Opportunity</vt:lpstr>
      <vt:lpstr>INTRODUCTION</vt:lpstr>
      <vt:lpstr>DATA SECTION</vt:lpstr>
      <vt:lpstr>METHODOLOGY</vt:lpstr>
      <vt:lpstr>Neighborhoods of Bronx</vt:lpstr>
      <vt:lpstr>K-Means Cluster Analysis</vt:lpstr>
      <vt:lpstr>RESULTS</vt:lpstr>
      <vt:lpstr>DISCUSSIONS / RECOMMENDATIONS</vt:lpstr>
      <vt:lpstr>CONCLUSIONS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Bronx Neighborhood Venue Popularity to Predict Business Opportunity</dc:title>
  <dc:creator>Tania Ahmed</dc:creator>
  <cp:lastModifiedBy>Tania Ahmed</cp:lastModifiedBy>
  <cp:revision>18</cp:revision>
  <dcterms:created xsi:type="dcterms:W3CDTF">2019-11-23T21:26:57Z</dcterms:created>
  <dcterms:modified xsi:type="dcterms:W3CDTF">2019-11-23T21:51:48Z</dcterms:modified>
</cp:coreProperties>
</file>