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74" r:id="rId2"/>
    <p:sldId id="258" r:id="rId3"/>
    <p:sldId id="270" r:id="rId4"/>
    <p:sldId id="257" r:id="rId5"/>
    <p:sldId id="260" r:id="rId6"/>
    <p:sldId id="271" r:id="rId7"/>
    <p:sldId id="269" r:id="rId8"/>
    <p:sldId id="261" r:id="rId9"/>
    <p:sldId id="262" r:id="rId10"/>
    <p:sldId id="263" r:id="rId11"/>
    <p:sldId id="264" r:id="rId12"/>
    <p:sldId id="265" r:id="rId13"/>
    <p:sldId id="266" r:id="rId14"/>
    <p:sldId id="273" r:id="rId15"/>
    <p:sldId id="272" r:id="rId16"/>
    <p:sldId id="267"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Singh" userId="63d94f6bd0804be7" providerId="LiveId" clId="{1852963D-9D3E-49A5-808B-3018C44CB9FA}"/>
    <pc:docChg chg="modSld">
      <pc:chgData name="Aniket Singh" userId="63d94f6bd0804be7" providerId="LiveId" clId="{1852963D-9D3E-49A5-808B-3018C44CB9FA}" dt="2023-05-25T15:54:57.583" v="0" actId="1076"/>
      <pc:docMkLst>
        <pc:docMk/>
      </pc:docMkLst>
      <pc:sldChg chg="modSp mod">
        <pc:chgData name="Aniket Singh" userId="63d94f6bd0804be7" providerId="LiveId" clId="{1852963D-9D3E-49A5-808B-3018C44CB9FA}" dt="2023-05-25T15:54:57.583" v="0" actId="1076"/>
        <pc:sldMkLst>
          <pc:docMk/>
          <pc:sldMk cId="759736880" sldId="274"/>
        </pc:sldMkLst>
        <pc:spChg chg="mod">
          <ac:chgData name="Aniket Singh" userId="63d94f6bd0804be7" providerId="LiveId" clId="{1852963D-9D3E-49A5-808B-3018C44CB9FA}" dt="2023-05-25T15:54:57.583" v="0" actId="1076"/>
          <ac:spMkLst>
            <pc:docMk/>
            <pc:sldMk cId="759736880" sldId="274"/>
            <ac:spMk id="4" creationId="{E07D5039-BE25-1D0D-8EEE-51490037A5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AD347D-5ACD-4C99-B74B-A9C85AD731AF}"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98115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855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4229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5401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991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96027F-7875-4030-9381-8BD8C4F21935}"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674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96027F-7875-4030-9381-8BD8C4F21935}"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5707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9369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4338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5628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5976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pPr/>
              <a:t>6/15/2024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6383999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F732-5F21-80BE-86E4-278CA7E752D1}"/>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36889B93-CC8D-A4F0-21AF-34BD06BA82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71" y="0"/>
            <a:ext cx="12246741" cy="6835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7D5039-BE25-1D0D-8EEE-51490037A5F9}"/>
              </a:ext>
            </a:extLst>
          </p:cNvPr>
          <p:cNvSpPr/>
          <p:nvPr/>
        </p:nvSpPr>
        <p:spPr>
          <a:xfrm>
            <a:off x="712236" y="4838536"/>
            <a:ext cx="11050555" cy="18021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E21DB36-5BF5-4C1D-2F99-FFE49E54ACCA}"/>
              </a:ext>
            </a:extLst>
          </p:cNvPr>
          <p:cNvSpPr/>
          <p:nvPr/>
        </p:nvSpPr>
        <p:spPr>
          <a:xfrm>
            <a:off x="2828342" y="5097860"/>
            <a:ext cx="8584164" cy="3918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1" i="1" dirty="0">
                <a:solidFill>
                  <a:srgbClr val="FF0000"/>
                </a:solidFill>
                <a:effectLst>
                  <a:outerShdw blurRad="38100" dist="38100" dir="2700000" algn="tl">
                    <a:srgbClr val="000000">
                      <a:alpha val="43137"/>
                    </a:srgbClr>
                  </a:outerShdw>
                </a:effectLst>
              </a:rPr>
              <a:t>PRESENTED BY:-  </a:t>
            </a:r>
            <a:r>
              <a:rPr lang="en-US" sz="2000" i="1" dirty="0">
                <a:solidFill>
                  <a:srgbClr val="FFC000"/>
                </a:solidFill>
                <a:effectLst>
                  <a:outerShdw blurRad="38100" dist="38100" dir="2700000" algn="tl">
                    <a:srgbClr val="000000">
                      <a:alpha val="43137"/>
                    </a:srgbClr>
                  </a:outerShdw>
                </a:effectLst>
                <a:latin typeface="Comic Sans MS" pitchFamily="66" charset="0"/>
              </a:rPr>
              <a:t>ANIKET KUMAR SINGH (19CS04</a:t>
            </a:r>
            <a:r>
              <a:rPr lang="en-US" sz="2000" dirty="0">
                <a:solidFill>
                  <a:srgbClr val="FFC000"/>
                </a:solidFill>
              </a:rPr>
              <a:t>)</a:t>
            </a:r>
            <a:endParaRPr lang="en-US" sz="1600" dirty="0">
              <a:solidFill>
                <a:srgbClr val="FFC000"/>
              </a:solidFill>
            </a:endParaRPr>
          </a:p>
        </p:txBody>
      </p:sp>
      <p:pic>
        <p:nvPicPr>
          <p:cNvPr id="1028" name="Picture 4">
            <a:extLst>
              <a:ext uri="{FF2B5EF4-FFF2-40B4-BE49-F238E27FC236}">
                <a16:creationId xmlns:a16="http://schemas.microsoft.com/office/drawing/2014/main" id="{CA072DCF-8DB7-3AF5-ED91-C13732433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461" y="5097860"/>
            <a:ext cx="1742881" cy="20427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6DA0B1B-61F8-08F3-C9B9-2E6AAE7BE619}"/>
              </a:ext>
            </a:extLst>
          </p:cNvPr>
          <p:cNvSpPr/>
          <p:nvPr/>
        </p:nvSpPr>
        <p:spPr>
          <a:xfrm>
            <a:off x="1751628" y="218654"/>
            <a:ext cx="8316103" cy="62576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b="1" i="1" dirty="0">
                <a:solidFill>
                  <a:schemeClr val="bg2"/>
                </a:solidFill>
              </a:rPr>
              <a:t>SMS SPAM CLASSIFICATION</a:t>
            </a:r>
            <a:endParaRPr lang="en-IN" sz="3600" b="1" i="1" dirty="0">
              <a:solidFill>
                <a:schemeClr val="bg2"/>
              </a:solidFill>
            </a:endParaRPr>
          </a:p>
        </p:txBody>
      </p:sp>
    </p:spTree>
    <p:extLst>
      <p:ext uri="{BB962C8B-B14F-4D97-AF65-F5344CB8AC3E}">
        <p14:creationId xmlns:p14="http://schemas.microsoft.com/office/powerpoint/2010/main" val="7597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50000"/>
                  </a:schemeClr>
                </a:solidFill>
                <a:highlight>
                  <a:srgbClr val="00FF00"/>
                </a:highlight>
              </a:rPr>
              <a:t>DATA CLEANING</a:t>
            </a:r>
            <a:endParaRPr lang="en-IN" b="1" u="sng" dirty="0">
              <a:solidFill>
                <a:schemeClr val="accent1">
                  <a:lumMod val="50000"/>
                </a:schemeClr>
              </a:solidFill>
              <a:highlight>
                <a:srgbClr val="00FF00"/>
              </a:highlight>
            </a:endParaRP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2469" y="1449262"/>
            <a:ext cx="8845062" cy="467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91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47" y="246646"/>
            <a:ext cx="10972800" cy="1143000"/>
          </a:xfrm>
        </p:spPr>
        <p:txBody>
          <a:bodyPr/>
          <a:lstStyle/>
          <a:p>
            <a:r>
              <a:rPr lang="en-US" b="1" u="sng" dirty="0">
                <a:solidFill>
                  <a:schemeClr val="tx2">
                    <a:lumMod val="20000"/>
                    <a:lumOff val="80000"/>
                  </a:schemeClr>
                </a:solidFill>
                <a:effectLst>
                  <a:outerShdw blurRad="38100" dist="38100" dir="2700000" algn="tl">
                    <a:srgbClr val="000000">
                      <a:alpha val="43137"/>
                    </a:srgbClr>
                  </a:outerShdw>
                </a:effectLst>
                <a:highlight>
                  <a:srgbClr val="000000"/>
                </a:highlight>
              </a:rPr>
              <a:t>EDA</a:t>
            </a:r>
            <a:endParaRPr lang="en-IN" b="1" u="sng" dirty="0">
              <a:solidFill>
                <a:schemeClr val="tx2">
                  <a:lumMod val="20000"/>
                  <a:lumOff val="80000"/>
                </a:schemeClr>
              </a:solidFill>
              <a:effectLst>
                <a:outerShdw blurRad="38100" dist="38100" dir="2700000" algn="tl">
                  <a:srgbClr val="000000">
                    <a:alpha val="43137"/>
                  </a:srgbClr>
                </a:outerShdw>
              </a:effectLst>
              <a:highlight>
                <a:srgbClr val="000000"/>
              </a:highlight>
            </a:endParaRPr>
          </a:p>
        </p:txBody>
      </p:sp>
      <p:sp>
        <p:nvSpPr>
          <p:cNvPr id="3" name="Content Placeholder 2"/>
          <p:cNvSpPr>
            <a:spLocks noGrp="1"/>
          </p:cNvSpPr>
          <p:nvPr>
            <p:ph idx="1"/>
          </p:nvPr>
        </p:nvSpPr>
        <p:spPr/>
        <p:txBody>
          <a:bodyPr/>
          <a:lstStyle/>
          <a:p>
            <a:pPr algn="just"/>
            <a:r>
              <a:rPr lang="en-US" u="sng" dirty="0">
                <a:solidFill>
                  <a:schemeClr val="tx2">
                    <a:lumMod val="60000"/>
                    <a:lumOff val="40000"/>
                  </a:schemeClr>
                </a:solidFill>
                <a:effectLst>
                  <a:outerShdw blurRad="38100" dist="38100" dir="2700000" algn="tl">
                    <a:srgbClr val="000000">
                      <a:alpha val="43137"/>
                    </a:srgbClr>
                  </a:outerShdw>
                </a:effectLst>
              </a:rPr>
              <a:t>Exploratory Data Analysis</a:t>
            </a:r>
            <a:r>
              <a:rPr lang="en-US" dirty="0">
                <a:solidFill>
                  <a:schemeClr val="tx2">
                    <a:lumMod val="60000"/>
                    <a:lumOff val="40000"/>
                  </a:schemeClr>
                </a:solidFill>
                <a:effectLst>
                  <a:outerShdw blurRad="38100" dist="38100" dir="2700000" algn="tl">
                    <a:srgbClr val="000000">
                      <a:alpha val="43137"/>
                    </a:srgbClr>
                  </a:outerShdw>
                </a:effectLst>
              </a:rPr>
              <a:t> </a:t>
            </a:r>
            <a:r>
              <a:rPr lang="en-US" dirty="0"/>
              <a:t>is an essential step for understanding the data that we are working on it helps us in identifying any hidden pattern in the data, the correlation between different columns of the data, and analyzing the properties of the data.</a:t>
            </a:r>
          </a:p>
          <a:p>
            <a:pPr algn="just"/>
            <a:r>
              <a:rPr lang="en-US" dirty="0"/>
              <a:t>EDA generally takes around 30% of the total project time because we need to write a lot of code in order to create different types of visualizations and analyze them.</a:t>
            </a:r>
            <a:endParaRPr lang="en-IN" dirty="0"/>
          </a:p>
        </p:txBody>
      </p:sp>
    </p:spTree>
    <p:extLst>
      <p:ext uri="{BB962C8B-B14F-4D97-AF65-F5344CB8AC3E}">
        <p14:creationId xmlns:p14="http://schemas.microsoft.com/office/powerpoint/2010/main" val="1603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lumMod val="95000"/>
                  </a:schemeClr>
                </a:solidFill>
                <a:highlight>
                  <a:srgbClr val="000000"/>
                </a:highlight>
              </a:rPr>
              <a:t>EDA</a:t>
            </a:r>
            <a:endParaRPr lang="en-IN" b="1" u="sng" dirty="0">
              <a:solidFill>
                <a:schemeClr val="bg1">
                  <a:lumMod val="95000"/>
                </a:schemeClr>
              </a:solidFill>
              <a:highlight>
                <a:srgbClr val="000000"/>
              </a:highlight>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2470" y="1600200"/>
            <a:ext cx="94517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47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22031"/>
            <a:ext cx="10972800" cy="5704135"/>
          </a:xfrm>
        </p:spPr>
        <p:txBody>
          <a:bodyPr>
            <a:normAutofit lnSpcReduction="10000"/>
          </a:bodyPr>
          <a:lstStyle/>
          <a:p>
            <a:pPr fontAlgn="base"/>
            <a:r>
              <a:rPr lang="en-US" b="1" u="sng" dirty="0"/>
              <a:t>Data Preprocessing </a:t>
            </a:r>
            <a:r>
              <a:rPr lang="en-US" dirty="0">
                <a:sym typeface="Wingdings" panose="05000000000000000000" pitchFamily="2" charset="2"/>
              </a:rPr>
              <a:t>– </a:t>
            </a:r>
            <a:r>
              <a:rPr lang="en-US" dirty="0"/>
              <a:t>Data Preprocessing is a technique that is used to convert the raw data into a clean data set.</a:t>
            </a:r>
          </a:p>
          <a:p>
            <a:r>
              <a:rPr lang="en-US" b="1" u="sng" dirty="0"/>
              <a:t>Model Building </a:t>
            </a:r>
            <a:r>
              <a:rPr lang="en-US" dirty="0"/>
              <a:t>– In this, for training a model we initially split the model into 3 three sections which are 'Training data', 'Validation data' and 'Testing data'.</a:t>
            </a:r>
          </a:p>
          <a:p>
            <a:pPr fontAlgn="base"/>
            <a:r>
              <a:rPr lang="en-US" b="1" u="sng" dirty="0"/>
              <a:t>Model Evaluation </a:t>
            </a:r>
            <a:r>
              <a:rPr lang="en-US" dirty="0"/>
              <a:t>– Model evaluation is the process of using different evaluation metrics to understand a machine learning model's performance, as well as its strengths and weaknesses. </a:t>
            </a:r>
          </a:p>
          <a:p>
            <a:pPr fontAlgn="base"/>
            <a:r>
              <a:rPr lang="en-US" b="1" u="sng" dirty="0"/>
              <a:t>Deployment</a:t>
            </a:r>
            <a:r>
              <a:rPr lang="en-US" dirty="0"/>
              <a:t> – Machine learning model deployment is the process of placing a finished machine learning model into a live environment where it can be used for its intended purpose. </a:t>
            </a:r>
            <a:endParaRPr lang="en-IN" dirty="0"/>
          </a:p>
        </p:txBody>
      </p:sp>
    </p:spTree>
    <p:extLst>
      <p:ext uri="{BB962C8B-B14F-4D97-AF65-F5344CB8AC3E}">
        <p14:creationId xmlns:p14="http://schemas.microsoft.com/office/powerpoint/2010/main" val="161324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0949-2DFD-D0B4-063E-ACCF535AE44E}"/>
              </a:ext>
            </a:extLst>
          </p:cNvPr>
          <p:cNvSpPr>
            <a:spLocks noGrp="1"/>
          </p:cNvSpPr>
          <p:nvPr>
            <p:ph type="title"/>
          </p:nvPr>
        </p:nvSpPr>
        <p:spPr>
          <a:xfrm>
            <a:off x="609600" y="223936"/>
            <a:ext cx="10624457" cy="578498"/>
          </a:xfrm>
        </p:spPr>
        <p:txBody>
          <a:bodyPr>
            <a:normAutofit fontScale="90000"/>
          </a:bodyPr>
          <a:lstStyle/>
          <a:p>
            <a:r>
              <a:rPr lang="en-US" b="1" i="1" u="sng" dirty="0"/>
              <a:t>Model Performance</a:t>
            </a:r>
            <a:endParaRPr lang="en-IN" b="1" i="1" u="sng" dirty="0"/>
          </a:p>
        </p:txBody>
      </p:sp>
      <p:pic>
        <p:nvPicPr>
          <p:cNvPr id="5" name="Content Placeholder 4">
            <a:extLst>
              <a:ext uri="{FF2B5EF4-FFF2-40B4-BE49-F238E27FC236}">
                <a16:creationId xmlns:a16="http://schemas.microsoft.com/office/drawing/2014/main" id="{68ACD813-21A7-2285-45B8-12918D7E2E02}"/>
              </a:ext>
            </a:extLst>
          </p:cNvPr>
          <p:cNvPicPr>
            <a:picLocks noGrp="1" noChangeAspect="1"/>
          </p:cNvPicPr>
          <p:nvPr>
            <p:ph idx="1"/>
          </p:nvPr>
        </p:nvPicPr>
        <p:blipFill>
          <a:blip r:embed="rId2"/>
          <a:stretch>
            <a:fillRect/>
          </a:stretch>
        </p:blipFill>
        <p:spPr>
          <a:xfrm>
            <a:off x="406413" y="1043125"/>
            <a:ext cx="11021499" cy="5740230"/>
          </a:xfrm>
        </p:spPr>
      </p:pic>
    </p:spTree>
    <p:extLst>
      <p:ext uri="{BB962C8B-B14F-4D97-AF65-F5344CB8AC3E}">
        <p14:creationId xmlns:p14="http://schemas.microsoft.com/office/powerpoint/2010/main" val="210083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19FB3C-042B-2056-9988-265C040939B8}"/>
              </a:ext>
            </a:extLst>
          </p:cNvPr>
          <p:cNvPicPr>
            <a:picLocks noGrp="1" noChangeAspect="1"/>
          </p:cNvPicPr>
          <p:nvPr>
            <p:ph idx="1"/>
          </p:nvPr>
        </p:nvPicPr>
        <p:blipFill>
          <a:blip r:embed="rId2"/>
          <a:stretch>
            <a:fillRect/>
          </a:stretch>
        </p:blipFill>
        <p:spPr>
          <a:xfrm>
            <a:off x="920620" y="1170992"/>
            <a:ext cx="9856237" cy="5654351"/>
          </a:xfrm>
        </p:spPr>
      </p:pic>
      <p:sp>
        <p:nvSpPr>
          <p:cNvPr id="7" name="Rectangle 6">
            <a:extLst>
              <a:ext uri="{FF2B5EF4-FFF2-40B4-BE49-F238E27FC236}">
                <a16:creationId xmlns:a16="http://schemas.microsoft.com/office/drawing/2014/main" id="{4497EADB-0F73-57A0-3E8D-47AF120A80C0}"/>
              </a:ext>
            </a:extLst>
          </p:cNvPr>
          <p:cNvSpPr/>
          <p:nvPr/>
        </p:nvSpPr>
        <p:spPr>
          <a:xfrm>
            <a:off x="-522514" y="233266"/>
            <a:ext cx="6242180" cy="64381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sz="5400" b="1" i="1" u="sng" dirty="0">
                <a:ln w="0"/>
                <a:solidFill>
                  <a:schemeClr val="tx1"/>
                </a:solidFill>
                <a:effectLst>
                  <a:outerShdw blurRad="38100" dist="19050" dir="2700000" algn="tl" rotWithShape="0">
                    <a:schemeClr val="dk1">
                      <a:alpha val="40000"/>
                    </a:schemeClr>
                  </a:outerShdw>
                </a:effectLst>
              </a:rPr>
              <a:t>Prediction</a:t>
            </a:r>
            <a:r>
              <a:rPr lang="en-US" sz="5400" dirty="0"/>
              <a:t>:-</a:t>
            </a:r>
            <a:endParaRPr lang="en-IN" sz="5400" dirty="0"/>
          </a:p>
        </p:txBody>
      </p:sp>
    </p:spTree>
    <p:extLst>
      <p:ext uri="{BB962C8B-B14F-4D97-AF65-F5344CB8AC3E}">
        <p14:creationId xmlns:p14="http://schemas.microsoft.com/office/powerpoint/2010/main" val="62515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984"/>
            <a:ext cx="10972800" cy="1143000"/>
          </a:xfrm>
        </p:spPr>
        <p:txBody>
          <a:bodyPr/>
          <a:lstStyle/>
          <a:p>
            <a:r>
              <a:rPr lang="en-US" b="1" u="sng" dirty="0">
                <a:effectLst>
                  <a:outerShdw blurRad="38100" dist="38100" dir="2700000" algn="tl">
                    <a:srgbClr val="000000">
                      <a:alpha val="43137"/>
                    </a:srgbClr>
                  </a:outerShdw>
                </a:effectLst>
                <a:highlight>
                  <a:srgbClr val="FFFF00"/>
                </a:highlight>
              </a:rPr>
              <a:t>BENEFITS</a:t>
            </a:r>
            <a:endParaRPr lang="en-IN" b="1" u="sng" dirty="0">
              <a:effectLst>
                <a:outerShdw blurRad="38100" dist="38100" dir="2700000" algn="tl">
                  <a:srgbClr val="000000">
                    <a:alpha val="43137"/>
                  </a:srgbClr>
                </a:outerShdw>
              </a:effectLst>
              <a:highlight>
                <a:srgbClr val="FFFF00"/>
              </a:highlight>
            </a:endParaRPr>
          </a:p>
        </p:txBody>
      </p:sp>
      <p:sp>
        <p:nvSpPr>
          <p:cNvPr id="3" name="Content Placeholder 2"/>
          <p:cNvSpPr>
            <a:spLocks noGrp="1"/>
          </p:cNvSpPr>
          <p:nvPr>
            <p:ph idx="1"/>
          </p:nvPr>
        </p:nvSpPr>
        <p:spPr>
          <a:xfrm>
            <a:off x="842865" y="1777484"/>
            <a:ext cx="10972800" cy="4007495"/>
          </a:xfrm>
        </p:spPr>
        <p:txBody>
          <a:bodyPr>
            <a:normAutofit fontScale="85000" lnSpcReduction="20000"/>
          </a:bodyPr>
          <a:lstStyle/>
          <a:p>
            <a:pPr algn="just"/>
            <a:r>
              <a:rPr lang="en-US" dirty="0"/>
              <a:t>SMS spam classifier can classify messages as spam and not spam.</a:t>
            </a:r>
          </a:p>
          <a:p>
            <a:pPr algn="just"/>
            <a:r>
              <a:rPr lang="en-US" dirty="0"/>
              <a:t>It can also classifies our mails that we have received as spam and not spam.</a:t>
            </a:r>
          </a:p>
          <a:p>
            <a:pPr algn="just"/>
            <a:r>
              <a:rPr lang="en-IN" dirty="0"/>
              <a:t>Good Efficiency</a:t>
            </a:r>
          </a:p>
          <a:p>
            <a:pPr algn="just"/>
            <a:r>
              <a:rPr lang="en-IN" dirty="0"/>
              <a:t>Greater accuracy</a:t>
            </a:r>
          </a:p>
          <a:p>
            <a:pPr lvl="0" algn="just"/>
            <a:r>
              <a:rPr lang="en-US" dirty="0"/>
              <a:t>Spam filters save time that you could have wasted on removing spam from your Inbox.</a:t>
            </a:r>
            <a:endParaRPr lang="en-IN" dirty="0"/>
          </a:p>
          <a:p>
            <a:pPr lvl="0" algn="just"/>
            <a:r>
              <a:rPr lang="en-US" dirty="0"/>
              <a:t>The previously reported spam messages will no longer hit your Inbox.</a:t>
            </a:r>
            <a:endParaRPr lang="en-IN" dirty="0"/>
          </a:p>
          <a:p>
            <a:pPr lvl="0" algn="just"/>
            <a:r>
              <a:rPr lang="en-US" dirty="0"/>
              <a:t>Spam classifier can be used for sms and emails also.</a:t>
            </a:r>
            <a:endParaRPr lang="en-IN" dirty="0"/>
          </a:p>
          <a:p>
            <a:pPr lvl="0" algn="just"/>
            <a:r>
              <a:rPr lang="en-US" dirty="0"/>
              <a:t>It can easily classify spam and non-spam messages.</a:t>
            </a:r>
            <a:endParaRPr lang="en-IN" dirty="0"/>
          </a:p>
          <a:p>
            <a:pPr algn="just"/>
            <a:endParaRPr lang="en-IN" dirty="0"/>
          </a:p>
          <a:p>
            <a:endParaRPr lang="en-IN" dirty="0"/>
          </a:p>
        </p:txBody>
      </p:sp>
    </p:spTree>
    <p:extLst>
      <p:ext uri="{BB962C8B-B14F-4D97-AF65-F5344CB8AC3E}">
        <p14:creationId xmlns:p14="http://schemas.microsoft.com/office/powerpoint/2010/main" val="157122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971779">
            <a:off x="609600" y="2269067"/>
            <a:ext cx="10972800" cy="3857099"/>
          </a:xfrm>
        </p:spPr>
        <p:txBody>
          <a:bodyPr>
            <a:norm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2221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267" y="67210"/>
            <a:ext cx="10292863" cy="1143000"/>
          </a:xfrm>
        </p:spPr>
        <p:txBody>
          <a:bodyPr/>
          <a:lstStyle/>
          <a:p>
            <a:r>
              <a:rPr lang="en-US" b="1" i="1" u="sng" dirty="0">
                <a:effectLst>
                  <a:outerShdw blurRad="38100" dist="38100" dir="2700000" algn="tl">
                    <a:srgbClr val="000000">
                      <a:alpha val="43137"/>
                    </a:srgbClr>
                  </a:outerShdw>
                </a:effectLst>
                <a:highlight>
                  <a:srgbClr val="C0C0C0"/>
                </a:highlight>
              </a:rPr>
              <a:t>INTRODUCTION</a:t>
            </a:r>
            <a:endParaRPr lang="en-IN" b="1" i="1" u="sng" dirty="0">
              <a:effectLst>
                <a:outerShdw blurRad="38100" dist="38100" dir="2700000" algn="tl">
                  <a:srgbClr val="000000">
                    <a:alpha val="43137"/>
                  </a:srgbClr>
                </a:outerShdw>
              </a:effectLst>
              <a:highlight>
                <a:srgbClr val="C0C0C0"/>
              </a:highlight>
            </a:endParaRPr>
          </a:p>
        </p:txBody>
      </p:sp>
      <p:sp>
        <p:nvSpPr>
          <p:cNvPr id="3" name="Content Placeholder 2"/>
          <p:cNvSpPr>
            <a:spLocks noGrp="1"/>
          </p:cNvSpPr>
          <p:nvPr>
            <p:ph idx="1"/>
          </p:nvPr>
        </p:nvSpPr>
        <p:spPr>
          <a:xfrm>
            <a:off x="609599" y="1600203"/>
            <a:ext cx="4307305" cy="4525963"/>
          </a:xfrm>
        </p:spPr>
        <p:txBody>
          <a:bodyPr>
            <a:normAutofit/>
          </a:bodyPr>
          <a:lstStyle/>
          <a:p>
            <a:pPr algn="just"/>
            <a:r>
              <a:rPr lang="en-US" dirty="0"/>
              <a:t>SPAM is the virus infected SMS which results malfunctioning of mobile. HAM is basics a virus free SMS. SPAM SMS can corrupt the operating system of the mobile.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985" y="1753411"/>
            <a:ext cx="6392007" cy="4819826"/>
          </a:xfrm>
          <a:prstGeom prst="rect">
            <a:avLst/>
          </a:prstGeom>
        </p:spPr>
      </p:pic>
    </p:spTree>
    <p:extLst>
      <p:ext uri="{BB962C8B-B14F-4D97-AF65-F5344CB8AC3E}">
        <p14:creationId xmlns:p14="http://schemas.microsoft.com/office/powerpoint/2010/main" val="13955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387F-B760-04D3-1690-2F6387050983}"/>
              </a:ext>
            </a:extLst>
          </p:cNvPr>
          <p:cNvSpPr>
            <a:spLocks noGrp="1"/>
          </p:cNvSpPr>
          <p:nvPr>
            <p:ph type="title"/>
          </p:nvPr>
        </p:nvSpPr>
        <p:spPr/>
        <p:txBody>
          <a:bodyPr>
            <a:normAutofit/>
          </a:bodyPr>
          <a:lstStyle/>
          <a:p>
            <a:r>
              <a:rPr lang="en-IN" sz="4800" dirty="0">
                <a:highlight>
                  <a:srgbClr val="00FFFF"/>
                </a:highlight>
              </a:rPr>
              <a:t>WHAT IS SMS SPAM ?</a:t>
            </a:r>
          </a:p>
        </p:txBody>
      </p:sp>
      <p:sp>
        <p:nvSpPr>
          <p:cNvPr id="3" name="Content Placeholder 2">
            <a:extLst>
              <a:ext uri="{FF2B5EF4-FFF2-40B4-BE49-F238E27FC236}">
                <a16:creationId xmlns:a16="http://schemas.microsoft.com/office/drawing/2014/main" id="{1ECAAE39-E2AF-A3C7-83F7-DA8DBCA3652D}"/>
              </a:ext>
            </a:extLst>
          </p:cNvPr>
          <p:cNvSpPr>
            <a:spLocks noGrp="1"/>
          </p:cNvSpPr>
          <p:nvPr>
            <p:ph idx="1"/>
          </p:nvPr>
        </p:nvSpPr>
        <p:spPr>
          <a:xfrm>
            <a:off x="609600" y="1600203"/>
            <a:ext cx="7377404" cy="4525963"/>
          </a:xfrm>
        </p:spPr>
        <p:txBody>
          <a:bodyPr>
            <a:normAutofit fontScale="92500"/>
          </a:bodyPr>
          <a:lstStyle/>
          <a:p>
            <a:pPr algn="just"/>
            <a:r>
              <a:rPr lang="en-US" sz="3500" b="0" i="0" dirty="0">
                <a:effectLst/>
                <a:latin typeface="-apple-system"/>
              </a:rPr>
              <a:t>SMS Spam is any junk message delivered to a mobile phone as text messaging through the Short Message Service (SMS</a:t>
            </a:r>
            <a:r>
              <a:rPr lang="en-US" sz="4800" b="0" i="0" dirty="0">
                <a:effectLst/>
                <a:latin typeface="-apple-system"/>
              </a:rPr>
              <a:t>).</a:t>
            </a:r>
            <a:r>
              <a:rPr lang="en-US" sz="3200" b="0" i="0" dirty="0">
                <a:solidFill>
                  <a:srgbClr val="C9D1D9"/>
                </a:solidFill>
                <a:effectLst/>
                <a:latin typeface="-apple-system"/>
              </a:rPr>
              <a:t> </a:t>
            </a:r>
            <a:r>
              <a:rPr lang="en-US" sz="3300" b="0" i="0" dirty="0">
                <a:solidFill>
                  <a:schemeClr val="tx2">
                    <a:lumMod val="75000"/>
                  </a:schemeClr>
                </a:solidFill>
                <a:effectLst/>
                <a:latin typeface="-apple-system"/>
              </a:rPr>
              <a:t>These messages often uses promise of free gifts or product offers to make you reveal your personal information.</a:t>
            </a:r>
            <a:br>
              <a:rPr lang="en-US" sz="3300" dirty="0">
                <a:solidFill>
                  <a:schemeClr val="tx2">
                    <a:lumMod val="75000"/>
                  </a:schemeClr>
                </a:solidFill>
              </a:rPr>
            </a:br>
            <a:endParaRPr lang="en-IN" sz="5200" dirty="0">
              <a:solidFill>
                <a:schemeClr val="tx2">
                  <a:lumMod val="75000"/>
                </a:schemeClr>
              </a:solidFill>
            </a:endParaRPr>
          </a:p>
        </p:txBody>
      </p:sp>
      <p:pic>
        <p:nvPicPr>
          <p:cNvPr id="1026" name="Picture 2">
            <a:extLst>
              <a:ext uri="{FF2B5EF4-FFF2-40B4-BE49-F238E27FC236}">
                <a16:creationId xmlns:a16="http://schemas.microsoft.com/office/drawing/2014/main" id="{F62E1AAD-6417-B6F9-F830-E8087094C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968" y="1866123"/>
            <a:ext cx="4114627" cy="345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 y="1"/>
            <a:ext cx="12016154" cy="6858000"/>
          </a:xfrm>
        </p:spPr>
      </p:pic>
    </p:spTree>
    <p:extLst>
      <p:ext uri="{BB962C8B-B14F-4D97-AF65-F5344CB8AC3E}">
        <p14:creationId xmlns:p14="http://schemas.microsoft.com/office/powerpoint/2010/main" val="309658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026"/>
            <a:ext cx="10972800" cy="1143000"/>
          </a:xfrm>
        </p:spPr>
        <p:txBody>
          <a:bodyPr>
            <a:normAutofit/>
          </a:bodyPr>
          <a:lstStyle/>
          <a:p>
            <a:r>
              <a:rPr lang="en-US" sz="4800" b="1" u="sng" dirty="0">
                <a:solidFill>
                  <a:schemeClr val="bg2">
                    <a:lumMod val="50000"/>
                  </a:schemeClr>
                </a:solidFill>
                <a:effectLst>
                  <a:outerShdw blurRad="38100" dist="38100" dir="2700000" algn="tl">
                    <a:srgbClr val="000000">
                      <a:alpha val="43137"/>
                    </a:srgbClr>
                  </a:outerShdw>
                </a:effectLst>
                <a:highlight>
                  <a:srgbClr val="000000"/>
                </a:highlight>
              </a:rPr>
              <a:t>WORKING SPAM MAIL CLASSIFICATION</a:t>
            </a:r>
            <a:endParaRPr lang="en-IN" sz="4800" b="1" u="sng" dirty="0">
              <a:solidFill>
                <a:schemeClr val="bg2">
                  <a:lumMod val="50000"/>
                </a:schemeClr>
              </a:solidFill>
              <a:effectLst>
                <a:outerShdw blurRad="38100" dist="38100" dir="2700000" algn="tl">
                  <a:srgbClr val="000000">
                    <a:alpha val="43137"/>
                  </a:srgbClr>
                </a:outerShdw>
              </a:effectLst>
              <a:highlight>
                <a:srgbClr val="000000"/>
              </a:highligh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64" y="1808284"/>
            <a:ext cx="10972800" cy="3278756"/>
          </a:xfrm>
        </p:spPr>
      </p:pic>
    </p:spTree>
    <p:extLst>
      <p:ext uri="{BB962C8B-B14F-4D97-AF65-F5344CB8AC3E}">
        <p14:creationId xmlns:p14="http://schemas.microsoft.com/office/powerpoint/2010/main" val="38666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8382-42DF-5019-56D3-05A5D6663705}"/>
              </a:ext>
            </a:extLst>
          </p:cNvPr>
          <p:cNvSpPr>
            <a:spLocks noGrp="1"/>
          </p:cNvSpPr>
          <p:nvPr>
            <p:ph type="title"/>
          </p:nvPr>
        </p:nvSpPr>
        <p:spPr>
          <a:xfrm>
            <a:off x="609600" y="274638"/>
            <a:ext cx="10972800" cy="1143000"/>
          </a:xfrm>
        </p:spPr>
        <p:txBody>
          <a:bodyPr>
            <a:normAutofit/>
          </a:bodyPr>
          <a:lstStyle/>
          <a:p>
            <a:pPr algn="l"/>
            <a:r>
              <a:rPr lang="en-IN" dirty="0"/>
              <a:t>                </a:t>
            </a:r>
            <a:r>
              <a:rPr lang="en-IN" dirty="0">
                <a:solidFill>
                  <a:schemeClr val="bg2">
                    <a:lumMod val="75000"/>
                  </a:schemeClr>
                </a:solidFill>
                <a:highlight>
                  <a:srgbClr val="000000"/>
                </a:highlight>
              </a:rPr>
              <a:t>How the project is made?</a:t>
            </a:r>
          </a:p>
        </p:txBody>
      </p:sp>
      <p:sp>
        <p:nvSpPr>
          <p:cNvPr id="3" name="Content Placeholder 2">
            <a:extLst>
              <a:ext uri="{FF2B5EF4-FFF2-40B4-BE49-F238E27FC236}">
                <a16:creationId xmlns:a16="http://schemas.microsoft.com/office/drawing/2014/main" id="{C9A7D4BF-A4FC-35C4-9DF6-89921BDD4E58}"/>
              </a:ext>
            </a:extLst>
          </p:cNvPr>
          <p:cNvSpPr>
            <a:spLocks noGrp="1"/>
          </p:cNvSpPr>
          <p:nvPr>
            <p:ph idx="1"/>
          </p:nvPr>
        </p:nvSpPr>
        <p:spPr/>
        <p:txBody>
          <a:bodyPr>
            <a:normAutofit fontScale="85000" lnSpcReduction="10000"/>
          </a:bodyPr>
          <a:lstStyle/>
          <a:p>
            <a:pPr marL="0" indent="0" algn="l">
              <a:buNone/>
            </a:pPr>
            <a:r>
              <a:rPr lang="en-US" b="0" i="0" dirty="0">
                <a:solidFill>
                  <a:schemeClr val="bg2">
                    <a:lumMod val="25000"/>
                  </a:schemeClr>
                </a:solidFill>
                <a:effectLst/>
                <a:latin typeface="-apple-system"/>
              </a:rPr>
              <a:t>The whole project is based on python programming language.</a:t>
            </a:r>
          </a:p>
          <a:p>
            <a:pPr algn="l">
              <a:buFont typeface="Arial" panose="020B0604020202020204" pitchFamily="34" charset="0"/>
              <a:buChar char="•"/>
            </a:pPr>
            <a:r>
              <a:rPr lang="en-US" b="0" i="0" dirty="0">
                <a:solidFill>
                  <a:schemeClr val="bg2">
                    <a:lumMod val="25000"/>
                  </a:schemeClr>
                </a:solidFill>
                <a:effectLst/>
                <a:latin typeface="-apple-system"/>
              </a:rPr>
              <a:t>It uses some useful libraries of python such as sklearn and nltk.</a:t>
            </a:r>
          </a:p>
          <a:p>
            <a:pPr algn="l">
              <a:buFont typeface="Arial" panose="020B0604020202020204" pitchFamily="34" charset="0"/>
              <a:buChar char="•"/>
            </a:pPr>
            <a:r>
              <a:rPr lang="en-US" b="0" i="0" dirty="0">
                <a:solidFill>
                  <a:schemeClr val="bg2">
                    <a:lumMod val="25000"/>
                  </a:schemeClr>
                </a:solidFill>
                <a:effectLst/>
                <a:latin typeface="-apple-system"/>
              </a:rPr>
              <a:t>Scikit-learn or generally sklearn is used for feature extraction process and model building.</a:t>
            </a:r>
          </a:p>
          <a:p>
            <a:pPr marL="742950" lvl="1" indent="-285750" algn="l">
              <a:buFont typeface="Arial" panose="020B0604020202020204" pitchFamily="34" charset="0"/>
              <a:buChar char="•"/>
            </a:pPr>
            <a:r>
              <a:rPr lang="en-US" b="0" i="0" dirty="0">
                <a:solidFill>
                  <a:schemeClr val="bg2">
                    <a:lumMod val="25000"/>
                  </a:schemeClr>
                </a:solidFill>
                <a:effectLst/>
                <a:latin typeface="-apple-system"/>
              </a:rPr>
              <a:t>Feature extraction ---&gt; CountVectorizer and TfidfVectorizer</a:t>
            </a:r>
          </a:p>
          <a:p>
            <a:pPr algn="l">
              <a:buFont typeface="Arial" panose="020B0604020202020204" pitchFamily="34" charset="0"/>
              <a:buChar char="•"/>
            </a:pPr>
            <a:r>
              <a:rPr lang="en-US" b="0" i="0" dirty="0">
                <a:solidFill>
                  <a:schemeClr val="bg2">
                    <a:lumMod val="25000"/>
                  </a:schemeClr>
                </a:solidFill>
                <a:effectLst/>
                <a:latin typeface="-apple-system"/>
              </a:rPr>
              <a:t>NLTK or natural language toolkit is used for text preprocessing of the messages.</a:t>
            </a:r>
          </a:p>
          <a:p>
            <a:pPr marL="742950" lvl="1" indent="-285750" algn="l">
              <a:buFont typeface="Arial" panose="020B0604020202020204" pitchFamily="34" charset="0"/>
              <a:buChar char="•"/>
            </a:pPr>
            <a:r>
              <a:rPr lang="en-US" b="0" i="0" dirty="0">
                <a:solidFill>
                  <a:schemeClr val="bg2">
                    <a:lumMod val="25000"/>
                  </a:schemeClr>
                </a:solidFill>
                <a:effectLst/>
                <a:latin typeface="-apple-system"/>
              </a:rPr>
              <a:t>Tokenization</a:t>
            </a:r>
          </a:p>
          <a:p>
            <a:pPr marL="742950" lvl="1" indent="-285750" algn="l">
              <a:buFont typeface="Arial" panose="020B0604020202020204" pitchFamily="34" charset="0"/>
              <a:buChar char="•"/>
            </a:pPr>
            <a:r>
              <a:rPr lang="en-US" b="0" i="0" dirty="0">
                <a:solidFill>
                  <a:schemeClr val="bg2">
                    <a:lumMod val="25000"/>
                  </a:schemeClr>
                </a:solidFill>
                <a:effectLst/>
                <a:latin typeface="-apple-system"/>
              </a:rPr>
              <a:t>Stemming</a:t>
            </a:r>
          </a:p>
          <a:p>
            <a:pPr algn="l">
              <a:buFont typeface="Arial" panose="020B0604020202020204" pitchFamily="34" charset="0"/>
              <a:buChar char="•"/>
            </a:pPr>
            <a:r>
              <a:rPr lang="en-US" b="0" i="0" dirty="0">
                <a:solidFill>
                  <a:schemeClr val="bg2">
                    <a:lumMod val="25000"/>
                  </a:schemeClr>
                </a:solidFill>
                <a:effectLst/>
                <a:latin typeface="-apple-system"/>
              </a:rPr>
              <a:t>And finally the model is deployed on Heroku.</a:t>
            </a:r>
          </a:p>
          <a:p>
            <a:endParaRPr lang="en-IN" dirty="0">
              <a:solidFill>
                <a:schemeClr val="accent2">
                  <a:lumMod val="50000"/>
                </a:schemeClr>
              </a:solidFill>
            </a:endParaRPr>
          </a:p>
        </p:txBody>
      </p:sp>
    </p:spTree>
    <p:extLst>
      <p:ext uri="{BB962C8B-B14F-4D97-AF65-F5344CB8AC3E}">
        <p14:creationId xmlns:p14="http://schemas.microsoft.com/office/powerpoint/2010/main" val="34908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F38A-5F75-8B85-5CAD-4E11D7D169C1}"/>
              </a:ext>
            </a:extLst>
          </p:cNvPr>
          <p:cNvSpPr>
            <a:spLocks noGrp="1"/>
          </p:cNvSpPr>
          <p:nvPr>
            <p:ph type="title"/>
          </p:nvPr>
        </p:nvSpPr>
        <p:spPr>
          <a:xfrm>
            <a:off x="609600" y="274638"/>
            <a:ext cx="10972800" cy="947673"/>
          </a:xfrm>
        </p:spPr>
        <p:txBody>
          <a:bodyPr/>
          <a:lstStyle/>
          <a:p>
            <a:r>
              <a:rPr lang="en-IN" b="1" u="sng" dirty="0">
                <a:solidFill>
                  <a:schemeClr val="accent2">
                    <a:lumMod val="75000"/>
                  </a:schemeClr>
                </a:solidFill>
                <a:effectLst>
                  <a:outerShdw blurRad="38100" dist="38100" dir="2700000" algn="tl">
                    <a:srgbClr val="000000">
                      <a:alpha val="43137"/>
                    </a:srgbClr>
                  </a:outerShdw>
                </a:effectLst>
                <a:highlight>
                  <a:srgbClr val="C0C0C0"/>
                </a:highlight>
              </a:rPr>
              <a:t>Algorithms &amp; Libraries </a:t>
            </a:r>
          </a:p>
        </p:txBody>
      </p:sp>
      <p:sp>
        <p:nvSpPr>
          <p:cNvPr id="3" name="Content Placeholder 2">
            <a:extLst>
              <a:ext uri="{FF2B5EF4-FFF2-40B4-BE49-F238E27FC236}">
                <a16:creationId xmlns:a16="http://schemas.microsoft.com/office/drawing/2014/main" id="{604E7C21-5994-E6E8-F2EE-437AD094E02D}"/>
              </a:ext>
            </a:extLst>
          </p:cNvPr>
          <p:cNvSpPr>
            <a:spLocks noGrp="1"/>
          </p:cNvSpPr>
          <p:nvPr>
            <p:ph idx="1"/>
          </p:nvPr>
        </p:nvSpPr>
        <p:spPr>
          <a:xfrm>
            <a:off x="609600" y="1222311"/>
            <a:ext cx="10972800" cy="4903856"/>
          </a:xfrm>
        </p:spPr>
        <p:txBody>
          <a:bodyPr>
            <a:normAutofit fontScale="92500" lnSpcReduction="10000"/>
          </a:bodyPr>
          <a:lstStyle/>
          <a:p>
            <a:pPr marL="0" indent="0">
              <a:buNone/>
            </a:pPr>
            <a:r>
              <a:rPr lang="en-US" b="1" i="0" dirty="0">
                <a:solidFill>
                  <a:srgbClr val="292929"/>
                </a:solidFill>
                <a:effectLst/>
                <a:latin typeface="source-serif-pro"/>
              </a:rPr>
              <a:t>Natural language processing</a:t>
            </a:r>
            <a:r>
              <a:rPr lang="en-US" b="0" i="0" dirty="0">
                <a:solidFill>
                  <a:srgbClr val="292929"/>
                </a:solidFill>
                <a:effectLst/>
                <a:latin typeface="source-serif-pro"/>
              </a:rPr>
              <a:t> (</a:t>
            </a:r>
            <a:r>
              <a:rPr lang="en-US" b="1" i="0" dirty="0">
                <a:solidFill>
                  <a:srgbClr val="292929"/>
                </a:solidFill>
                <a:effectLst/>
                <a:latin typeface="source-serif-pro"/>
              </a:rPr>
              <a:t>NLP</a:t>
            </a:r>
            <a:r>
              <a:rPr lang="en-US" b="0" i="0" dirty="0">
                <a:solidFill>
                  <a:srgbClr val="292929"/>
                </a:solidFill>
                <a:effectLst/>
                <a:latin typeface="source-serif-pro"/>
              </a:rPr>
              <a:t>) is a branch of artificial intelligence that helps computers understand, interpret and manipulate human language.</a:t>
            </a:r>
          </a:p>
          <a:p>
            <a:pPr marL="0" indent="0">
              <a:buNone/>
            </a:pPr>
            <a:r>
              <a:rPr lang="en-US" b="0" i="0" dirty="0">
                <a:solidFill>
                  <a:srgbClr val="292929"/>
                </a:solidFill>
                <a:effectLst/>
                <a:latin typeface="source-serif-pro"/>
              </a:rPr>
              <a:t>We will use </a:t>
            </a:r>
            <a:r>
              <a:rPr lang="en-US" b="1" i="0" dirty="0">
                <a:solidFill>
                  <a:srgbClr val="292929"/>
                </a:solidFill>
                <a:effectLst/>
                <a:latin typeface="source-serif-pro"/>
              </a:rPr>
              <a:t>algorithms</a:t>
            </a:r>
            <a:r>
              <a:rPr lang="en-US" b="0" i="0" dirty="0">
                <a:solidFill>
                  <a:srgbClr val="292929"/>
                </a:solidFill>
                <a:effectLst/>
                <a:latin typeface="source-serif-pro"/>
              </a:rPr>
              <a:t> such as :-</a:t>
            </a:r>
          </a:p>
          <a:p>
            <a:r>
              <a:rPr lang="en-US" b="0" i="0" dirty="0">
                <a:solidFill>
                  <a:srgbClr val="292929"/>
                </a:solidFill>
                <a:effectLst/>
                <a:latin typeface="source-serif-pro"/>
              </a:rPr>
              <a:t>Multinomial Naive Bayes Classifier</a:t>
            </a:r>
          </a:p>
          <a:p>
            <a:r>
              <a:rPr lang="en-US" b="0" i="0" dirty="0">
                <a:solidFill>
                  <a:srgbClr val="292929"/>
                </a:solidFill>
                <a:effectLst/>
                <a:latin typeface="source-serif-pro"/>
              </a:rPr>
              <a:t>Support Vector Machine etc.</a:t>
            </a:r>
          </a:p>
          <a:p>
            <a:pPr marL="0" indent="0" algn="l">
              <a:buNone/>
            </a:pPr>
            <a:r>
              <a:rPr lang="en-US" dirty="0">
                <a:solidFill>
                  <a:srgbClr val="292929"/>
                </a:solidFill>
                <a:latin typeface="source-serif-pro"/>
              </a:rPr>
              <a:t>W</a:t>
            </a:r>
            <a:r>
              <a:rPr lang="en-US" b="0" i="0" dirty="0">
                <a:solidFill>
                  <a:srgbClr val="292929"/>
                </a:solidFill>
                <a:effectLst/>
                <a:latin typeface="source-serif-pro"/>
              </a:rPr>
              <a:t>e will use </a:t>
            </a:r>
            <a:r>
              <a:rPr lang="en-US" b="1" i="0" dirty="0">
                <a:solidFill>
                  <a:srgbClr val="292929"/>
                </a:solidFill>
                <a:effectLst/>
                <a:latin typeface="source-serif-pro"/>
              </a:rPr>
              <a:t>python libraries</a:t>
            </a:r>
            <a:r>
              <a:rPr lang="en-US" b="0" i="0" dirty="0">
                <a:solidFill>
                  <a:srgbClr val="292929"/>
                </a:solidFill>
                <a:effectLst/>
                <a:latin typeface="source-serif-pro"/>
              </a:rPr>
              <a:t> like:-</a:t>
            </a:r>
          </a:p>
          <a:p>
            <a:pPr algn="l">
              <a:buFont typeface="Arial" panose="020B0604020202020204" pitchFamily="34" charset="0"/>
              <a:buChar char="•"/>
            </a:pPr>
            <a:r>
              <a:rPr lang="en-US" b="0" i="0" dirty="0">
                <a:solidFill>
                  <a:srgbClr val="292929"/>
                </a:solidFill>
                <a:effectLst/>
                <a:latin typeface="source-serif-pro"/>
              </a:rPr>
              <a:t>NLTK (Natural Language Toolkit)</a:t>
            </a:r>
          </a:p>
          <a:p>
            <a:pPr algn="l">
              <a:buFont typeface="Arial" panose="020B0604020202020204" pitchFamily="34" charset="0"/>
              <a:buChar char="•"/>
            </a:pPr>
            <a:r>
              <a:rPr lang="en-US" b="0" i="0" dirty="0">
                <a:solidFill>
                  <a:srgbClr val="292929"/>
                </a:solidFill>
                <a:effectLst/>
                <a:latin typeface="source-serif-pro"/>
              </a:rPr>
              <a:t>Scikit-Learn</a:t>
            </a:r>
          </a:p>
          <a:p>
            <a:pPr algn="l">
              <a:buFont typeface="Arial" panose="020B0604020202020204" pitchFamily="34" charset="0"/>
              <a:buChar char="•"/>
            </a:pPr>
            <a:r>
              <a:rPr lang="en-US" b="0" i="0" dirty="0">
                <a:solidFill>
                  <a:srgbClr val="292929"/>
                </a:solidFill>
                <a:effectLst/>
                <a:latin typeface="source-serif-pro"/>
              </a:rPr>
              <a:t>Pandas </a:t>
            </a:r>
          </a:p>
          <a:p>
            <a:pPr algn="l">
              <a:buFont typeface="Arial" panose="020B0604020202020204" pitchFamily="34" charset="0"/>
              <a:buChar char="•"/>
            </a:pPr>
            <a:endParaRPr lang="en-US" b="0" i="0" dirty="0">
              <a:solidFill>
                <a:srgbClr val="292929"/>
              </a:solidFill>
              <a:effectLst/>
              <a:latin typeface="source-serif-pro"/>
            </a:endParaRPr>
          </a:p>
          <a:p>
            <a:pPr marL="0" indent="0">
              <a:buNone/>
            </a:pPr>
            <a:endParaRPr lang="en-US" dirty="0">
              <a:solidFill>
                <a:srgbClr val="292929"/>
              </a:solidFill>
              <a:latin typeface="source-serif-pro"/>
            </a:endParaRPr>
          </a:p>
          <a:p>
            <a:pPr marL="0" indent="0">
              <a:buNone/>
            </a:pPr>
            <a:endParaRPr lang="en-IN" dirty="0"/>
          </a:p>
        </p:txBody>
      </p:sp>
    </p:spTree>
    <p:extLst>
      <p:ext uri="{BB962C8B-B14F-4D97-AF65-F5344CB8AC3E}">
        <p14:creationId xmlns:p14="http://schemas.microsoft.com/office/powerpoint/2010/main" val="186996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highlight>
                  <a:srgbClr val="C0C0C0"/>
                </a:highlight>
              </a:rPr>
              <a:t>PROCESSES IN SMS SPAM CLASSIFICATION</a:t>
            </a:r>
            <a:endParaRPr lang="en-IN" b="1" u="sng" dirty="0">
              <a:highlight>
                <a:srgbClr val="C0C0C0"/>
              </a:highlight>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Data Cleaning</a:t>
            </a:r>
          </a:p>
          <a:p>
            <a:pPr marL="514350" indent="-514350">
              <a:buFont typeface="+mj-lt"/>
              <a:buAutoNum type="arabicPeriod"/>
            </a:pPr>
            <a:r>
              <a:rPr lang="en-US" dirty="0"/>
              <a:t>Exploratory Data Analysis(EDA)</a:t>
            </a:r>
          </a:p>
          <a:p>
            <a:pPr marL="514350" indent="-514350">
              <a:buFont typeface="+mj-lt"/>
              <a:buAutoNum type="arabicPeriod"/>
            </a:pPr>
            <a:r>
              <a:rPr lang="en-US" dirty="0"/>
              <a:t>Data Preprocessing</a:t>
            </a:r>
          </a:p>
          <a:p>
            <a:pPr marL="514350" indent="-514350">
              <a:buFont typeface="+mj-lt"/>
              <a:buAutoNum type="arabicPeriod"/>
            </a:pPr>
            <a:r>
              <a:rPr lang="en-US" dirty="0"/>
              <a:t>Model Building</a:t>
            </a:r>
          </a:p>
          <a:p>
            <a:pPr marL="514350" indent="-514350">
              <a:buFont typeface="+mj-lt"/>
              <a:buAutoNum type="arabicPeriod"/>
            </a:pPr>
            <a:r>
              <a:rPr lang="en-US" dirty="0"/>
              <a:t>Model Evaluation</a:t>
            </a:r>
          </a:p>
          <a:p>
            <a:pPr marL="514350" indent="-514350">
              <a:buFont typeface="+mj-lt"/>
              <a:buAutoNum type="arabicPeriod"/>
            </a:pPr>
            <a:r>
              <a:rPr lang="en-US" dirty="0"/>
              <a:t>Improvement</a:t>
            </a:r>
            <a:endParaRPr lang="en-IN" dirty="0"/>
          </a:p>
          <a:p>
            <a:pPr marL="514350" indent="-514350">
              <a:buFont typeface="+mj-lt"/>
              <a:buAutoNum type="arabicPeriod"/>
            </a:pPr>
            <a:r>
              <a:rPr lang="en-US" dirty="0"/>
              <a:t>Website</a:t>
            </a:r>
          </a:p>
          <a:p>
            <a:pPr marL="514350" indent="-514350">
              <a:buFont typeface="+mj-lt"/>
              <a:buAutoNum type="arabicPeriod"/>
            </a:pPr>
            <a:r>
              <a:rPr lang="en-US" dirty="0"/>
              <a:t>Deployment</a:t>
            </a:r>
          </a:p>
        </p:txBody>
      </p:sp>
    </p:spTree>
    <p:extLst>
      <p:ext uri="{BB962C8B-B14F-4D97-AF65-F5344CB8AC3E}">
        <p14:creationId xmlns:p14="http://schemas.microsoft.com/office/powerpoint/2010/main" val="245729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highlight>
                  <a:srgbClr val="00FF00"/>
                </a:highlight>
              </a:rPr>
              <a:t>DATA CLEANING</a:t>
            </a:r>
            <a:endParaRPr lang="en-IN" b="1" u="sng" dirty="0">
              <a:effectLst>
                <a:outerShdw blurRad="38100" dist="38100" dir="2700000" algn="tl">
                  <a:srgbClr val="000000">
                    <a:alpha val="43137"/>
                  </a:srgbClr>
                </a:outerShdw>
              </a:effectLst>
              <a:highlight>
                <a:srgbClr val="00FF00"/>
              </a:highlight>
            </a:endParaRPr>
          </a:p>
        </p:txBody>
      </p:sp>
      <p:sp>
        <p:nvSpPr>
          <p:cNvPr id="3" name="Content Placeholder 2"/>
          <p:cNvSpPr>
            <a:spLocks noGrp="1"/>
          </p:cNvSpPr>
          <p:nvPr>
            <p:ph idx="1"/>
          </p:nvPr>
        </p:nvSpPr>
        <p:spPr>
          <a:xfrm>
            <a:off x="609600" y="1600203"/>
            <a:ext cx="8191500" cy="4525963"/>
          </a:xfrm>
        </p:spPr>
        <p:txBody>
          <a:bodyPr>
            <a:normAutofit fontScale="77500" lnSpcReduction="20000"/>
          </a:bodyPr>
          <a:lstStyle/>
          <a:p>
            <a:r>
              <a:rPr lang="en-US" dirty="0"/>
              <a:t>Data cleaning is the process of preparing data for analysis by removing or modifying data that is incorrect, incomplete, irrelevant, duplicated, or improperly formatted.</a:t>
            </a:r>
          </a:p>
          <a:p>
            <a:r>
              <a:rPr lang="en-US" dirty="0"/>
              <a:t>Data cleaning is a lot of muscle work. There’s a reason data cleaning is the most important step if you want to create a data-culture, let alone make airtight predictions. It involves:</a:t>
            </a:r>
            <a:br>
              <a:rPr lang="en-US" dirty="0"/>
            </a:br>
            <a:endParaRPr lang="en-US" dirty="0"/>
          </a:p>
          <a:p>
            <a:r>
              <a:rPr lang="en-US" dirty="0"/>
              <a:t>Fixing spelling and syntax errors</a:t>
            </a:r>
          </a:p>
          <a:p>
            <a:r>
              <a:rPr lang="en-US" dirty="0"/>
              <a:t>Standardizing data sets</a:t>
            </a:r>
          </a:p>
          <a:p>
            <a:r>
              <a:rPr lang="en-US" dirty="0"/>
              <a:t>Correcting mistakes such as empty fields</a:t>
            </a:r>
          </a:p>
          <a:p>
            <a:r>
              <a:rPr lang="en-US" dirty="0"/>
              <a:t>Identifying duplicate data points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964" y="3714420"/>
            <a:ext cx="3787042" cy="303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85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TotalTime>
  <Words>615</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Comic Sans MS</vt:lpstr>
      <vt:lpstr>source-serif-pro</vt:lpstr>
      <vt:lpstr>Wingdings</vt:lpstr>
      <vt:lpstr>Office Theme</vt:lpstr>
      <vt:lpstr>PowerPoint Presentation</vt:lpstr>
      <vt:lpstr>INTRODUCTION</vt:lpstr>
      <vt:lpstr>WHAT IS SMS SPAM ?</vt:lpstr>
      <vt:lpstr>PowerPoint Presentation</vt:lpstr>
      <vt:lpstr>WORKING SPAM MAIL CLASSIFICATION</vt:lpstr>
      <vt:lpstr>                How the project is made?</vt:lpstr>
      <vt:lpstr>Algorithms &amp; Libraries </vt:lpstr>
      <vt:lpstr>PROCESSES IN SMS SPAM CLASSIFICATION</vt:lpstr>
      <vt:lpstr>DATA CLEANING</vt:lpstr>
      <vt:lpstr>DATA CLEANING</vt:lpstr>
      <vt:lpstr>EDA</vt:lpstr>
      <vt:lpstr>EDA</vt:lpstr>
      <vt:lpstr>PowerPoint Presentation</vt:lpstr>
      <vt:lpstr>Model Performance</vt:lpstr>
      <vt:lpstr>PowerPoint Presentation</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 WEBSITE</dc:title>
  <dc:creator>irfan ali</dc:creator>
  <cp:lastModifiedBy>Aniket Singh</cp:lastModifiedBy>
  <cp:revision>66</cp:revision>
  <dcterms:created xsi:type="dcterms:W3CDTF">2022-01-13T11:26:44Z</dcterms:created>
  <dcterms:modified xsi:type="dcterms:W3CDTF">2024-06-15T04:05:45Z</dcterms:modified>
</cp:coreProperties>
</file>