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4" r:id="rId3"/>
    <p:sldId id="268" r:id="rId4"/>
    <p:sldId id="269" r:id="rId5"/>
    <p:sldId id="277" r:id="rId6"/>
    <p:sldId id="278" r:id="rId7"/>
    <p:sldId id="259" r:id="rId8"/>
    <p:sldId id="258" r:id="rId9"/>
    <p:sldId id="260" r:id="rId10"/>
    <p:sldId id="279" r:id="rId11"/>
    <p:sldId id="280" r:id="rId12"/>
    <p:sldId id="281" r:id="rId13"/>
    <p:sldId id="282" r:id="rId14"/>
    <p:sldId id="283" r:id="rId15"/>
    <p:sldId id="288" r:id="rId16"/>
    <p:sldId id="262" r:id="rId17"/>
    <p:sldId id="275" r:id="rId18"/>
    <p:sldId id="276" r:id="rId19"/>
    <p:sldId id="274" r:id="rId20"/>
    <p:sldId id="263" r:id="rId21"/>
    <p:sldId id="266" r:id="rId22"/>
    <p:sldId id="265" r:id="rId23"/>
    <p:sldId id="284" r:id="rId24"/>
    <p:sldId id="287" r:id="rId25"/>
    <p:sldId id="286"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1111"/>
    <a:srgbClr val="DDE8E4"/>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1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2/25/2023</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2/25/2023</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2/25/2023</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2/25/2023</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2/25/2023</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2/25/2023</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2/25/2023</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2/25/2023</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2/25/2023</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xmlns="" id="{6BFD9938-26A7-63EE-A403-3002BF033BD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242" b="20242"/>
          <a:stretch>
            <a:fillRect/>
          </a:stretch>
        </p:blipFill>
        <p:spPr>
          <a:xfrm>
            <a:off x="15" y="0"/>
            <a:ext cx="12191985" cy="4578350"/>
          </a:xfrm>
        </p:spPr>
      </p:pic>
      <p:sp>
        <p:nvSpPr>
          <p:cNvPr id="2" name="Title 1">
            <a:extLst>
              <a:ext uri="{FF2B5EF4-FFF2-40B4-BE49-F238E27FC236}">
                <a16:creationId xmlns:a16="http://schemas.microsoft.com/office/drawing/2014/main" xmlns="" id="{78FD68DA-43BA-4508-8DE2-BA9BB7B2FA5B}"/>
              </a:ext>
            </a:extLst>
          </p:cNvPr>
          <p:cNvSpPr>
            <a:spLocks noGrp="1"/>
          </p:cNvSpPr>
          <p:nvPr>
            <p:ph type="title"/>
          </p:nvPr>
        </p:nvSpPr>
        <p:spPr>
          <a:xfrm>
            <a:off x="1039177" y="5636336"/>
            <a:ext cx="10113645" cy="743682"/>
          </a:xfrm>
        </p:spPr>
        <p:txBody>
          <a:bodyPr>
            <a:normAutofit fontScale="90000"/>
          </a:bodyPr>
          <a:lstStyle/>
          <a:p>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Guided By:                                                                    Submitted By:</a:t>
            </a:r>
            <a:br>
              <a:rPr lang="en-US" sz="2400" dirty="0"/>
            </a:br>
            <a:r>
              <a:rPr lang="en-US" sz="2400" dirty="0"/>
              <a:t/>
            </a:r>
            <a:br>
              <a:rPr lang="en-US" sz="2400" dirty="0"/>
            </a:br>
            <a:r>
              <a:rPr lang="en-US" sz="2400" dirty="0"/>
              <a:t>Prof. Nisha Rathi                                                           Aman Sharma</a:t>
            </a:r>
            <a:br>
              <a:rPr lang="en-US" sz="2400" dirty="0"/>
            </a:br>
            <a:r>
              <a:rPr lang="en-US" sz="2400" dirty="0"/>
              <a:t>Prof. Vandana Kate                                                       Aniket Tiwari</a:t>
            </a:r>
            <a:br>
              <a:rPr lang="en-US" sz="2400" dirty="0"/>
            </a:br>
            <a:r>
              <a:rPr lang="en-US" sz="2400" dirty="0"/>
              <a:t>                                                                                      Vidhi Sethiya</a:t>
            </a:r>
          </a:p>
        </p:txBody>
      </p:sp>
      <p:sp>
        <p:nvSpPr>
          <p:cNvPr id="10" name="Rectangle 9">
            <a:extLst>
              <a:ext uri="{FF2B5EF4-FFF2-40B4-BE49-F238E27FC236}">
                <a16:creationId xmlns:a16="http://schemas.microsoft.com/office/drawing/2014/main" xmlns="" id="{5EC3660C-3359-0D13-7EC3-1BEFE0B20560}"/>
              </a:ext>
            </a:extLst>
          </p:cNvPr>
          <p:cNvSpPr/>
          <p:nvPr/>
        </p:nvSpPr>
        <p:spPr>
          <a:xfrm>
            <a:off x="1869714" y="2116137"/>
            <a:ext cx="8452570" cy="2462213"/>
          </a:xfrm>
          <a:prstGeom prst="rect">
            <a:avLst/>
          </a:prstGeom>
          <a:solidFill>
            <a:srgbClr val="DDE8E4"/>
          </a:solid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u="sng" dirty="0" smtClean="0">
                <a:ln w="0"/>
                <a:effectLst>
                  <a:outerShdw blurRad="38100" dist="19050" dir="2700000" algn="tl" rotWithShape="0">
                    <a:schemeClr val="dk1">
                      <a:alpha val="40000"/>
                    </a:schemeClr>
                  </a:outerShdw>
                </a:effectLst>
              </a:rPr>
              <a:t>WATCHFUL EYE</a:t>
            </a:r>
          </a:p>
          <a:p>
            <a:pPr algn="ctr"/>
            <a:r>
              <a:rPr lang="en-US" sz="5000" dirty="0" smtClean="0">
                <a:ln w="0"/>
                <a:effectLst>
                  <a:outerShdw blurRad="38100" dist="19050" dir="2700000" algn="tl" rotWithShape="0">
                    <a:schemeClr val="dk1">
                      <a:alpha val="40000"/>
                    </a:schemeClr>
                  </a:outerShdw>
                </a:effectLst>
              </a:rPr>
              <a:t>Suspicious Activity Detection </a:t>
            </a:r>
          </a:p>
          <a:p>
            <a:pPr algn="ctr"/>
            <a:r>
              <a:rPr lang="en-US" sz="5000" dirty="0" smtClean="0">
                <a:ln w="0"/>
                <a:effectLst>
                  <a:outerShdw blurRad="38100" dist="19050" dir="2700000" algn="tl" rotWithShape="0">
                    <a:schemeClr val="dk1">
                      <a:alpha val="40000"/>
                    </a:schemeClr>
                  </a:outerShdw>
                </a:effectLst>
              </a:rPr>
              <a:t>from CCTV Surveillance Videos</a:t>
            </a:r>
            <a:endParaRPr lang="en-US" sz="5000" b="1" cap="none" spc="0" dirty="0">
              <a:ln/>
              <a:solidFill>
                <a:schemeClr val="accent4"/>
              </a:solidFill>
              <a:effectLst/>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dirty="0"/>
              <a:t>SDLC</a:t>
            </a:r>
          </a:p>
        </p:txBody>
      </p:sp>
      <p:sp>
        <p:nvSpPr>
          <p:cNvPr id="4" name="Rectangle 1">
            <a:extLst>
              <a:ext uri="{FF2B5EF4-FFF2-40B4-BE49-F238E27FC236}">
                <a16:creationId xmlns:a16="http://schemas.microsoft.com/office/drawing/2014/main" xmlns="" id="{B70A778C-6A6D-7AF8-6CD2-4DBF06753595}"/>
              </a:ext>
            </a:extLst>
          </p:cNvPr>
          <p:cNvSpPr>
            <a:spLocks noGrp="1" noChangeArrowheads="1"/>
          </p:cNvSpPr>
          <p:nvPr>
            <p:ph idx="1"/>
          </p:nvPr>
        </p:nvSpPr>
        <p:spPr bwMode="auto">
          <a:xfrm>
            <a:off x="457417" y="1737360"/>
            <a:ext cx="11277166" cy="4186276"/>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85000"/>
                    <a:lumOff val="15000"/>
                  </a:schemeClr>
                </a:solidFill>
                <a:effectLst/>
                <a:latin typeface="+mn-lt"/>
              </a:rPr>
              <a:t>The Software Development Life Cycle (SDLC) for suspicious activity detection from CCTV footage can be broken down into the following stages: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lumMod val="85000"/>
                    <a:lumOff val="15000"/>
                  </a:schemeClr>
                </a:solidFill>
                <a:effectLst/>
                <a:latin typeface="+mn-lt"/>
              </a:rPr>
              <a:t>Requirements Gathering: This stage involves understanding the requirements of the client, such as the type of suspicious activity to be detected, the accuracy rate required, and the number of cameras to be used.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lumMod val="85000"/>
                    <a:lumOff val="15000"/>
                  </a:schemeClr>
                </a:solidFill>
                <a:effectLst/>
                <a:latin typeface="+mn-lt"/>
              </a:rPr>
              <a:t>System Design: Based on the requirements, the system architecture and design are created. This includes the choice of hardware and software components and the integration of different algorithms for suspicious activity detection.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lumMod val="85000"/>
                    <a:lumOff val="15000"/>
                  </a:schemeClr>
                </a:solidFill>
                <a:effectLst/>
                <a:latin typeface="+mn-lt"/>
              </a:rPr>
              <a:t>Implementation: The implementation stage involves developing the software based on the design. This includes coding the algorithms and integrating them into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Tree>
    <p:extLst>
      <p:ext uri="{BB962C8B-B14F-4D97-AF65-F5344CB8AC3E}">
        <p14:creationId xmlns:p14="http://schemas.microsoft.com/office/powerpoint/2010/main" val="217288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dirty="0"/>
              <a:t>SDLC</a:t>
            </a:r>
          </a:p>
        </p:txBody>
      </p:sp>
      <p:sp>
        <p:nvSpPr>
          <p:cNvPr id="4" name="Rectangle 1">
            <a:extLst>
              <a:ext uri="{FF2B5EF4-FFF2-40B4-BE49-F238E27FC236}">
                <a16:creationId xmlns:a16="http://schemas.microsoft.com/office/drawing/2014/main" xmlns="" id="{B70A778C-6A6D-7AF8-6CD2-4DBF06753595}"/>
              </a:ext>
            </a:extLst>
          </p:cNvPr>
          <p:cNvSpPr>
            <a:spLocks noGrp="1" noChangeArrowheads="1"/>
          </p:cNvSpPr>
          <p:nvPr>
            <p:ph idx="1"/>
          </p:nvPr>
        </p:nvSpPr>
        <p:spPr bwMode="auto">
          <a:xfrm>
            <a:off x="457417" y="2029748"/>
            <a:ext cx="11277166" cy="3601501"/>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lumMod val="85000"/>
                    <a:lumOff val="15000"/>
                  </a:schemeClr>
                </a:solidFill>
                <a:effectLst/>
                <a:latin typeface="+mn-lt"/>
              </a:rPr>
              <a:t>Testing: Once the implementation is complete, the system is tested for functionality, performance, and accuracy. Testing is carried out in different scenarios to ensure the system works effectively in real-world conditions.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lumMod val="85000"/>
                    <a:lumOff val="15000"/>
                  </a:schemeClr>
                </a:solidFill>
                <a:effectLst/>
                <a:latin typeface="+mn-lt"/>
              </a:rPr>
              <a:t>Deployment: After testing, the system is deployed in the client's environment. This involves installing the hardware and software components and configuring the system to the client's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85000"/>
                    <a:lumOff val="15000"/>
                  </a:schemeClr>
                </a:solidFill>
                <a:effectLst/>
                <a:latin typeface="+mn-lt"/>
              </a:rPr>
              <a:t>Throughout the SDLC, it is important to involve the client in each stage to ensure the system meets their requirements. Additionally, it is essential to follow industry best practices for software development, such as coding standards and documentation, to ensure the system is reliable, scalable, and maintainable.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Tree>
    <p:extLst>
      <p:ext uri="{BB962C8B-B14F-4D97-AF65-F5344CB8AC3E}">
        <p14:creationId xmlns:p14="http://schemas.microsoft.com/office/powerpoint/2010/main" val="422324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b="0" i="0" dirty="0">
                <a:solidFill>
                  <a:schemeClr val="tx1">
                    <a:lumMod val="85000"/>
                    <a:lumOff val="15000"/>
                  </a:schemeClr>
                </a:solidFill>
                <a:effectLst/>
              </a:rPr>
              <a:t>SOFTWARE AND HARDWARE REQUIREMENTS</a:t>
            </a:r>
            <a:endParaRPr lang="en-US" dirty="0">
              <a:solidFill>
                <a:schemeClr val="tx1">
                  <a:lumMod val="85000"/>
                  <a:lumOff val="15000"/>
                </a:schemeClr>
              </a:solidFill>
            </a:endParaRPr>
          </a:p>
        </p:txBody>
      </p:sp>
      <p:sp>
        <p:nvSpPr>
          <p:cNvPr id="4" name="Rectangle 1">
            <a:extLst>
              <a:ext uri="{FF2B5EF4-FFF2-40B4-BE49-F238E27FC236}">
                <a16:creationId xmlns:a16="http://schemas.microsoft.com/office/drawing/2014/main" xmlns="" id="{B70A778C-6A6D-7AF8-6CD2-4DBF06753595}"/>
              </a:ext>
            </a:extLst>
          </p:cNvPr>
          <p:cNvSpPr>
            <a:spLocks noGrp="1" noChangeArrowheads="1"/>
          </p:cNvSpPr>
          <p:nvPr>
            <p:ph idx="1"/>
          </p:nvPr>
        </p:nvSpPr>
        <p:spPr bwMode="auto">
          <a:xfrm>
            <a:off x="498126" y="1798535"/>
            <a:ext cx="11195748" cy="4943407"/>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800" b="1" i="0" dirty="0">
                <a:solidFill>
                  <a:schemeClr val="tx1">
                    <a:lumMod val="85000"/>
                    <a:lumOff val="15000"/>
                  </a:schemeClr>
                </a:solidFill>
                <a:effectLst/>
                <a:latin typeface="+mn-lt"/>
              </a:rPr>
              <a:t>Software Requirements:</a:t>
            </a:r>
          </a:p>
          <a:p>
            <a:pPr algn="l">
              <a:buFont typeface="+mj-lt"/>
              <a:buAutoNum type="arabicPeriod"/>
            </a:pPr>
            <a:r>
              <a:rPr lang="en-US" sz="1800" b="0" i="0" dirty="0">
                <a:solidFill>
                  <a:schemeClr val="tx1">
                    <a:lumMod val="85000"/>
                    <a:lumOff val="15000"/>
                  </a:schemeClr>
                </a:solidFill>
                <a:effectLst/>
                <a:latin typeface="+mn-lt"/>
              </a:rPr>
              <a:t>Operating System: The system should be compatible with the operating system used by the client, such as Windows, Linux, or macOS.</a:t>
            </a:r>
          </a:p>
          <a:p>
            <a:pPr algn="l">
              <a:buFont typeface="+mj-lt"/>
              <a:buAutoNum type="arabicPeriod"/>
            </a:pPr>
            <a:r>
              <a:rPr lang="en-US" sz="1800" b="0" i="0" dirty="0">
                <a:solidFill>
                  <a:schemeClr val="tx1">
                    <a:lumMod val="85000"/>
                    <a:lumOff val="15000"/>
                  </a:schemeClr>
                </a:solidFill>
                <a:effectLst/>
                <a:latin typeface="+mn-lt"/>
              </a:rPr>
              <a:t>Machine Learning Frameworks: Machine learning frameworks such as TensorFlow, Keras are used to build and train machine learning models for suspicious activity detection.</a:t>
            </a:r>
          </a:p>
          <a:p>
            <a:pPr algn="l">
              <a:buFont typeface="+mj-lt"/>
              <a:buAutoNum type="arabicPeriod"/>
            </a:pPr>
            <a:r>
              <a:rPr lang="en-US" sz="1800" b="0" i="0" dirty="0">
                <a:solidFill>
                  <a:schemeClr val="tx1">
                    <a:lumMod val="85000"/>
                    <a:lumOff val="15000"/>
                  </a:schemeClr>
                </a:solidFill>
                <a:effectLst/>
                <a:latin typeface="+mn-lt"/>
              </a:rPr>
              <a:t>Computer Vision Libraries: Computer vision library OpenCV is used to implement algorithms for object detection, motion detection, and facial recognition.</a:t>
            </a:r>
          </a:p>
          <a:p>
            <a:pPr algn="l">
              <a:buFont typeface="+mj-lt"/>
              <a:buAutoNum type="arabicPeriod"/>
            </a:pPr>
            <a:endParaRPr lang="en-US" sz="1800" b="0" i="0" dirty="0">
              <a:solidFill>
                <a:schemeClr val="tx1">
                  <a:lumMod val="85000"/>
                  <a:lumOff val="15000"/>
                </a:schemeClr>
              </a:solidFill>
              <a:effectLst/>
              <a:latin typeface="+mn-lt"/>
            </a:endParaRPr>
          </a:p>
          <a:p>
            <a:pPr algn="l"/>
            <a:r>
              <a:rPr lang="en-US" sz="1800" b="1" i="0" dirty="0">
                <a:solidFill>
                  <a:schemeClr val="tx1">
                    <a:lumMod val="85000"/>
                    <a:lumOff val="15000"/>
                  </a:schemeClr>
                </a:solidFill>
                <a:effectLst/>
                <a:latin typeface="+mn-lt"/>
              </a:rPr>
              <a:t>Hardware Requirements:</a:t>
            </a:r>
          </a:p>
          <a:p>
            <a:pPr marL="342900" indent="-342900">
              <a:buFont typeface="+mj-lt"/>
              <a:buAutoNum type="arabicPeriod"/>
            </a:pPr>
            <a:r>
              <a:rPr lang="en-US" sz="1800" dirty="0">
                <a:solidFill>
                  <a:schemeClr val="tx1">
                    <a:lumMod val="85000"/>
                    <a:lumOff val="15000"/>
                  </a:schemeClr>
                </a:solidFill>
                <a:latin typeface="+mn-lt"/>
              </a:rPr>
              <a:t>CPU </a:t>
            </a:r>
            <a:r>
              <a:rPr lang="en-US" sz="1800" b="0" i="0" dirty="0">
                <a:solidFill>
                  <a:schemeClr val="tx1">
                    <a:lumMod val="85000"/>
                    <a:lumOff val="15000"/>
                  </a:schemeClr>
                </a:solidFill>
                <a:effectLst/>
                <a:latin typeface="+mn-lt"/>
              </a:rPr>
              <a:t>and GPU: The system should have a powerful CPU and GPU to handle the processing requirements of real-time video analysis.</a:t>
            </a:r>
            <a:r>
              <a:rPr lang="en-US" sz="1800" dirty="0"/>
              <a:t> </a:t>
            </a:r>
            <a:r>
              <a:rPr lang="en-US" sz="1800" dirty="0">
                <a:latin typeface="+mn-lt"/>
              </a:rPr>
              <a:t>Modern Operating System: Windows 10, Mac OS, Linux2. x86 64-bit CPU (Intel/AMD architecture) </a:t>
            </a:r>
            <a:endParaRPr lang="en-US" sz="1800" b="0" i="0" dirty="0">
              <a:solidFill>
                <a:schemeClr val="tx1">
                  <a:lumMod val="85000"/>
                  <a:lumOff val="15000"/>
                </a:schemeClr>
              </a:solidFill>
              <a:effectLst/>
              <a:latin typeface="+mn-lt"/>
            </a:endParaRPr>
          </a:p>
          <a:p>
            <a:pPr marL="342900" indent="-342900" algn="l">
              <a:buFont typeface="+mj-lt"/>
              <a:buAutoNum type="arabicPeriod"/>
            </a:pPr>
            <a:r>
              <a:rPr lang="en-US" sz="1800" b="0" i="0" dirty="0">
                <a:solidFill>
                  <a:schemeClr val="tx1">
                    <a:lumMod val="85000"/>
                    <a:lumOff val="15000"/>
                  </a:schemeClr>
                </a:solidFill>
                <a:effectLst/>
                <a:latin typeface="+mn-lt"/>
              </a:rPr>
              <a:t> Storage: The system should have sufficient storage to store the video data captured</a:t>
            </a:r>
          </a:p>
          <a:p>
            <a:pPr marL="0" indent="0" algn="l">
              <a:buNone/>
            </a:pPr>
            <a:endParaRPr lang="en-US" sz="1800" b="0" i="0" dirty="0">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CE167BE5-D96E-78E1-F5B3-699F54AE23C7}"/>
              </a:ext>
            </a:extLst>
          </p:cNvPr>
          <p:cNvSpPr/>
          <p:nvPr/>
        </p:nvSpPr>
        <p:spPr>
          <a:xfrm>
            <a:off x="0" y="6331527"/>
            <a:ext cx="12192000" cy="52647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824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dirty="0">
                <a:solidFill>
                  <a:schemeClr val="tx1">
                    <a:lumMod val="85000"/>
                    <a:lumOff val="15000"/>
                  </a:schemeClr>
                </a:solidFill>
              </a:rPr>
              <a:t>FUNCTIONAL REQUIREMENTS</a:t>
            </a:r>
          </a:p>
        </p:txBody>
      </p:sp>
      <p:sp>
        <p:nvSpPr>
          <p:cNvPr id="4" name="Rectangle 1">
            <a:extLst>
              <a:ext uri="{FF2B5EF4-FFF2-40B4-BE49-F238E27FC236}">
                <a16:creationId xmlns:a16="http://schemas.microsoft.com/office/drawing/2014/main" xmlns="" id="{B70A778C-6A6D-7AF8-6CD2-4DBF06753595}"/>
              </a:ext>
            </a:extLst>
          </p:cNvPr>
          <p:cNvSpPr>
            <a:spLocks noGrp="1" noChangeArrowheads="1"/>
          </p:cNvSpPr>
          <p:nvPr>
            <p:ph idx="1"/>
          </p:nvPr>
        </p:nvSpPr>
        <p:spPr bwMode="auto">
          <a:xfrm>
            <a:off x="498126" y="2255585"/>
            <a:ext cx="11195748" cy="4029310"/>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l">
              <a:buNone/>
            </a:pPr>
            <a:r>
              <a:rPr lang="en-US" sz="1800" b="0" i="0" dirty="0">
                <a:solidFill>
                  <a:schemeClr val="tx1">
                    <a:lumMod val="85000"/>
                    <a:lumOff val="15000"/>
                  </a:schemeClr>
                </a:solidFill>
                <a:effectLst/>
                <a:latin typeface="+mn-lt"/>
              </a:rPr>
              <a:t>Here are some functional requirements:</a:t>
            </a:r>
          </a:p>
          <a:p>
            <a:pPr algn="l">
              <a:buFont typeface="+mj-lt"/>
              <a:buAutoNum type="arabicPeriod"/>
            </a:pPr>
            <a:r>
              <a:rPr lang="en-US" sz="1800" b="0" i="0" dirty="0">
                <a:solidFill>
                  <a:schemeClr val="tx1">
                    <a:lumMod val="85000"/>
                    <a:lumOff val="15000"/>
                  </a:schemeClr>
                </a:solidFill>
                <a:effectLst/>
                <a:latin typeface="+mn-lt"/>
              </a:rPr>
              <a:t>Real-time video processing: The system should be able to process video data in real-time from multiple CCTV cameras.</a:t>
            </a:r>
          </a:p>
          <a:p>
            <a:pPr algn="l">
              <a:buFont typeface="+mj-lt"/>
              <a:buAutoNum type="arabicPeriod"/>
            </a:pPr>
            <a:r>
              <a:rPr lang="en-US" sz="1800" b="0" i="0" dirty="0">
                <a:solidFill>
                  <a:schemeClr val="tx1">
                    <a:lumMod val="85000"/>
                    <a:lumOff val="15000"/>
                  </a:schemeClr>
                </a:solidFill>
                <a:effectLst/>
                <a:latin typeface="+mn-lt"/>
              </a:rPr>
              <a:t>Object Detection: The system should be able to detect and track objects in the video, including people and vehicles.</a:t>
            </a:r>
          </a:p>
          <a:p>
            <a:pPr algn="l">
              <a:buFont typeface="+mj-lt"/>
              <a:buAutoNum type="arabicPeriod"/>
            </a:pPr>
            <a:r>
              <a:rPr lang="en-US" sz="1800" b="0" i="0" dirty="0">
                <a:solidFill>
                  <a:schemeClr val="tx1">
                    <a:lumMod val="85000"/>
                    <a:lumOff val="15000"/>
                  </a:schemeClr>
                </a:solidFill>
                <a:effectLst/>
                <a:latin typeface="+mn-lt"/>
              </a:rPr>
              <a:t>Motion Detection: The system should be able to detect any unusual or suspicious motion, such as running or erratic movements.</a:t>
            </a:r>
          </a:p>
          <a:p>
            <a:pPr algn="l">
              <a:buFont typeface="+mj-lt"/>
              <a:buAutoNum type="arabicPeriod"/>
            </a:pPr>
            <a:r>
              <a:rPr lang="en-US" sz="1800" b="0" i="0" dirty="0">
                <a:solidFill>
                  <a:schemeClr val="tx1">
                    <a:lumMod val="85000"/>
                    <a:lumOff val="15000"/>
                  </a:schemeClr>
                </a:solidFill>
                <a:effectLst/>
                <a:latin typeface="+mn-lt"/>
              </a:rPr>
              <a:t>Facial Recognition: The system should be able to recognize faces in the video and match them against a database of known suspects.</a:t>
            </a:r>
          </a:p>
          <a:p>
            <a:pPr algn="l">
              <a:buFont typeface="+mj-lt"/>
              <a:buAutoNum type="arabicPeriod"/>
            </a:pPr>
            <a:r>
              <a:rPr lang="en-US" sz="1800" b="0" i="0" dirty="0">
                <a:solidFill>
                  <a:schemeClr val="tx1">
                    <a:lumMod val="85000"/>
                    <a:lumOff val="15000"/>
                  </a:schemeClr>
                </a:solidFill>
                <a:effectLst/>
                <a:latin typeface="+mn-lt"/>
              </a:rPr>
              <a:t>Event Triggering: The system should be able to trigger an alert or notification when suspicious activity is detected.</a:t>
            </a:r>
          </a:p>
          <a:p>
            <a:pPr marL="0" indent="0" algn="l">
              <a:buNone/>
            </a:pPr>
            <a:endParaRPr lang="en-US" sz="1800" b="0" i="0" dirty="0">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CE167BE5-D96E-78E1-F5B3-699F54AE23C7}"/>
              </a:ext>
            </a:extLst>
          </p:cNvPr>
          <p:cNvSpPr/>
          <p:nvPr/>
        </p:nvSpPr>
        <p:spPr>
          <a:xfrm>
            <a:off x="0" y="6331527"/>
            <a:ext cx="12192000" cy="52647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97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dirty="0">
                <a:solidFill>
                  <a:schemeClr val="tx1">
                    <a:lumMod val="85000"/>
                    <a:lumOff val="15000"/>
                  </a:schemeClr>
                </a:solidFill>
              </a:rPr>
              <a:t>NON FUNCTIONAL REQUIREMENTS</a:t>
            </a:r>
          </a:p>
        </p:txBody>
      </p:sp>
      <p:sp>
        <p:nvSpPr>
          <p:cNvPr id="4" name="Rectangle 1">
            <a:extLst>
              <a:ext uri="{FF2B5EF4-FFF2-40B4-BE49-F238E27FC236}">
                <a16:creationId xmlns:a16="http://schemas.microsoft.com/office/drawing/2014/main" xmlns="" id="{B70A778C-6A6D-7AF8-6CD2-4DBF06753595}"/>
              </a:ext>
            </a:extLst>
          </p:cNvPr>
          <p:cNvSpPr>
            <a:spLocks noGrp="1" noChangeArrowheads="1"/>
          </p:cNvSpPr>
          <p:nvPr>
            <p:ph idx="1"/>
          </p:nvPr>
        </p:nvSpPr>
        <p:spPr bwMode="auto">
          <a:xfrm>
            <a:off x="498126" y="2172485"/>
            <a:ext cx="11195748" cy="4195510"/>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l">
              <a:buNone/>
            </a:pPr>
            <a:r>
              <a:rPr lang="en-US" sz="1800" b="0" i="0" dirty="0">
                <a:solidFill>
                  <a:schemeClr val="tx1">
                    <a:lumMod val="85000"/>
                    <a:lumOff val="15000"/>
                  </a:schemeClr>
                </a:solidFill>
                <a:effectLst/>
                <a:latin typeface="+mn-lt"/>
              </a:rPr>
              <a:t>Here are some non functional requirements:</a:t>
            </a:r>
          </a:p>
          <a:p>
            <a:pPr algn="l">
              <a:lnSpc>
                <a:spcPct val="150000"/>
              </a:lnSpc>
              <a:buFont typeface="+mj-lt"/>
              <a:buAutoNum type="arabicPeriod"/>
            </a:pPr>
            <a:r>
              <a:rPr lang="en-US" sz="1800" b="0" i="0" dirty="0">
                <a:solidFill>
                  <a:schemeClr val="tx1">
                    <a:lumMod val="85000"/>
                    <a:lumOff val="15000"/>
                  </a:schemeClr>
                </a:solidFill>
                <a:effectLst/>
                <a:latin typeface="+mn-lt"/>
              </a:rPr>
              <a:t>Reliability: The system should be reliable and operate without any errors or downtime.</a:t>
            </a:r>
          </a:p>
          <a:p>
            <a:pPr algn="l">
              <a:lnSpc>
                <a:spcPct val="150000"/>
              </a:lnSpc>
              <a:buFont typeface="+mj-lt"/>
              <a:buAutoNum type="arabicPeriod"/>
            </a:pPr>
            <a:r>
              <a:rPr lang="en-US" sz="1800" b="0" i="0" dirty="0">
                <a:solidFill>
                  <a:schemeClr val="tx1">
                    <a:lumMod val="85000"/>
                    <a:lumOff val="15000"/>
                  </a:schemeClr>
                </a:solidFill>
                <a:effectLst/>
                <a:latin typeface="+mn-lt"/>
              </a:rPr>
              <a:t>Scalability: The system should be scalable to accommodate additional cameras and users as required.</a:t>
            </a:r>
          </a:p>
          <a:p>
            <a:pPr algn="l">
              <a:lnSpc>
                <a:spcPct val="150000"/>
              </a:lnSpc>
              <a:buFont typeface="+mj-lt"/>
              <a:buAutoNum type="arabicPeriod"/>
            </a:pPr>
            <a:r>
              <a:rPr lang="en-US" sz="1800" b="0" i="0" dirty="0">
                <a:solidFill>
                  <a:schemeClr val="tx1">
                    <a:lumMod val="85000"/>
                    <a:lumOff val="15000"/>
                  </a:schemeClr>
                </a:solidFill>
                <a:effectLst/>
                <a:latin typeface="+mn-lt"/>
              </a:rPr>
              <a:t>Performance: The system should be able to handle the processing requirements of real-time video analysis without any lag or delays.</a:t>
            </a:r>
          </a:p>
          <a:p>
            <a:pPr algn="l">
              <a:lnSpc>
                <a:spcPct val="150000"/>
              </a:lnSpc>
              <a:buFont typeface="+mj-lt"/>
              <a:buAutoNum type="arabicPeriod"/>
            </a:pPr>
            <a:r>
              <a:rPr lang="en-US" sz="1800" b="0" i="0" dirty="0">
                <a:solidFill>
                  <a:schemeClr val="tx1">
                    <a:lumMod val="85000"/>
                    <a:lumOff val="15000"/>
                  </a:schemeClr>
                </a:solidFill>
                <a:effectLst/>
                <a:latin typeface="+mn-lt"/>
              </a:rPr>
              <a:t>Security: The system should be secure and protect the video data from unauthorized access or tampering.</a:t>
            </a:r>
          </a:p>
          <a:p>
            <a:pPr algn="l">
              <a:lnSpc>
                <a:spcPct val="150000"/>
              </a:lnSpc>
              <a:buFont typeface="+mj-lt"/>
              <a:buAutoNum type="arabicPeriod"/>
            </a:pPr>
            <a:r>
              <a:rPr lang="en-US" sz="1800" b="0" i="0" dirty="0">
                <a:solidFill>
                  <a:schemeClr val="tx1">
                    <a:lumMod val="85000"/>
                    <a:lumOff val="15000"/>
                  </a:schemeClr>
                </a:solidFill>
                <a:effectLst/>
                <a:latin typeface="+mn-lt"/>
              </a:rPr>
              <a:t>Accuracy: The system should be accurate in detecting suspicious activity to reduce false positives and false negatives.</a:t>
            </a:r>
          </a:p>
          <a:p>
            <a:pPr marL="0" indent="0" algn="l">
              <a:buNone/>
            </a:pPr>
            <a:endParaRPr lang="en-US" sz="1800" b="0" i="0" dirty="0">
              <a:solidFill>
                <a:schemeClr val="tx1">
                  <a:lumMod val="85000"/>
                  <a:lumOff val="1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5" name="Rectangle 4">
            <a:extLst>
              <a:ext uri="{FF2B5EF4-FFF2-40B4-BE49-F238E27FC236}">
                <a16:creationId xmlns:a16="http://schemas.microsoft.com/office/drawing/2014/main" xmlns="" id="{CE167BE5-D96E-78E1-F5B3-699F54AE23C7}"/>
              </a:ext>
            </a:extLst>
          </p:cNvPr>
          <p:cNvSpPr/>
          <p:nvPr/>
        </p:nvSpPr>
        <p:spPr>
          <a:xfrm>
            <a:off x="0" y="6331527"/>
            <a:ext cx="12192000" cy="526473"/>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1757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964E42D-A26E-83E3-46EE-9471ABA25CDF}"/>
              </a:ext>
            </a:extLst>
          </p:cNvPr>
          <p:cNvSpPr txBox="1"/>
          <p:nvPr/>
        </p:nvSpPr>
        <p:spPr>
          <a:xfrm>
            <a:off x="3538331" y="2613392"/>
            <a:ext cx="8865704" cy="815608"/>
          </a:xfrm>
          <a:prstGeom prst="rect">
            <a:avLst/>
          </a:prstGeom>
          <a:noFill/>
        </p:spPr>
        <p:txBody>
          <a:bodyPr wrap="square" rtlCol="0">
            <a:spAutoFit/>
          </a:bodyPr>
          <a:lstStyle/>
          <a:p>
            <a:r>
              <a:rPr lang="en-US" sz="4700" dirty="0">
                <a:solidFill>
                  <a:schemeClr val="tx1">
                    <a:lumMod val="75000"/>
                    <a:lumOff val="25000"/>
                  </a:schemeClr>
                </a:solidFill>
                <a:latin typeface="+mj-lt"/>
              </a:rPr>
              <a:t>UML DIAGRAMS</a:t>
            </a:r>
          </a:p>
        </p:txBody>
      </p:sp>
    </p:spTree>
    <p:extLst>
      <p:ext uri="{BB962C8B-B14F-4D97-AF65-F5344CB8AC3E}">
        <p14:creationId xmlns:p14="http://schemas.microsoft.com/office/powerpoint/2010/main" val="17074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A00EF1E8-0269-39FF-53DD-E2F72E595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808" y="-13854"/>
            <a:ext cx="8428383" cy="6359746"/>
          </a:xfrm>
          <a:prstGeom prst="rect">
            <a:avLst/>
          </a:prstGeom>
        </p:spPr>
      </p:pic>
    </p:spTree>
    <p:extLst>
      <p:ext uri="{BB962C8B-B14F-4D97-AF65-F5344CB8AC3E}">
        <p14:creationId xmlns:p14="http://schemas.microsoft.com/office/powerpoint/2010/main" val="166340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73AEF1A-3FFD-0396-01CD-44FA6ED694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1270"/>
          <a:stretch/>
        </p:blipFill>
        <p:spPr>
          <a:xfrm>
            <a:off x="1197196" y="904563"/>
            <a:ext cx="10676150" cy="5048873"/>
          </a:xfrm>
          <a:prstGeom prst="rect">
            <a:avLst/>
          </a:prstGeom>
        </p:spPr>
      </p:pic>
    </p:spTree>
    <p:extLst>
      <p:ext uri="{BB962C8B-B14F-4D97-AF65-F5344CB8AC3E}">
        <p14:creationId xmlns:p14="http://schemas.microsoft.com/office/powerpoint/2010/main" val="261493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0A7F813-85F5-95CE-BCD2-7E6810907D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3" t="8859" r="-163" b="12172"/>
          <a:stretch/>
        </p:blipFill>
        <p:spPr>
          <a:xfrm>
            <a:off x="1510277" y="365760"/>
            <a:ext cx="8966070" cy="6007331"/>
          </a:xfrm>
          <a:prstGeom prst="rect">
            <a:avLst/>
          </a:prstGeom>
        </p:spPr>
      </p:pic>
    </p:spTree>
    <p:extLst>
      <p:ext uri="{BB962C8B-B14F-4D97-AF65-F5344CB8AC3E}">
        <p14:creationId xmlns:p14="http://schemas.microsoft.com/office/powerpoint/2010/main" val="283976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A7703EA-0B63-A99A-1B51-781795E472D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2271"/>
          <a:stretch/>
        </p:blipFill>
        <p:spPr>
          <a:xfrm>
            <a:off x="1940467" y="0"/>
            <a:ext cx="8311065" cy="6211824"/>
          </a:xfrm>
          <a:prstGeom prst="rect">
            <a:avLst/>
          </a:prstGeom>
        </p:spPr>
      </p:pic>
    </p:spTree>
    <p:extLst>
      <p:ext uri="{BB962C8B-B14F-4D97-AF65-F5344CB8AC3E}">
        <p14:creationId xmlns:p14="http://schemas.microsoft.com/office/powerpoint/2010/main" val="3498390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4B76A21E-26C2-E23C-BDB3-B0EF554A5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869" y="2563054"/>
            <a:ext cx="4492487" cy="2252127"/>
          </a:xfrm>
          <a:prstGeom prst="rect">
            <a:avLst/>
          </a:prstGeom>
        </p:spPr>
      </p:pic>
      <p:pic>
        <p:nvPicPr>
          <p:cNvPr id="15" name="Picture 14">
            <a:extLst>
              <a:ext uri="{FF2B5EF4-FFF2-40B4-BE49-F238E27FC236}">
                <a16:creationId xmlns:a16="http://schemas.microsoft.com/office/drawing/2014/main" xmlns="" id="{B517BCFC-9922-4B4A-3ADB-2EE978E5C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4874905" cy="2729947"/>
          </a:xfrm>
          <a:prstGeom prst="rect">
            <a:avLst/>
          </a:prstGeom>
        </p:spPr>
      </p:pic>
      <p:pic>
        <p:nvPicPr>
          <p:cNvPr id="17" name="Picture 16">
            <a:extLst>
              <a:ext uri="{FF2B5EF4-FFF2-40B4-BE49-F238E27FC236}">
                <a16:creationId xmlns:a16="http://schemas.microsoft.com/office/drawing/2014/main" xmlns="" id="{0C73FE9D-6CA1-F8C2-1C7D-F6444C357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597" y="-39756"/>
            <a:ext cx="5010619" cy="2729947"/>
          </a:xfrm>
          <a:prstGeom prst="rect">
            <a:avLst/>
          </a:prstGeom>
        </p:spPr>
      </p:pic>
      <p:pic>
        <p:nvPicPr>
          <p:cNvPr id="19" name="Picture 18">
            <a:extLst>
              <a:ext uri="{FF2B5EF4-FFF2-40B4-BE49-F238E27FC236}">
                <a16:creationId xmlns:a16="http://schemas.microsoft.com/office/drawing/2014/main" xmlns="" id="{8E6DE698-A025-3454-7CBD-0ED4349E68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3583" y="-21123"/>
            <a:ext cx="4068417" cy="2729947"/>
          </a:xfrm>
          <a:prstGeom prst="rect">
            <a:avLst/>
          </a:prstGeom>
        </p:spPr>
      </p:pic>
      <p:pic>
        <p:nvPicPr>
          <p:cNvPr id="21" name="Picture 20">
            <a:extLst>
              <a:ext uri="{FF2B5EF4-FFF2-40B4-BE49-F238E27FC236}">
                <a16:creationId xmlns:a16="http://schemas.microsoft.com/office/drawing/2014/main" xmlns="" id="{36F72E54-81D9-D9F8-C365-3469409274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2504658"/>
            <a:ext cx="3934599" cy="2252127"/>
          </a:xfrm>
          <a:prstGeom prst="rect">
            <a:avLst/>
          </a:prstGeom>
        </p:spPr>
      </p:pic>
      <p:pic>
        <p:nvPicPr>
          <p:cNvPr id="25" name="Picture 24">
            <a:extLst>
              <a:ext uri="{FF2B5EF4-FFF2-40B4-BE49-F238E27FC236}">
                <a16:creationId xmlns:a16="http://schemas.microsoft.com/office/drawing/2014/main" xmlns="" id="{19B7A7BD-75D9-5A7E-B29D-B088412C26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3583" y="2708823"/>
            <a:ext cx="4068417" cy="2047961"/>
          </a:xfrm>
          <a:prstGeom prst="rect">
            <a:avLst/>
          </a:prstGeom>
        </p:spPr>
      </p:pic>
      <p:pic>
        <p:nvPicPr>
          <p:cNvPr id="27" name="Picture 26">
            <a:extLst>
              <a:ext uri="{FF2B5EF4-FFF2-40B4-BE49-F238E27FC236}">
                <a16:creationId xmlns:a16="http://schemas.microsoft.com/office/drawing/2014/main" xmlns="" id="{14F28E46-FB7C-AAE6-F7A1-7F19916659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4756784"/>
            <a:ext cx="3934597" cy="2203374"/>
          </a:xfrm>
          <a:prstGeom prst="rect">
            <a:avLst/>
          </a:prstGeom>
        </p:spPr>
      </p:pic>
      <p:pic>
        <p:nvPicPr>
          <p:cNvPr id="29" name="Picture 28">
            <a:extLst>
              <a:ext uri="{FF2B5EF4-FFF2-40B4-BE49-F238E27FC236}">
                <a16:creationId xmlns:a16="http://schemas.microsoft.com/office/drawing/2014/main" xmlns="" id="{F10E92A1-B0A9-B762-52A2-DAD7ECE5CBE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34596" y="4653376"/>
            <a:ext cx="4188986" cy="2203374"/>
          </a:xfrm>
          <a:prstGeom prst="rect">
            <a:avLst/>
          </a:prstGeom>
        </p:spPr>
      </p:pic>
      <p:pic>
        <p:nvPicPr>
          <p:cNvPr id="31" name="Picture 30">
            <a:extLst>
              <a:ext uri="{FF2B5EF4-FFF2-40B4-BE49-F238E27FC236}">
                <a16:creationId xmlns:a16="http://schemas.microsoft.com/office/drawing/2014/main" xmlns="" id="{A055C81B-CE4F-758A-EC32-8E5B367035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3582" y="4756784"/>
            <a:ext cx="4068417" cy="2388286"/>
          </a:xfrm>
          <a:prstGeom prst="rect">
            <a:avLst/>
          </a:prstGeom>
        </p:spPr>
      </p:pic>
    </p:spTree>
    <p:extLst>
      <p:ext uri="{BB962C8B-B14F-4D97-AF65-F5344CB8AC3E}">
        <p14:creationId xmlns:p14="http://schemas.microsoft.com/office/powerpoint/2010/main" val="238409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6E69FA-5080-BA14-3966-F73694A9A9AF}"/>
              </a:ext>
            </a:extLst>
          </p:cNvPr>
          <p:cNvSpPr>
            <a:spLocks noGrp="1"/>
          </p:cNvSpPr>
          <p:nvPr>
            <p:ph type="title"/>
          </p:nvPr>
        </p:nvSpPr>
        <p:spPr/>
        <p:txBody>
          <a:bodyPr/>
          <a:lstStyle/>
          <a:p>
            <a:pPr algn="ctr"/>
            <a:r>
              <a:rPr lang="en-US" dirty="0"/>
              <a:t>DATASET</a:t>
            </a:r>
          </a:p>
        </p:txBody>
      </p:sp>
      <p:sp>
        <p:nvSpPr>
          <p:cNvPr id="3" name="Content Placeholder 2">
            <a:extLst>
              <a:ext uri="{FF2B5EF4-FFF2-40B4-BE49-F238E27FC236}">
                <a16:creationId xmlns:a16="http://schemas.microsoft.com/office/drawing/2014/main" xmlns="" id="{C085BB5A-BFA3-45C8-A3C8-D32F77127F9B}"/>
              </a:ext>
            </a:extLst>
          </p:cNvPr>
          <p:cNvSpPr>
            <a:spLocks noGrp="1"/>
          </p:cNvSpPr>
          <p:nvPr>
            <p:ph idx="1"/>
          </p:nvPr>
        </p:nvSpPr>
        <p:spPr/>
        <p:txBody>
          <a:bodyPr>
            <a:normAutofit/>
          </a:bodyPr>
          <a:lstStyle/>
          <a:p>
            <a:r>
              <a:rPr kumimoji="0" lang="en-US" sz="2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n-ea"/>
                <a:cs typeface="+mn-cs"/>
              </a:rPr>
              <a:t>Name: </a:t>
            </a:r>
            <a:r>
              <a:rPr lang="en-US" sz="2000" b="1" i="0" dirty="0">
                <a:solidFill>
                  <a:srgbClr val="202124"/>
                </a:solidFill>
                <a:effectLst/>
              </a:rPr>
              <a:t>UFC Crime Dataset</a:t>
            </a:r>
          </a:p>
          <a:p>
            <a:pPr marL="91440" marR="0" lvl="0" indent="-91440" algn="l" defTabSz="914400" rtl="0" eaLnBrk="1" fontAlgn="auto" latinLnBrk="0" hangingPunct="1">
              <a:lnSpc>
                <a:spcPct val="110000"/>
              </a:lnSpc>
              <a:spcBef>
                <a:spcPts val="1200"/>
              </a:spcBef>
              <a:spcAft>
                <a:spcPts val="200"/>
              </a:spcAft>
              <a:buClr>
                <a:srgbClr val="9BA8B7"/>
              </a:buClr>
              <a:buSzPct val="100000"/>
              <a:buFont typeface="Calibri" panose="020F0502020204030204" pitchFamily="34" charset="0"/>
              <a:buChar char=" "/>
              <a:tabLst/>
              <a:defRPr/>
            </a:pPr>
            <a:r>
              <a:rPr kumimoji="0" lang="en-US" sz="2000" b="0" i="0" u="none" strike="noStrike" kern="1200" cap="none" spc="-50" normalizeH="0" baseline="0" noProof="0" dirty="0">
                <a:ln>
                  <a:noFill/>
                </a:ln>
                <a:solidFill>
                  <a:srgbClr val="000000">
                    <a:lumMod val="75000"/>
                    <a:lumOff val="25000"/>
                  </a:srgbClr>
                </a:solidFill>
                <a:effectLst/>
                <a:uLnTx/>
                <a:uFillTx/>
                <a:latin typeface="Bookman Old Style" panose="020F0302020204030204"/>
                <a:ea typeface="+mn-ea"/>
                <a:cs typeface="+mn-cs"/>
              </a:rPr>
              <a:t>Source: </a:t>
            </a:r>
            <a:r>
              <a:rPr kumimoji="0" lang="en-US" sz="2000" b="1" i="0" u="none" strike="noStrike" kern="1200" cap="none" spc="-50" normalizeH="0" baseline="0" noProof="0" dirty="0">
                <a:ln>
                  <a:noFill/>
                </a:ln>
                <a:solidFill>
                  <a:srgbClr val="000000">
                    <a:lumMod val="75000"/>
                    <a:lumOff val="25000"/>
                  </a:srgbClr>
                </a:solidFill>
                <a:effectLst/>
                <a:uLnTx/>
                <a:uFillTx/>
              </a:rPr>
              <a:t>Kaggle</a:t>
            </a:r>
            <a:endParaRPr lang="en-US" sz="2000" b="1" i="0" dirty="0">
              <a:effectLst/>
            </a:endParaRPr>
          </a:p>
          <a:p>
            <a:r>
              <a:rPr lang="en-US" sz="2000" spc="-50" dirty="0">
                <a:solidFill>
                  <a:srgbClr val="000000">
                    <a:lumMod val="75000"/>
                    <a:lumOff val="25000"/>
                  </a:srgbClr>
                </a:solidFill>
                <a:latin typeface="Bookman Old Style" panose="020F0302020204030204"/>
                <a:ea typeface="+mj-ea"/>
                <a:cs typeface="+mj-cs"/>
              </a:rPr>
              <a:t>About Dataset:</a:t>
            </a:r>
            <a:endParaRPr lang="en-US" sz="2000" b="0" i="0" dirty="0">
              <a:effectLst/>
              <a:latin typeface="Inter"/>
            </a:endParaRPr>
          </a:p>
          <a:p>
            <a:pPr>
              <a:buFont typeface="Wingdings" panose="05000000000000000000" pitchFamily="2" charset="2"/>
              <a:buChar char="q"/>
            </a:pPr>
            <a:r>
              <a:rPr lang="en-US" sz="2000" b="0" i="0" dirty="0">
                <a:effectLst/>
              </a:rPr>
              <a:t>The dataset contains </a:t>
            </a:r>
            <a:r>
              <a:rPr lang="en-US" sz="2000" dirty="0"/>
              <a:t>images</a:t>
            </a:r>
            <a:r>
              <a:rPr lang="en-US" sz="2000" b="0" i="0" dirty="0">
                <a:effectLst/>
              </a:rPr>
              <a:t> based on the following 14 classes: Abuse, Arrest, Arson, Assault, Accident, Burglary, Explosion, Fighting, Robbery, Shooting, Stealing, Shoplifting, and Vandalism.</a:t>
            </a:r>
          </a:p>
          <a:p>
            <a:pPr marL="0" indent="0">
              <a:buNone/>
            </a:pPr>
            <a:endParaRPr lang="en-US" sz="2000" b="0" i="0" dirty="0">
              <a:effectLst/>
            </a:endParaRPr>
          </a:p>
        </p:txBody>
      </p:sp>
    </p:spTree>
    <p:extLst>
      <p:ext uri="{BB962C8B-B14F-4D97-AF65-F5344CB8AC3E}">
        <p14:creationId xmlns:p14="http://schemas.microsoft.com/office/powerpoint/2010/main" val="3261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73175-F281-020A-DD0E-0573BCE474C8}"/>
              </a:ext>
            </a:extLst>
          </p:cNvPr>
          <p:cNvSpPr>
            <a:spLocks noGrp="1"/>
          </p:cNvSpPr>
          <p:nvPr>
            <p:ph type="title"/>
          </p:nvPr>
        </p:nvSpPr>
        <p:spPr/>
        <p:txBody>
          <a:bodyPr/>
          <a:lstStyle/>
          <a:p>
            <a:pPr algn="ctr"/>
            <a:r>
              <a:rPr lang="en-US" dirty="0"/>
              <a:t>TRANSFER LEARNING</a:t>
            </a:r>
          </a:p>
        </p:txBody>
      </p:sp>
      <p:sp>
        <p:nvSpPr>
          <p:cNvPr id="3" name="Content Placeholder 2">
            <a:extLst>
              <a:ext uri="{FF2B5EF4-FFF2-40B4-BE49-F238E27FC236}">
                <a16:creationId xmlns:a16="http://schemas.microsoft.com/office/drawing/2014/main" xmlns="" id="{C775DDB6-C4BC-3A5D-557F-BA5BB92745E5}"/>
              </a:ext>
            </a:extLst>
          </p:cNvPr>
          <p:cNvSpPr>
            <a:spLocks noGrp="1"/>
          </p:cNvSpPr>
          <p:nvPr>
            <p:ph idx="1"/>
          </p:nvPr>
        </p:nvSpPr>
        <p:spPr/>
        <p:txBody>
          <a:bodyPr/>
          <a:lstStyle/>
          <a:p>
            <a:r>
              <a:rPr lang="en-US" sz="2400" dirty="0">
                <a:latin typeface="+mj-lt"/>
              </a:rPr>
              <a:t>What Is Transfer Learning?</a:t>
            </a:r>
          </a:p>
          <a:p>
            <a:r>
              <a:rPr lang="en-US" sz="2000" dirty="0"/>
              <a:t>Transfer learning generally refers to a process where a model trained on one problem is used in some way on a second related problem.</a:t>
            </a:r>
          </a:p>
          <a:p>
            <a:r>
              <a:rPr lang="en-US" sz="2000" dirty="0"/>
              <a:t>In deep learning, transfer learning is a technique whereby a neural network model is first trained on a problem similar to the problem that is being solved. One or more layers from the trained model are then used in a new model trained on the problem of interest.</a:t>
            </a:r>
          </a:p>
        </p:txBody>
      </p:sp>
    </p:spTree>
    <p:extLst>
      <p:ext uri="{BB962C8B-B14F-4D97-AF65-F5344CB8AC3E}">
        <p14:creationId xmlns:p14="http://schemas.microsoft.com/office/powerpoint/2010/main" val="205102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E1D7E-2727-7729-3741-CB6CAA89B30B}"/>
              </a:ext>
            </a:extLst>
          </p:cNvPr>
          <p:cNvSpPr>
            <a:spLocks noGrp="1"/>
          </p:cNvSpPr>
          <p:nvPr>
            <p:ph type="title"/>
          </p:nvPr>
        </p:nvSpPr>
        <p:spPr/>
        <p:txBody>
          <a:bodyPr/>
          <a:lstStyle/>
          <a:p>
            <a:pPr algn="ctr"/>
            <a:r>
              <a:rPr lang="en-US" dirty="0"/>
              <a:t>MODEL USED</a:t>
            </a:r>
          </a:p>
        </p:txBody>
      </p:sp>
      <p:sp>
        <p:nvSpPr>
          <p:cNvPr id="3" name="Content Placeholder 2">
            <a:extLst>
              <a:ext uri="{FF2B5EF4-FFF2-40B4-BE49-F238E27FC236}">
                <a16:creationId xmlns:a16="http://schemas.microsoft.com/office/drawing/2014/main" xmlns="" id="{EF43E398-A9D1-6DFE-5F66-131986E7B006}"/>
              </a:ext>
            </a:extLst>
          </p:cNvPr>
          <p:cNvSpPr>
            <a:spLocks noGrp="1"/>
          </p:cNvSpPr>
          <p:nvPr>
            <p:ph idx="1"/>
          </p:nvPr>
        </p:nvSpPr>
        <p:spPr>
          <a:xfrm>
            <a:off x="1818198" y="2028084"/>
            <a:ext cx="8555602" cy="6532859"/>
          </a:xfrm>
        </p:spPr>
        <p:txBody>
          <a:bodyPr>
            <a:normAutofit/>
          </a:bodyPr>
          <a:lstStyle/>
          <a:p>
            <a:pPr>
              <a:lnSpc>
                <a:spcPct val="100000"/>
              </a:lnSpc>
              <a:spcBef>
                <a:spcPts val="500"/>
              </a:spcBef>
            </a:pPr>
            <a:r>
              <a:rPr lang="en-US" sz="2000" b="1" dirty="0"/>
              <a:t>DESNET121</a:t>
            </a:r>
          </a:p>
          <a:p>
            <a:r>
              <a:rPr lang="en-US" sz="2000" b="0" i="0" dirty="0">
                <a:solidFill>
                  <a:srgbClr val="202124"/>
                </a:solidFill>
                <a:effectLst/>
              </a:rPr>
              <a:t>DenseNet-121 has </a:t>
            </a:r>
            <a:r>
              <a:rPr lang="en-US" sz="2000" i="0" dirty="0">
                <a:solidFill>
                  <a:srgbClr val="202124"/>
                </a:solidFill>
                <a:effectLst/>
              </a:rPr>
              <a:t>120 Convolutions and 4 </a:t>
            </a:r>
            <a:r>
              <a:rPr lang="en-US" sz="2000" i="0" dirty="0" err="1">
                <a:solidFill>
                  <a:srgbClr val="202124"/>
                </a:solidFill>
                <a:effectLst/>
              </a:rPr>
              <a:t>AvgPool</a:t>
            </a:r>
            <a:r>
              <a:rPr lang="en-US" sz="2000" b="0" i="0" dirty="0">
                <a:solidFill>
                  <a:srgbClr val="202124"/>
                </a:solidFill>
                <a:effectLst/>
              </a:rPr>
              <a:t>. All layers i.e. those within the same dense block and transition layers, spread their weights over multiple inputs which allows deeper layers to use features extracted early on</a:t>
            </a:r>
            <a:endParaRPr lang="en-US" sz="2400" dirty="0"/>
          </a:p>
          <a:p>
            <a:endParaRPr lang="en-US" sz="2400" dirty="0"/>
          </a:p>
        </p:txBody>
      </p:sp>
      <p:pic>
        <p:nvPicPr>
          <p:cNvPr id="3076" name="Picture 4" descr="Architecture of DenseNet121 for 3D version. Input dimensions correspond...  | Download Scientific Diagram">
            <a:extLst>
              <a:ext uri="{FF2B5EF4-FFF2-40B4-BE49-F238E27FC236}">
                <a16:creationId xmlns:a16="http://schemas.microsoft.com/office/drawing/2014/main" xmlns="" id="{13B16A9D-7F07-7F6B-26EA-66B0F8885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928" y="3708353"/>
            <a:ext cx="7111103" cy="267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793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E1D7E-2727-7729-3741-CB6CAA89B30B}"/>
              </a:ext>
            </a:extLst>
          </p:cNvPr>
          <p:cNvSpPr>
            <a:spLocks noGrp="1"/>
          </p:cNvSpPr>
          <p:nvPr>
            <p:ph type="title"/>
          </p:nvPr>
        </p:nvSpPr>
        <p:spPr/>
        <p:txBody>
          <a:bodyPr>
            <a:normAutofit/>
          </a:bodyPr>
          <a:lstStyle/>
          <a:p>
            <a:pPr algn="ctr"/>
            <a:r>
              <a:rPr lang="en-US" i="0" dirty="0">
                <a:effectLst/>
              </a:rPr>
              <a:t>PROJECT IMPLEMENTATION </a:t>
            </a:r>
            <a:endParaRPr lang="en-US" dirty="0"/>
          </a:p>
        </p:txBody>
      </p:sp>
      <p:sp>
        <p:nvSpPr>
          <p:cNvPr id="6" name="Rectangle 5">
            <a:extLst>
              <a:ext uri="{FF2B5EF4-FFF2-40B4-BE49-F238E27FC236}">
                <a16:creationId xmlns:a16="http://schemas.microsoft.com/office/drawing/2014/main" xmlns="" id="{E37031F8-BBE5-3185-DDDF-7F0E6936C114}"/>
              </a:ext>
            </a:extLst>
          </p:cNvPr>
          <p:cNvSpPr/>
          <p:nvPr/>
        </p:nvSpPr>
        <p:spPr>
          <a:xfrm>
            <a:off x="0" y="6220692"/>
            <a:ext cx="12192000" cy="80356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842839" y="2296963"/>
            <a:ext cx="5383033" cy="4325509"/>
          </a:xfrm>
          <a:prstGeom prst="rect">
            <a:avLst/>
          </a:prstGeom>
        </p:spPr>
      </p:pic>
      <p:pic>
        <p:nvPicPr>
          <p:cNvPr id="7" name="Picture 6"/>
          <p:cNvPicPr>
            <a:picLocks noChangeAspect="1"/>
          </p:cNvPicPr>
          <p:nvPr/>
        </p:nvPicPr>
        <p:blipFill>
          <a:blip r:embed="rId3"/>
          <a:stretch>
            <a:fillRect/>
          </a:stretch>
        </p:blipFill>
        <p:spPr>
          <a:xfrm>
            <a:off x="6615485" y="2296963"/>
            <a:ext cx="5383033" cy="4325509"/>
          </a:xfrm>
          <a:prstGeom prst="rect">
            <a:avLst/>
          </a:prstGeom>
        </p:spPr>
      </p:pic>
    </p:spTree>
    <p:extLst>
      <p:ext uri="{BB962C8B-B14F-4D97-AF65-F5344CB8AC3E}">
        <p14:creationId xmlns:p14="http://schemas.microsoft.com/office/powerpoint/2010/main" val="3293471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E1D7E-2727-7729-3741-CB6CAA89B30B}"/>
              </a:ext>
            </a:extLst>
          </p:cNvPr>
          <p:cNvSpPr>
            <a:spLocks noGrp="1"/>
          </p:cNvSpPr>
          <p:nvPr>
            <p:ph type="title"/>
          </p:nvPr>
        </p:nvSpPr>
        <p:spPr/>
        <p:txBody>
          <a:bodyPr>
            <a:normAutofit/>
          </a:bodyPr>
          <a:lstStyle/>
          <a:p>
            <a:pPr algn="ctr"/>
            <a:r>
              <a:rPr lang="en-US" dirty="0"/>
              <a:t>RESEARCH PAPER</a:t>
            </a:r>
          </a:p>
        </p:txBody>
      </p:sp>
      <p:sp>
        <p:nvSpPr>
          <p:cNvPr id="6" name="Rectangle 5">
            <a:extLst>
              <a:ext uri="{FF2B5EF4-FFF2-40B4-BE49-F238E27FC236}">
                <a16:creationId xmlns:a16="http://schemas.microsoft.com/office/drawing/2014/main" xmlns="" id="{E37031F8-BBE5-3185-DDDF-7F0E6936C114}"/>
              </a:ext>
            </a:extLst>
          </p:cNvPr>
          <p:cNvSpPr/>
          <p:nvPr/>
        </p:nvSpPr>
        <p:spPr>
          <a:xfrm>
            <a:off x="0" y="6220692"/>
            <a:ext cx="12192000" cy="80356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BF777F27-5F3C-637F-EDE8-A150B5B91515}"/>
              </a:ext>
            </a:extLst>
          </p:cNvPr>
          <p:cNvPicPr>
            <a:picLocks noChangeAspect="1"/>
          </p:cNvPicPr>
          <p:nvPr/>
        </p:nvPicPr>
        <p:blipFill rotWithShape="1">
          <a:blip r:embed="rId2">
            <a:extLst>
              <a:ext uri="{28A0092B-C50C-407E-A947-70E740481C1C}">
                <a14:useLocalDpi xmlns:a14="http://schemas.microsoft.com/office/drawing/2010/main" val="0"/>
              </a:ext>
            </a:extLst>
          </a:blip>
          <a:srcRect l="18307" t="11498" r="16299" b="8893"/>
          <a:stretch/>
        </p:blipFill>
        <p:spPr>
          <a:xfrm>
            <a:off x="1822174" y="1924645"/>
            <a:ext cx="8547652" cy="5496571"/>
          </a:xfrm>
          <a:prstGeom prst="rect">
            <a:avLst/>
          </a:prstGeom>
        </p:spPr>
      </p:pic>
    </p:spTree>
    <p:extLst>
      <p:ext uri="{BB962C8B-B14F-4D97-AF65-F5344CB8AC3E}">
        <p14:creationId xmlns:p14="http://schemas.microsoft.com/office/powerpoint/2010/main" val="693398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E1D7E-2727-7729-3741-CB6CAA89B30B}"/>
              </a:ext>
            </a:extLst>
          </p:cNvPr>
          <p:cNvSpPr>
            <a:spLocks noGrp="1"/>
          </p:cNvSpPr>
          <p:nvPr>
            <p:ph type="title"/>
          </p:nvPr>
        </p:nvSpPr>
        <p:spPr/>
        <p:txBody>
          <a:bodyPr>
            <a:normAutofit/>
          </a:bodyPr>
          <a:lstStyle/>
          <a:p>
            <a:pPr algn="ctr"/>
            <a:r>
              <a:rPr lang="en-US" dirty="0"/>
              <a:t>REFRENCES</a:t>
            </a:r>
          </a:p>
        </p:txBody>
      </p:sp>
      <p:sp>
        <p:nvSpPr>
          <p:cNvPr id="6" name="Rectangle 5">
            <a:extLst>
              <a:ext uri="{FF2B5EF4-FFF2-40B4-BE49-F238E27FC236}">
                <a16:creationId xmlns:a16="http://schemas.microsoft.com/office/drawing/2014/main" xmlns="" id="{E37031F8-BBE5-3185-DDDF-7F0E6936C114}"/>
              </a:ext>
            </a:extLst>
          </p:cNvPr>
          <p:cNvSpPr/>
          <p:nvPr/>
        </p:nvSpPr>
        <p:spPr>
          <a:xfrm>
            <a:off x="0" y="6220692"/>
            <a:ext cx="12192000" cy="80356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xmlns="" id="{5D86FC22-1539-77AE-23CB-8B5BA6E95D18}"/>
              </a:ext>
            </a:extLst>
          </p:cNvPr>
          <p:cNvSpPr>
            <a:spLocks noGrp="1"/>
          </p:cNvSpPr>
          <p:nvPr>
            <p:ph idx="1"/>
          </p:nvPr>
        </p:nvSpPr>
        <p:spPr>
          <a:xfrm>
            <a:off x="1097280" y="2108201"/>
            <a:ext cx="10058400" cy="4419820"/>
          </a:xfrm>
        </p:spPr>
        <p:txBody>
          <a:bodyPr>
            <a:normAutofit lnSpcReduction="10000"/>
          </a:bodyPr>
          <a:lstStyle/>
          <a:p>
            <a:r>
              <a:rPr lang="en-US" sz="1800" b="0" i="0" u="none" strike="noStrike" baseline="0" dirty="0">
                <a:solidFill>
                  <a:srgbClr val="000000"/>
                </a:solidFill>
                <a:latin typeface="Times New Roman" panose="02020603050405020304" pitchFamily="18" charset="0"/>
              </a:rPr>
              <a:t>[1] Joey </a:t>
            </a:r>
            <a:r>
              <a:rPr lang="en-US" sz="1800" b="0" i="0" u="none" strike="noStrike" baseline="0" dirty="0" err="1">
                <a:solidFill>
                  <a:srgbClr val="000000"/>
                </a:solidFill>
                <a:latin typeface="Times New Roman" panose="02020603050405020304" pitchFamily="18" charset="0"/>
              </a:rPr>
              <a:t>Tianyi</a:t>
            </a:r>
            <a:r>
              <a:rPr lang="en-US" sz="1800" b="0" i="0" u="none" strike="noStrike" baseline="0" dirty="0">
                <a:solidFill>
                  <a:srgbClr val="000000"/>
                </a:solidFill>
                <a:latin typeface="Times New Roman" panose="02020603050405020304" pitchFamily="18" charset="0"/>
              </a:rPr>
              <a:t> Zhou, Jiawei Du, </a:t>
            </a:r>
            <a:r>
              <a:rPr lang="en-US" sz="1800" b="0" i="0" u="none" strike="noStrike" baseline="0" dirty="0" err="1">
                <a:solidFill>
                  <a:srgbClr val="000000"/>
                </a:solidFill>
                <a:latin typeface="Times New Roman" panose="02020603050405020304" pitchFamily="18" charset="0"/>
              </a:rPr>
              <a:t>Hongyuan</a:t>
            </a:r>
            <a:r>
              <a:rPr lang="en-US" sz="1800" b="0" i="0" u="none" strike="noStrike" baseline="0" dirty="0">
                <a:solidFill>
                  <a:srgbClr val="000000"/>
                </a:solidFill>
                <a:latin typeface="Times New Roman" panose="02020603050405020304" pitchFamily="18" charset="0"/>
              </a:rPr>
              <a:t> Zhu, Xi Peng, Rick </a:t>
            </a:r>
            <a:r>
              <a:rPr lang="en-US" sz="1800" b="0" i="0" u="none" strike="noStrike" baseline="0" dirty="0" err="1">
                <a:solidFill>
                  <a:srgbClr val="000000"/>
                </a:solidFill>
                <a:latin typeface="Times New Roman" panose="02020603050405020304" pitchFamily="18" charset="0"/>
              </a:rPr>
              <a:t>Siow</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Mong</a:t>
            </a:r>
            <a:r>
              <a:rPr lang="en-US" sz="1800" b="0" i="0" u="none" strike="noStrike" baseline="0" dirty="0">
                <a:solidFill>
                  <a:srgbClr val="000000"/>
                </a:solidFill>
                <a:latin typeface="Times New Roman" panose="02020603050405020304" pitchFamily="18" charset="0"/>
              </a:rPr>
              <a:t> Goh, ”</a:t>
            </a:r>
            <a:r>
              <a:rPr lang="en-US" sz="1800" b="0" i="0" u="none" strike="noStrike" baseline="0" dirty="0" err="1">
                <a:solidFill>
                  <a:srgbClr val="000000"/>
                </a:solidFill>
                <a:latin typeface="Times New Roman" panose="02020603050405020304" pitchFamily="18" charset="0"/>
              </a:rPr>
              <a:t>AnomalyNet</a:t>
            </a:r>
            <a:r>
              <a:rPr lang="en-US" sz="1800" b="0" i="0" u="none" strike="noStrike" baseline="0" dirty="0">
                <a:solidFill>
                  <a:srgbClr val="000000"/>
                </a:solidFill>
                <a:latin typeface="Times New Roman" panose="02020603050405020304" pitchFamily="18" charset="0"/>
              </a:rPr>
              <a:t>: An Anomaly Detection Network for Video Surveillance, 2019. </a:t>
            </a:r>
          </a:p>
          <a:p>
            <a:r>
              <a:rPr lang="en-US" sz="1800" b="0" i="0" u="none" strike="noStrike" baseline="0" dirty="0">
                <a:solidFill>
                  <a:srgbClr val="000000"/>
                </a:solidFill>
                <a:latin typeface="Times New Roman" panose="02020603050405020304" pitchFamily="18" charset="0"/>
              </a:rPr>
              <a:t>[2] Monika D. </a:t>
            </a:r>
            <a:r>
              <a:rPr lang="en-US" sz="1800" b="0" i="0" u="none" strike="noStrike" baseline="0" dirty="0" err="1">
                <a:solidFill>
                  <a:srgbClr val="000000"/>
                </a:solidFill>
                <a:latin typeface="Times New Roman" panose="02020603050405020304" pitchFamily="18" charset="0"/>
              </a:rPr>
              <a:t>Rokade</a:t>
            </a:r>
            <a:r>
              <a:rPr lang="en-US" sz="1800" b="0" i="0" u="none" strike="noStrike" baseline="0" dirty="0">
                <a:solidFill>
                  <a:srgbClr val="000000"/>
                </a:solidFill>
                <a:latin typeface="Times New Roman" panose="02020603050405020304" pitchFamily="18" charset="0"/>
              </a:rPr>
              <a:t> and </a:t>
            </a:r>
            <a:r>
              <a:rPr lang="en-US" sz="1800" b="0" i="0" u="none" strike="noStrike" baseline="0" dirty="0" err="1">
                <a:solidFill>
                  <a:srgbClr val="000000"/>
                </a:solidFill>
                <a:latin typeface="Times New Roman" panose="02020603050405020304" pitchFamily="18" charset="0"/>
              </a:rPr>
              <a:t>Tejashri</a:t>
            </a:r>
            <a:r>
              <a:rPr lang="en-US" sz="1800" b="0" i="0" u="none" strike="noStrike" baseline="0" dirty="0">
                <a:solidFill>
                  <a:srgbClr val="000000"/>
                </a:solidFill>
                <a:latin typeface="Times New Roman" panose="02020603050405020304" pitchFamily="18" charset="0"/>
              </a:rPr>
              <a:t> S. Bora, "Survey On Anomaly Detection for Video Surveillance" 2021 International Research Journal of Engineering and Technology(IRJET). </a:t>
            </a:r>
          </a:p>
          <a:p>
            <a:r>
              <a:rPr lang="en-US" sz="1800" b="0" i="0" u="none" strike="noStrike" baseline="0" dirty="0">
                <a:solidFill>
                  <a:srgbClr val="000000"/>
                </a:solidFill>
                <a:latin typeface="Times New Roman" panose="02020603050405020304" pitchFamily="18" charset="0"/>
              </a:rPr>
              <a:t>[3] Jefferson Ryan </a:t>
            </a:r>
            <a:r>
              <a:rPr lang="en-US" sz="1800" b="0" i="0" u="none" strike="noStrike" baseline="0" dirty="0" err="1">
                <a:solidFill>
                  <a:srgbClr val="000000"/>
                </a:solidFill>
                <a:latin typeface="Times New Roman" panose="02020603050405020304" pitchFamily="18" charset="0"/>
              </a:rPr>
              <a:t>Medel</a:t>
            </a:r>
            <a:r>
              <a:rPr lang="en-US" sz="1800" b="0" i="0" u="none" strike="noStrike" baseline="0" dirty="0">
                <a:solidFill>
                  <a:srgbClr val="000000"/>
                </a:solidFill>
                <a:latin typeface="Times New Roman" panose="02020603050405020304" pitchFamily="18" charset="0"/>
              </a:rPr>
              <a:t>, Andreas Savakis, “Anomaly Detection in Video Using Predictive Convolutional Long Short-Term Memory Networks” under review. </a:t>
            </a:r>
          </a:p>
          <a:p>
            <a:r>
              <a:rPr lang="en-US" sz="1800" b="0" i="0" u="none" strike="noStrike" baseline="0" dirty="0">
                <a:solidFill>
                  <a:srgbClr val="000000"/>
                </a:solidFill>
                <a:latin typeface="Times New Roman" panose="02020603050405020304" pitchFamily="18" charset="0"/>
              </a:rPr>
              <a:t>[4] W. Luo, W. Liu, and S. Gao, “A revisit of sparse coding based anomaly detection in stacked </a:t>
            </a:r>
            <a:r>
              <a:rPr lang="en-US" sz="1800" b="0" i="0" u="none" strike="noStrike" baseline="0" dirty="0" err="1">
                <a:solidFill>
                  <a:srgbClr val="000000"/>
                </a:solidFill>
                <a:latin typeface="Times New Roman" panose="02020603050405020304" pitchFamily="18" charset="0"/>
              </a:rPr>
              <a:t>rnn</a:t>
            </a:r>
            <a:r>
              <a:rPr lang="en-US" sz="1800" b="0" i="0" u="none" strike="noStrike" baseline="0" dirty="0">
                <a:solidFill>
                  <a:srgbClr val="000000"/>
                </a:solidFill>
                <a:latin typeface="Times New Roman" panose="02020603050405020304" pitchFamily="18" charset="0"/>
              </a:rPr>
              <a:t> framework,” in The IEEE International Conference on Computer Vision (ICCV), Oct 2017 </a:t>
            </a:r>
          </a:p>
          <a:p>
            <a:r>
              <a:rPr lang="en-US" sz="1800" b="0" i="0" u="none" strike="noStrike" baseline="0" dirty="0">
                <a:solidFill>
                  <a:srgbClr val="000000"/>
                </a:solidFill>
                <a:latin typeface="Times New Roman" panose="02020603050405020304" pitchFamily="18" charset="0"/>
              </a:rPr>
              <a:t>[5] Y. S. Chong and Y. H. Tay, “Abnormal event detection in videos using spatiotemporal autoencoder,” in International Symposium on Neural Networks. Springer, 2017, pp. 189–196 </a:t>
            </a:r>
            <a:endParaRPr lang="en-US" sz="1800" b="0" i="0" u="none" strike="noStrike" baseline="0" dirty="0" smtClean="0">
              <a:solidFill>
                <a:srgbClr val="000000"/>
              </a:solidFill>
              <a:latin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[6] </a:t>
            </a:r>
            <a:r>
              <a:rPr lang="en-US" sz="1800" dirty="0" err="1">
                <a:solidFill>
                  <a:schemeClr val="tx1"/>
                </a:solidFill>
                <a:latin typeface="Times New Roman" panose="02020603050405020304" pitchFamily="18" charset="0"/>
                <a:cs typeface="Times New Roman" panose="02020603050405020304" pitchFamily="18" charset="0"/>
              </a:rPr>
              <a:t>Tejashri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Subhash</a:t>
            </a:r>
            <a:r>
              <a:rPr lang="en-US" sz="1800" dirty="0">
                <a:solidFill>
                  <a:schemeClr val="tx1"/>
                </a:solidFill>
                <a:latin typeface="Times New Roman" panose="02020603050405020304" pitchFamily="18" charset="0"/>
                <a:cs typeface="Times New Roman" panose="02020603050405020304" pitchFamily="18" charset="0"/>
              </a:rPr>
              <a:t> Bora1 , Monika </a:t>
            </a:r>
            <a:r>
              <a:rPr lang="en-US" sz="1800" dirty="0" err="1">
                <a:solidFill>
                  <a:schemeClr val="tx1"/>
                </a:solidFill>
                <a:latin typeface="Times New Roman" panose="02020603050405020304" pitchFamily="18" charset="0"/>
                <a:cs typeface="Times New Roman" panose="02020603050405020304" pitchFamily="18" charset="0"/>
              </a:rPr>
              <a:t>Dhananjay</a:t>
            </a:r>
            <a:r>
              <a:rPr lang="en-US" sz="1800" dirty="0">
                <a:solidFill>
                  <a:schemeClr val="tx1"/>
                </a:solidFill>
                <a:latin typeface="Times New Roman" panose="02020603050405020304" pitchFamily="18" charset="0"/>
                <a:cs typeface="Times New Roman" panose="02020603050405020304" pitchFamily="18" charset="0"/>
              </a:rPr>
              <a:t> Rokade2, “HUMAN SUSPICIOUS ACTIVITY DETECTION SYSTEM USING CNN MODEL FOR VIDEO SURVEILLANCE”,2021</a:t>
            </a:r>
          </a:p>
          <a:p>
            <a:endParaRPr lang="en-US" sz="1800" b="0" i="0" u="none" strike="noStrike" baseline="0" dirty="0" smtClean="0">
              <a:solidFill>
                <a:srgbClr val="000000"/>
              </a:solidFill>
              <a:latin typeface="Times New Roman" panose="02020603050405020304" pitchFamily="18" charset="0"/>
            </a:endParaRPr>
          </a:p>
          <a:p>
            <a:endParaRPr lang="en-US" sz="1800" b="0" i="0" u="none" strike="noStrike" baseline="0" dirty="0" smtClean="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5059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DC2680DA-88E1-63FE-AAC7-EFDBD7A1DF11}"/>
              </a:ext>
            </a:extLst>
          </p:cNvPr>
          <p:cNvSpPr>
            <a:spLocks noGrp="1"/>
          </p:cNvSpPr>
          <p:nvPr>
            <p:ph type="pic" idx="1"/>
          </p:nvPr>
        </p:nvSpPr>
        <p:spPr>
          <a:xfrm>
            <a:off x="0" y="-41565"/>
            <a:ext cx="12191985" cy="4578350"/>
          </a:xfrm>
        </p:spPr>
      </p:sp>
      <p:sp>
        <p:nvSpPr>
          <p:cNvPr id="4" name="Title 3">
            <a:extLst>
              <a:ext uri="{FF2B5EF4-FFF2-40B4-BE49-F238E27FC236}">
                <a16:creationId xmlns:a16="http://schemas.microsoft.com/office/drawing/2014/main" xmlns="" id="{6F2BE208-7771-4430-660D-F70593D0EBD5}"/>
              </a:ext>
            </a:extLst>
          </p:cNvPr>
          <p:cNvSpPr>
            <a:spLocks noGrp="1"/>
          </p:cNvSpPr>
          <p:nvPr>
            <p:ph type="title"/>
          </p:nvPr>
        </p:nvSpPr>
        <p:spPr/>
        <p:txBody>
          <a:bodyPr/>
          <a:lstStyle/>
          <a:p>
            <a:endParaRPr lang="en-US" dirty="0"/>
          </a:p>
        </p:txBody>
      </p:sp>
      <p:sp>
        <p:nvSpPr>
          <p:cNvPr id="6" name="Text Placeholder 5">
            <a:extLst>
              <a:ext uri="{FF2B5EF4-FFF2-40B4-BE49-F238E27FC236}">
                <a16:creationId xmlns:a16="http://schemas.microsoft.com/office/drawing/2014/main" xmlns="" id="{39576534-0901-3F06-EDD9-02D24B436BB5}"/>
              </a:ext>
            </a:extLst>
          </p:cNvPr>
          <p:cNvSpPr>
            <a:spLocks noGrp="1"/>
          </p:cNvSpPr>
          <p:nvPr>
            <p:ph type="body" sz="half" idx="2"/>
          </p:nvPr>
        </p:nvSpPr>
        <p:spPr/>
        <p:txBody>
          <a:bodyPr/>
          <a:lstStyle/>
          <a:p>
            <a:endParaRPr lang="en-US"/>
          </a:p>
        </p:txBody>
      </p:sp>
      <p:sp>
        <p:nvSpPr>
          <p:cNvPr id="7" name="Rectangle 6">
            <a:extLst>
              <a:ext uri="{FF2B5EF4-FFF2-40B4-BE49-F238E27FC236}">
                <a16:creationId xmlns:a16="http://schemas.microsoft.com/office/drawing/2014/main" xmlns="" id="{1F57CA94-2887-ABA7-C5D9-7194AFD4C299}"/>
              </a:ext>
            </a:extLst>
          </p:cNvPr>
          <p:cNvSpPr/>
          <p:nvPr/>
        </p:nvSpPr>
        <p:spPr>
          <a:xfrm>
            <a:off x="1212565" y="1827510"/>
            <a:ext cx="9766853"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rgbClr val="111111"/>
                  </a:solidFill>
                </a:ln>
                <a:solidFill>
                  <a:schemeClr val="tx1">
                    <a:lumMod val="85000"/>
                    <a:lumOff val="15000"/>
                  </a:schemeClr>
                </a:solidFill>
                <a:effectLst>
                  <a:reflection blurRad="6350" stA="55000" endA="300" endPos="45500" dir="5400000" sy="-100000" algn="bl" rotWithShape="0"/>
                </a:effectLst>
              </a:rPr>
              <a:t>THANK YOU</a:t>
            </a:r>
          </a:p>
        </p:txBody>
      </p:sp>
    </p:spTree>
    <p:extLst>
      <p:ext uri="{BB962C8B-B14F-4D97-AF65-F5344CB8AC3E}">
        <p14:creationId xmlns:p14="http://schemas.microsoft.com/office/powerpoint/2010/main" val="85092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6D7E7-9E47-5FC6-0A0D-91660D4F9947}"/>
              </a:ext>
            </a:extLst>
          </p:cNvPr>
          <p:cNvSpPr>
            <a:spLocks noGrp="1"/>
          </p:cNvSpPr>
          <p:nvPr>
            <p:ph type="title"/>
          </p:nvPr>
        </p:nvSpPr>
        <p:spPr/>
        <p:txBody>
          <a:bodyPr/>
          <a:lstStyle/>
          <a:p>
            <a:pPr algn="ctr"/>
            <a:r>
              <a:rPr lang="en-US" dirty="0"/>
              <a:t>PROJECT CATEGORY</a:t>
            </a:r>
          </a:p>
        </p:txBody>
      </p:sp>
      <p:sp>
        <p:nvSpPr>
          <p:cNvPr id="3" name="Content Placeholder 2">
            <a:extLst>
              <a:ext uri="{FF2B5EF4-FFF2-40B4-BE49-F238E27FC236}">
                <a16:creationId xmlns:a16="http://schemas.microsoft.com/office/drawing/2014/main" xmlns="" id="{7358561E-0137-7D28-D3CB-3D2638822D25}"/>
              </a:ext>
            </a:extLst>
          </p:cNvPr>
          <p:cNvSpPr>
            <a:spLocks noGrp="1"/>
          </p:cNvSpPr>
          <p:nvPr>
            <p:ph idx="1"/>
          </p:nvPr>
        </p:nvSpPr>
        <p:spPr/>
        <p:txBody>
          <a:bodyPr>
            <a:normAutofit lnSpcReduction="10000"/>
          </a:bodyPr>
          <a:lstStyle/>
          <a:p>
            <a:r>
              <a:rPr lang="en-US" sz="2400" dirty="0">
                <a:latin typeface="+mj-lt"/>
              </a:rPr>
              <a:t>Machine Learning and Computer Vision</a:t>
            </a:r>
          </a:p>
          <a:p>
            <a:endParaRPr lang="en-US" sz="2000" dirty="0"/>
          </a:p>
          <a:p>
            <a:r>
              <a:rPr lang="en-US" sz="2000" dirty="0"/>
              <a:t>                </a:t>
            </a:r>
            <a:r>
              <a:rPr lang="en-US" sz="2400" dirty="0">
                <a:latin typeface="+mj-lt"/>
              </a:rPr>
              <a:t>Computer Vision in Surveillance</a:t>
            </a:r>
          </a:p>
          <a:p>
            <a:r>
              <a:rPr lang="en-US" sz="2000" dirty="0"/>
              <a:t>Computer vision is an application of machine learning and artificial intelligence that takes information from digital images and videos and makes meaningful decisions based on that information</a:t>
            </a:r>
          </a:p>
          <a:p>
            <a:r>
              <a:rPr lang="en-US" sz="2000" b="0" i="0" dirty="0">
                <a:solidFill>
                  <a:srgbClr val="333333"/>
                </a:solidFill>
                <a:effectLst/>
              </a:rPr>
              <a:t>With the widespread use of security cameras in public places, AI video analysis and scene understanding with computer vision have become essential features of surveillance systems.</a:t>
            </a:r>
            <a:r>
              <a:rPr lang="en-US" sz="2000" dirty="0"/>
              <a:t/>
            </a:r>
            <a:br>
              <a:rPr lang="en-US" sz="2000" dirty="0"/>
            </a:br>
            <a:endParaRPr lang="en-US" sz="2000" dirty="0"/>
          </a:p>
        </p:txBody>
      </p:sp>
      <p:sp>
        <p:nvSpPr>
          <p:cNvPr id="5" name="Arrow: Bent-Up 4">
            <a:extLst>
              <a:ext uri="{FF2B5EF4-FFF2-40B4-BE49-F238E27FC236}">
                <a16:creationId xmlns:a16="http://schemas.microsoft.com/office/drawing/2014/main" xmlns="" id="{DA056898-C682-DFE8-BE08-F0B61E7154AA}"/>
              </a:ext>
            </a:extLst>
          </p:cNvPr>
          <p:cNvSpPr/>
          <p:nvPr/>
        </p:nvSpPr>
        <p:spPr>
          <a:xfrm rot="5400000">
            <a:off x="1292085" y="2763081"/>
            <a:ext cx="993914" cy="63610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3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6D7E7-9E47-5FC6-0A0D-91660D4F9947}"/>
              </a:ext>
            </a:extLst>
          </p:cNvPr>
          <p:cNvSpPr>
            <a:spLocks noGrp="1"/>
          </p:cNvSpPr>
          <p:nvPr>
            <p:ph type="title"/>
          </p:nvPr>
        </p:nvSpPr>
        <p:spPr/>
        <p:txBody>
          <a:bodyPr/>
          <a:lstStyle/>
          <a:p>
            <a:pPr algn="ctr"/>
            <a:r>
              <a:rPr lang="en-US" dirty="0"/>
              <a:t>PROJECT CATEGORY</a:t>
            </a:r>
          </a:p>
        </p:txBody>
      </p:sp>
      <p:sp>
        <p:nvSpPr>
          <p:cNvPr id="3" name="Content Placeholder 2">
            <a:extLst>
              <a:ext uri="{FF2B5EF4-FFF2-40B4-BE49-F238E27FC236}">
                <a16:creationId xmlns:a16="http://schemas.microsoft.com/office/drawing/2014/main" xmlns="" id="{7358561E-0137-7D28-D3CB-3D2638822D25}"/>
              </a:ext>
            </a:extLst>
          </p:cNvPr>
          <p:cNvSpPr>
            <a:spLocks noGrp="1"/>
          </p:cNvSpPr>
          <p:nvPr>
            <p:ph idx="1"/>
          </p:nvPr>
        </p:nvSpPr>
        <p:spPr/>
        <p:txBody>
          <a:bodyPr>
            <a:normAutofit/>
          </a:bodyPr>
          <a:lstStyle/>
          <a:p>
            <a:r>
              <a:rPr lang="en-US" sz="2400" dirty="0">
                <a:latin typeface="+mj-lt"/>
              </a:rPr>
              <a:t>Use Cases </a:t>
            </a:r>
            <a:endParaRPr lang="en-US" sz="2000" dirty="0"/>
          </a:p>
          <a:p>
            <a:pPr>
              <a:buFont typeface="Wingdings" panose="05000000000000000000" pitchFamily="2" charset="2"/>
              <a:buChar char="q"/>
            </a:pPr>
            <a:r>
              <a:rPr lang="en-US" sz="2000" b="0" i="0" dirty="0">
                <a:solidFill>
                  <a:srgbClr val="333333"/>
                </a:solidFill>
                <a:effectLst/>
              </a:rPr>
              <a:t>anomaly detection</a:t>
            </a:r>
          </a:p>
          <a:p>
            <a:pPr>
              <a:buFont typeface="Wingdings" panose="05000000000000000000" pitchFamily="2" charset="2"/>
              <a:buChar char="q"/>
            </a:pPr>
            <a:r>
              <a:rPr lang="en-US" sz="2000" b="0" i="0" dirty="0">
                <a:solidFill>
                  <a:srgbClr val="333333"/>
                </a:solidFill>
                <a:effectLst/>
              </a:rPr>
              <a:t>object detection and tracking</a:t>
            </a:r>
          </a:p>
          <a:p>
            <a:pPr>
              <a:buFont typeface="Wingdings" panose="05000000000000000000" pitchFamily="2" charset="2"/>
              <a:buChar char="q"/>
            </a:pPr>
            <a:r>
              <a:rPr lang="en-US" sz="2000" b="0" i="0" dirty="0">
                <a:solidFill>
                  <a:srgbClr val="333333"/>
                </a:solidFill>
                <a:effectLst/>
              </a:rPr>
              <a:t>movement analysis technologies</a:t>
            </a:r>
          </a:p>
          <a:p>
            <a:pPr>
              <a:buFont typeface="Wingdings" panose="05000000000000000000" pitchFamily="2" charset="2"/>
              <a:buChar char="q"/>
            </a:pPr>
            <a:r>
              <a:rPr lang="en-US" sz="2000" b="0" i="0" dirty="0">
                <a:solidFill>
                  <a:srgbClr val="333333"/>
                </a:solidFill>
                <a:effectLst/>
              </a:rPr>
              <a:t>monitoring systems</a:t>
            </a:r>
          </a:p>
          <a:p>
            <a:pPr>
              <a:buFont typeface="Wingdings" panose="05000000000000000000" pitchFamily="2" charset="2"/>
              <a:buChar char="q"/>
            </a:pPr>
            <a:r>
              <a:rPr lang="en-US" sz="2000" b="0" i="0" dirty="0">
                <a:solidFill>
                  <a:srgbClr val="333333"/>
                </a:solidFill>
                <a:effectLst/>
              </a:rPr>
              <a:t>prevention, identification, and warning systems</a:t>
            </a: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24008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xmlns="" id="{4B806162-4DBC-BC0A-D361-25798E6257E5}"/>
              </a:ext>
            </a:extLst>
          </p:cNvPr>
          <p:cNvSpPr>
            <a:spLocks noGrp="1"/>
          </p:cNvSpPr>
          <p:nvPr>
            <p:ph idx="1"/>
          </p:nvPr>
        </p:nvSpPr>
        <p:spPr/>
        <p:txBody>
          <a:bodyPr/>
          <a:lstStyle/>
          <a:p>
            <a:pPr marL="0" indent="0">
              <a:buNone/>
            </a:pPr>
            <a:r>
              <a:rPr lang="en-US" sz="2000" dirty="0"/>
              <a:t>  </a:t>
            </a:r>
            <a:endParaRPr lang="en-US" dirty="0"/>
          </a:p>
          <a:p>
            <a:pPr>
              <a:buFont typeface="Arial" panose="020B0604020202020204" pitchFamily="34" charset="0"/>
              <a:buChar char="•"/>
            </a:pPr>
            <a:endParaRPr lang="en-US" dirty="0"/>
          </a:p>
        </p:txBody>
      </p:sp>
      <p:sp>
        <p:nvSpPr>
          <p:cNvPr id="5" name="Rectangle 2">
            <a:extLst>
              <a:ext uri="{FF2B5EF4-FFF2-40B4-BE49-F238E27FC236}">
                <a16:creationId xmlns:a16="http://schemas.microsoft.com/office/drawing/2014/main" xmlns="" id="{8CB5FB39-8E1B-50BF-A09D-18B5792B8BAA}"/>
              </a:ext>
            </a:extLst>
          </p:cNvPr>
          <p:cNvSpPr>
            <a:spLocks noChangeArrowheads="1"/>
          </p:cNvSpPr>
          <p:nvPr/>
        </p:nvSpPr>
        <p:spPr bwMode="auto">
          <a:xfrm>
            <a:off x="382780" y="2016020"/>
            <a:ext cx="11487399" cy="4247832"/>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a:buFont typeface="Wingdings" panose="05000000000000000000" pitchFamily="2" charset="2"/>
              <a:buChar char="q"/>
            </a:pPr>
            <a:r>
              <a:rPr lang="en-US" altLang="en-US" sz="2000" dirty="0">
                <a:solidFill>
                  <a:schemeClr val="tx1">
                    <a:lumMod val="85000"/>
                    <a:lumOff val="15000"/>
                  </a:schemeClr>
                </a:solidFill>
                <a:latin typeface="+mn-lt"/>
              </a:rPr>
              <a:t>The problem definition of a project on suspicious activity detection is to develop algorithms and techniques that can accurately detect suspicious activities in video surveillance footage.</a:t>
            </a:r>
          </a:p>
          <a:p>
            <a:pPr lvl="0"/>
            <a:endParaRPr lang="en-US" altLang="en-US" sz="2000" dirty="0">
              <a:solidFill>
                <a:schemeClr val="tx1">
                  <a:lumMod val="85000"/>
                  <a:lumOff val="15000"/>
                </a:schemeClr>
              </a:solidFill>
              <a:latin typeface="+mn-lt"/>
            </a:endParaRPr>
          </a:p>
          <a:p>
            <a:pPr marL="342900" lvl="0" indent="-342900">
              <a:buFont typeface="Wingdings" panose="05000000000000000000" pitchFamily="2" charset="2"/>
              <a:buChar char="q"/>
            </a:pPr>
            <a:r>
              <a:rPr lang="en-US" sz="2000" dirty="0">
                <a:solidFill>
                  <a:schemeClr val="tx1">
                    <a:lumMod val="85000"/>
                    <a:lumOff val="15000"/>
                  </a:schemeClr>
                </a:solidFill>
                <a:latin typeface="+mn-lt"/>
              </a:rPr>
              <a:t>The detection of activities that may be considered suspicious or abnormal within a given environment. This can include various types of activities, such as Mischief, Theft or Fighting etc.</a:t>
            </a:r>
          </a:p>
          <a:p>
            <a:pPr marL="342900" lvl="0" indent="-342900">
              <a:buFont typeface="Wingdings" panose="05000000000000000000" pitchFamily="2" charset="2"/>
              <a:buChar char="q"/>
            </a:pPr>
            <a:endParaRPr lang="en-US" altLang="en-US" sz="2000" dirty="0">
              <a:solidFill>
                <a:schemeClr val="tx1">
                  <a:lumMod val="85000"/>
                  <a:lumOff val="15000"/>
                </a:schemeClr>
              </a:solidFill>
              <a:latin typeface="+mn-lt"/>
            </a:endParaRPr>
          </a:p>
          <a:p>
            <a:pPr marL="342900" lvl="0" indent="-342900">
              <a:buFont typeface="Wingdings" panose="05000000000000000000" pitchFamily="2" charset="2"/>
              <a:buChar char="q"/>
            </a:pPr>
            <a:r>
              <a:rPr lang="en-US" altLang="en-US" sz="2000" dirty="0">
                <a:solidFill>
                  <a:schemeClr val="tx1">
                    <a:lumMod val="85000"/>
                    <a:lumOff val="15000"/>
                  </a:schemeClr>
                </a:solidFill>
                <a:latin typeface="+mn-lt"/>
              </a:rPr>
              <a:t>The goal is to automate the process of suspicious activity detection and reduce the need for human surveillance, thereby improving the effectiveness and efficiency of security measures in various fields.</a:t>
            </a:r>
          </a:p>
          <a:p>
            <a:pPr lvl="0"/>
            <a:endParaRPr lang="en-US" altLang="en-US" dirty="0"/>
          </a:p>
          <a:p>
            <a:pPr lvl="0"/>
            <a:endParaRPr lang="en-US" altLang="en-US" dirty="0"/>
          </a:p>
          <a:p>
            <a:pPr lvl="0"/>
            <a:endParaRPr lang="en-US" altLang="en-US" dirty="0"/>
          </a:p>
          <a:p>
            <a:pPr lvl="0"/>
            <a:endParaRPr lang="en-US" altLang="en-US" dirty="0">
              <a:solidFill>
                <a:schemeClr val="bg1"/>
              </a:solidFill>
            </a:endParaRPr>
          </a:p>
          <a:p>
            <a:pPr lvl="0"/>
            <a:endParaRPr lang="en-US" altLang="en-US" dirty="0">
              <a:solidFill>
                <a:schemeClr val="bg1"/>
              </a:solidFill>
            </a:endParaRPr>
          </a:p>
        </p:txBody>
      </p:sp>
    </p:spTree>
    <p:extLst>
      <p:ext uri="{BB962C8B-B14F-4D97-AF65-F5344CB8AC3E}">
        <p14:creationId xmlns:p14="http://schemas.microsoft.com/office/powerpoint/2010/main" val="6398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dirty="0"/>
              <a:t>EXSISTING SYSTEMS</a:t>
            </a:r>
          </a:p>
        </p:txBody>
      </p:sp>
      <p:sp>
        <p:nvSpPr>
          <p:cNvPr id="3" name="Content Placeholder 2">
            <a:extLst>
              <a:ext uri="{FF2B5EF4-FFF2-40B4-BE49-F238E27FC236}">
                <a16:creationId xmlns:a16="http://schemas.microsoft.com/office/drawing/2014/main" xmlns="" id="{4B806162-4DBC-BC0A-D361-25798E6257E5}"/>
              </a:ext>
            </a:extLst>
          </p:cNvPr>
          <p:cNvSpPr>
            <a:spLocks noGrp="1"/>
          </p:cNvSpPr>
          <p:nvPr>
            <p:ph idx="1"/>
          </p:nvPr>
        </p:nvSpPr>
        <p:spPr>
          <a:xfrm>
            <a:off x="318655" y="2108201"/>
            <a:ext cx="11554690" cy="3738417"/>
          </a:xfrm>
        </p:spPr>
        <p:txBody>
          <a:bodyPr>
            <a:normAutofit/>
          </a:bodyPr>
          <a:lstStyle/>
          <a:p>
            <a:pPr algn="l"/>
            <a:r>
              <a:rPr lang="en-US" b="0" i="0" dirty="0">
                <a:solidFill>
                  <a:schemeClr val="tx1">
                    <a:lumMod val="85000"/>
                    <a:lumOff val="15000"/>
                  </a:schemeClr>
                </a:solidFill>
                <a:effectLst/>
                <a:latin typeface="+mn-lt"/>
              </a:rPr>
              <a:t>There are various suspicious activity detection methods from CCTV footage. Some of the most common ones are:</a:t>
            </a:r>
          </a:p>
          <a:p>
            <a:pPr marL="0" indent="0" algn="l">
              <a:buNone/>
            </a:pPr>
            <a:r>
              <a:rPr lang="en-US" b="0" i="0" dirty="0">
                <a:solidFill>
                  <a:schemeClr val="tx1">
                    <a:lumMod val="85000"/>
                    <a:lumOff val="15000"/>
                  </a:schemeClr>
                </a:solidFill>
                <a:effectLst/>
                <a:latin typeface="+mn-lt"/>
              </a:rPr>
              <a:t> 1. Motion Detection: This method involves detecting any movement in the CCTV footage. The system compares consecutive frames of the video and flags any changes as suspicious activity.</a:t>
            </a:r>
          </a:p>
          <a:p>
            <a:pPr algn="l"/>
            <a:r>
              <a:rPr lang="en-US" b="0" i="0" dirty="0">
                <a:solidFill>
                  <a:schemeClr val="tx1">
                    <a:lumMod val="85000"/>
                    <a:lumOff val="15000"/>
                  </a:schemeClr>
                </a:solidFill>
                <a:effectLst/>
                <a:latin typeface="+mn-lt"/>
              </a:rPr>
              <a:t>2. Object Detection: This method involves detecting any object that appears in the CCTV footage. The system identifies the objects and their movements and flags any abnormal activity.</a:t>
            </a:r>
          </a:p>
          <a:p>
            <a:pPr algn="l"/>
            <a:r>
              <a:rPr lang="en-US" b="0" i="0" dirty="0">
                <a:solidFill>
                  <a:schemeClr val="tx1">
                    <a:lumMod val="85000"/>
                    <a:lumOff val="15000"/>
                  </a:schemeClr>
                </a:solidFill>
                <a:effectLst/>
                <a:latin typeface="+mn-lt"/>
              </a:rPr>
              <a:t>3. Crowd Analysis: This method involves analyzing the behavior of crowds in the CCTV footage. The system looks for any unusual behavior, such as overcrowding or sudden changes in movement patterns, and flags it as suspicious.</a:t>
            </a:r>
          </a:p>
          <a:p>
            <a:pPr algn="l"/>
            <a:endParaRPr lang="en-US" sz="2000" b="0" i="0" dirty="0">
              <a:solidFill>
                <a:schemeClr val="tx1">
                  <a:lumMod val="85000"/>
                  <a:lumOff val="15000"/>
                </a:schemeClr>
              </a:solidFill>
              <a:effectLst/>
              <a:latin typeface="+mn-lt"/>
            </a:endParaRPr>
          </a:p>
        </p:txBody>
      </p:sp>
    </p:spTree>
    <p:extLst>
      <p:ext uri="{BB962C8B-B14F-4D97-AF65-F5344CB8AC3E}">
        <p14:creationId xmlns:p14="http://schemas.microsoft.com/office/powerpoint/2010/main" val="105946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558D291-E0AC-66B0-7C8D-D9B541282F18}"/>
              </a:ext>
            </a:extLst>
          </p:cNvPr>
          <p:cNvSpPr>
            <a:spLocks noGrp="1"/>
          </p:cNvSpPr>
          <p:nvPr>
            <p:ph type="title"/>
          </p:nvPr>
        </p:nvSpPr>
        <p:spPr/>
        <p:txBody>
          <a:bodyPr/>
          <a:lstStyle/>
          <a:p>
            <a:pPr algn="ctr"/>
            <a:r>
              <a:rPr lang="en-US" dirty="0"/>
              <a:t>WHAT IS OUR PROJECT IDEA</a:t>
            </a:r>
          </a:p>
        </p:txBody>
      </p:sp>
      <p:sp>
        <p:nvSpPr>
          <p:cNvPr id="6" name="Content Placeholder 5">
            <a:extLst>
              <a:ext uri="{FF2B5EF4-FFF2-40B4-BE49-F238E27FC236}">
                <a16:creationId xmlns:a16="http://schemas.microsoft.com/office/drawing/2014/main" xmlns="" id="{5C40B4AE-4E2A-2D16-EB66-C5E16398C5DF}"/>
              </a:ext>
            </a:extLst>
          </p:cNvPr>
          <p:cNvSpPr>
            <a:spLocks noGrp="1"/>
          </p:cNvSpPr>
          <p:nvPr>
            <p:ph idx="1"/>
          </p:nvPr>
        </p:nvSpPr>
        <p:spPr/>
        <p:txBody>
          <a:bodyPr>
            <a:normAutofit fontScale="92500"/>
          </a:bodyPr>
          <a:lstStyle/>
          <a:p>
            <a:r>
              <a:rPr kumimoji="0" lang="en-US" sz="2400" b="0" i="0" u="none" strike="noStrike" kern="1200" cap="none" spc="-50" normalizeH="0" baseline="0" noProof="0" dirty="0">
                <a:ln>
                  <a:noFill/>
                </a:ln>
                <a:effectLst/>
                <a:uLnTx/>
                <a:uFillTx/>
                <a:latin typeface="Bookman Old Style" panose="020F0302020204030204"/>
                <a:ea typeface="+mj-ea"/>
                <a:cs typeface="+mj-cs"/>
              </a:rPr>
              <a:t>Why Suspicious Activity Detection?</a:t>
            </a:r>
            <a:endParaRPr lang="en-US" sz="2400" dirty="0"/>
          </a:p>
          <a:p>
            <a:pPr>
              <a:buFont typeface="Wingdings" panose="05000000000000000000" pitchFamily="2" charset="2"/>
              <a:buChar char="q"/>
            </a:pPr>
            <a:r>
              <a:rPr lang="en-US" sz="2000" dirty="0"/>
              <a:t>Suspicious human activity recognition from surveillance video is an active research area of image processing and computer vision. </a:t>
            </a:r>
          </a:p>
          <a:p>
            <a:pPr>
              <a:buFont typeface="Wingdings" panose="05000000000000000000" pitchFamily="2" charset="2"/>
              <a:buChar char="q"/>
            </a:pPr>
            <a:r>
              <a:rPr lang="en-US" sz="2000" dirty="0"/>
              <a:t>Through the visual surveillance, human activities can be monitored in sensitive and public areas.</a:t>
            </a:r>
          </a:p>
          <a:p>
            <a:pPr>
              <a:buFont typeface="Wingdings" panose="05000000000000000000" pitchFamily="2" charset="2"/>
              <a:buChar char="q"/>
            </a:pPr>
            <a:r>
              <a:rPr lang="en-US" sz="2000" dirty="0"/>
              <a:t>It involves recognition of human activity and categorizes them into normal and abnormal activities.</a:t>
            </a:r>
          </a:p>
          <a:p>
            <a:pPr>
              <a:buFont typeface="Wingdings" panose="05000000000000000000" pitchFamily="2" charset="2"/>
              <a:buChar char="q"/>
            </a:pPr>
            <a:r>
              <a:rPr lang="en-US" sz="2000" dirty="0"/>
              <a:t>Abnormal activities are the unusual or suspicious activities rarely performed by the human at public places, such as left luggage for explosive attacks, theft, running crowd, fights and attacks, vandalism and crossing borders.</a:t>
            </a:r>
          </a:p>
          <a:p>
            <a:pPr>
              <a:buFont typeface="Wingdings" panose="05000000000000000000" pitchFamily="2" charset="2"/>
              <a:buChar char="q"/>
            </a:pPr>
            <a:endParaRPr lang="en-US" dirty="0"/>
          </a:p>
          <a:p>
            <a:pPr marL="0" indent="0">
              <a:buNone/>
            </a:pPr>
            <a:endParaRPr lang="en-US" dirty="0"/>
          </a:p>
        </p:txBody>
      </p:sp>
    </p:spTree>
    <p:extLst>
      <p:ext uri="{BB962C8B-B14F-4D97-AF65-F5344CB8AC3E}">
        <p14:creationId xmlns:p14="http://schemas.microsoft.com/office/powerpoint/2010/main" val="50335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4E6A1-5A0B-C579-4F32-80DFC62DC6E7}"/>
              </a:ext>
            </a:extLst>
          </p:cNvPr>
          <p:cNvSpPr>
            <a:spLocks noGrp="1"/>
          </p:cNvSpPr>
          <p:nvPr>
            <p:ph type="title"/>
          </p:nvPr>
        </p:nvSpPr>
        <p:spPr/>
        <p:txBody>
          <a:bodyPr/>
          <a:lstStyle/>
          <a:p>
            <a:pPr algn="ctr"/>
            <a:r>
              <a:rPr lang="en-US" dirty="0"/>
              <a:t>PROPOSED METHODOLOGY</a:t>
            </a:r>
          </a:p>
        </p:txBody>
      </p:sp>
      <p:sp>
        <p:nvSpPr>
          <p:cNvPr id="3" name="Content Placeholder 2">
            <a:extLst>
              <a:ext uri="{FF2B5EF4-FFF2-40B4-BE49-F238E27FC236}">
                <a16:creationId xmlns:a16="http://schemas.microsoft.com/office/drawing/2014/main" xmlns="" id="{4B806162-4DBC-BC0A-D361-25798E6257E5}"/>
              </a:ext>
            </a:extLst>
          </p:cNvPr>
          <p:cNvSpPr>
            <a:spLocks noGrp="1"/>
          </p:cNvSpPr>
          <p:nvPr>
            <p:ph idx="1"/>
          </p:nvPr>
        </p:nvSpPr>
        <p:spPr/>
        <p:txBody>
          <a:bodyPr/>
          <a:lstStyle/>
          <a:p>
            <a:pPr marL="0" indent="0">
              <a:buNone/>
            </a:pPr>
            <a:r>
              <a:rPr lang="en-US" sz="2000" dirty="0"/>
              <a:t>  </a:t>
            </a:r>
            <a:r>
              <a:rPr lang="en-US" sz="2000" b="1" dirty="0"/>
              <a:t>INPUT</a:t>
            </a:r>
          </a:p>
          <a:p>
            <a:pPr>
              <a:buFont typeface="Wingdings" panose="05000000000000000000" pitchFamily="2" charset="2"/>
              <a:buChar char="q"/>
            </a:pPr>
            <a:r>
              <a:rPr lang="en-US" sz="2000" dirty="0"/>
              <a:t>Dataset Preparation  </a:t>
            </a:r>
          </a:p>
          <a:p>
            <a:pPr marL="0" indent="0">
              <a:buNone/>
            </a:pPr>
            <a:r>
              <a:rPr lang="en-US" sz="2000" dirty="0"/>
              <a:t> </a:t>
            </a:r>
            <a:r>
              <a:rPr lang="en-US" sz="2000" b="1" dirty="0"/>
              <a:t>PROCESS </a:t>
            </a:r>
            <a:r>
              <a:rPr lang="en-US" sz="2000" dirty="0"/>
              <a:t>                              </a:t>
            </a:r>
          </a:p>
          <a:p>
            <a:pPr>
              <a:buFont typeface="Wingdings" panose="05000000000000000000" pitchFamily="2" charset="2"/>
              <a:buChar char="q"/>
            </a:pPr>
            <a:r>
              <a:rPr lang="en-US" sz="2000" dirty="0"/>
              <a:t>Data Preprocessing</a:t>
            </a:r>
          </a:p>
          <a:p>
            <a:pPr>
              <a:buFont typeface="Wingdings" panose="05000000000000000000" pitchFamily="2" charset="2"/>
              <a:buChar char="q"/>
            </a:pPr>
            <a:r>
              <a:rPr lang="en-US" sz="2000" dirty="0"/>
              <a:t>Model Training</a:t>
            </a:r>
          </a:p>
          <a:p>
            <a:pPr marL="0" indent="0">
              <a:buNone/>
            </a:pPr>
            <a:r>
              <a:rPr lang="en-US" sz="2000" dirty="0"/>
              <a:t> </a:t>
            </a:r>
            <a:r>
              <a:rPr lang="en-US" sz="2000" b="1" dirty="0"/>
              <a:t>OUTPUT</a:t>
            </a:r>
          </a:p>
          <a:p>
            <a:pPr>
              <a:buFont typeface="Wingdings" panose="05000000000000000000" pitchFamily="2" charset="2"/>
              <a:buChar char="q"/>
            </a:pPr>
            <a:r>
              <a:rPr lang="en-US" sz="2000" dirty="0"/>
              <a:t>Suspicious activity detection</a:t>
            </a:r>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20917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DFD867-47F7-1345-A069-B08FF984BD36}"/>
              </a:ext>
            </a:extLst>
          </p:cNvPr>
          <p:cNvSpPr>
            <a:spLocks noGrp="1"/>
          </p:cNvSpPr>
          <p:nvPr>
            <p:ph type="title"/>
          </p:nvPr>
        </p:nvSpPr>
        <p:spPr/>
        <p:txBody>
          <a:bodyPr/>
          <a:lstStyle/>
          <a:p>
            <a:pPr algn="ctr"/>
            <a:r>
              <a:rPr lang="en-US" dirty="0"/>
              <a:t>WHAT DOES IT DO ?</a:t>
            </a:r>
          </a:p>
        </p:txBody>
      </p:sp>
      <p:sp>
        <p:nvSpPr>
          <p:cNvPr id="3" name="Content Placeholder 2">
            <a:extLst>
              <a:ext uri="{FF2B5EF4-FFF2-40B4-BE49-F238E27FC236}">
                <a16:creationId xmlns:a16="http://schemas.microsoft.com/office/drawing/2014/main" xmlns="" id="{CC093F50-35B8-0228-EA27-B3135239DD37}"/>
              </a:ext>
            </a:extLst>
          </p:cNvPr>
          <p:cNvSpPr>
            <a:spLocks noGrp="1"/>
          </p:cNvSpPr>
          <p:nvPr>
            <p:ph idx="1"/>
          </p:nvPr>
        </p:nvSpPr>
        <p:spPr/>
        <p:txBody>
          <a:bodyPr>
            <a:normAutofit fontScale="25000" lnSpcReduction="20000"/>
          </a:bodyPr>
          <a:lstStyle/>
          <a:p>
            <a:pPr>
              <a:buFont typeface="Wingdings" panose="05000000000000000000" pitchFamily="2" charset="2"/>
              <a:buChar char="q"/>
            </a:pPr>
            <a:r>
              <a:rPr lang="en-US" sz="8000" dirty="0"/>
              <a:t> The model will classify the result into following classes</a:t>
            </a:r>
          </a:p>
          <a:p>
            <a:pPr marL="0" indent="0">
              <a:buNone/>
            </a:pPr>
            <a:r>
              <a:rPr lang="en-US" sz="9600" dirty="0"/>
              <a:t>0 Abuse                                                                </a:t>
            </a:r>
          </a:p>
          <a:p>
            <a:pPr marL="0" indent="0">
              <a:buNone/>
            </a:pPr>
            <a:r>
              <a:rPr lang="en-US" sz="9600" dirty="0"/>
              <a:t>1 Arrest</a:t>
            </a:r>
          </a:p>
          <a:p>
            <a:pPr marL="0" indent="0">
              <a:buNone/>
            </a:pPr>
            <a:r>
              <a:rPr lang="en-US" sz="9600" dirty="0"/>
              <a:t>2 Arson</a:t>
            </a:r>
          </a:p>
          <a:p>
            <a:pPr marL="0" indent="0">
              <a:buNone/>
            </a:pPr>
            <a:r>
              <a:rPr lang="en-US" sz="9600" dirty="0"/>
              <a:t>3 Assault</a:t>
            </a:r>
          </a:p>
          <a:p>
            <a:pPr marL="0" indent="0">
              <a:buNone/>
            </a:pPr>
            <a:r>
              <a:rPr lang="en-US" sz="9600" dirty="0"/>
              <a:t>4 Burglary</a:t>
            </a:r>
          </a:p>
          <a:p>
            <a:pPr marL="0" indent="0">
              <a:buNone/>
            </a:pPr>
            <a:r>
              <a:rPr lang="en-US" sz="9600" dirty="0"/>
              <a:t>5 Explosion</a:t>
            </a:r>
          </a:p>
          <a:p>
            <a:pPr marL="0" indent="0">
              <a:lnSpc>
                <a:spcPct val="150000"/>
              </a:lnSpc>
              <a:buNone/>
            </a:pPr>
            <a:r>
              <a:rPr lang="en-US" sz="9600" dirty="0">
                <a:solidFill>
                  <a:schemeClr val="tx1">
                    <a:lumMod val="75000"/>
                    <a:lumOff val="25000"/>
                  </a:schemeClr>
                </a:solidFill>
              </a:rPr>
              <a:t>6 Fighting</a:t>
            </a:r>
          </a:p>
          <a:p>
            <a:pPr marL="0" indent="0">
              <a:buNone/>
            </a:pPr>
            <a:endParaRPr lang="en-US" sz="9600" dirty="0"/>
          </a:p>
        </p:txBody>
      </p:sp>
      <p:sp>
        <p:nvSpPr>
          <p:cNvPr id="5" name="TextBox 4">
            <a:extLst>
              <a:ext uri="{FF2B5EF4-FFF2-40B4-BE49-F238E27FC236}">
                <a16:creationId xmlns:a16="http://schemas.microsoft.com/office/drawing/2014/main" xmlns="" id="{3295F40C-A3BD-9495-450D-01856A3A1C76}"/>
              </a:ext>
            </a:extLst>
          </p:cNvPr>
          <p:cNvSpPr txBox="1"/>
          <p:nvPr/>
        </p:nvSpPr>
        <p:spPr>
          <a:xfrm>
            <a:off x="7328451" y="2875722"/>
            <a:ext cx="2690191"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xmlns="" id="{C3B3E543-2BBF-F51D-3A4F-A633755F75C3}"/>
              </a:ext>
            </a:extLst>
          </p:cNvPr>
          <p:cNvSpPr txBox="1"/>
          <p:nvPr/>
        </p:nvSpPr>
        <p:spPr>
          <a:xfrm>
            <a:off x="3922642" y="1946847"/>
            <a:ext cx="6096000" cy="3970318"/>
          </a:xfrm>
          <a:prstGeom prst="rect">
            <a:avLst/>
          </a:prstGeom>
          <a:noFill/>
        </p:spPr>
        <p:txBody>
          <a:bodyPr wrap="square">
            <a:spAutoFit/>
          </a:bodyPr>
          <a:lstStyle/>
          <a:p>
            <a:pPr>
              <a:lnSpc>
                <a:spcPct val="150000"/>
              </a:lnSpc>
            </a:pPr>
            <a:endParaRPr lang="en-US" sz="2400" dirty="0">
              <a:solidFill>
                <a:schemeClr val="tx1">
                  <a:lumMod val="75000"/>
                  <a:lumOff val="25000"/>
                </a:schemeClr>
              </a:solidFill>
            </a:endParaRPr>
          </a:p>
          <a:p>
            <a:pPr>
              <a:lnSpc>
                <a:spcPct val="150000"/>
              </a:lnSpc>
            </a:pPr>
            <a:r>
              <a:rPr lang="en-US" sz="2400" dirty="0">
                <a:solidFill>
                  <a:schemeClr val="tx1">
                    <a:lumMod val="75000"/>
                    <a:lumOff val="25000"/>
                  </a:schemeClr>
                </a:solidFill>
              </a:rPr>
              <a:t>7 Normal                13 Stealing</a:t>
            </a:r>
          </a:p>
          <a:p>
            <a:pPr>
              <a:lnSpc>
                <a:spcPct val="150000"/>
              </a:lnSpc>
            </a:pPr>
            <a:r>
              <a:rPr lang="en-US" sz="2400" dirty="0">
                <a:solidFill>
                  <a:schemeClr val="tx1">
                    <a:lumMod val="75000"/>
                    <a:lumOff val="25000"/>
                  </a:schemeClr>
                </a:solidFill>
              </a:rPr>
              <a:t>8 Robbery</a:t>
            </a:r>
          </a:p>
          <a:p>
            <a:pPr>
              <a:lnSpc>
                <a:spcPct val="150000"/>
              </a:lnSpc>
            </a:pPr>
            <a:r>
              <a:rPr lang="en-US" sz="2400" dirty="0">
                <a:solidFill>
                  <a:schemeClr val="tx1">
                    <a:lumMod val="75000"/>
                    <a:lumOff val="25000"/>
                  </a:schemeClr>
                </a:solidFill>
              </a:rPr>
              <a:t>9 Shooting</a:t>
            </a:r>
          </a:p>
          <a:p>
            <a:pPr>
              <a:lnSpc>
                <a:spcPct val="150000"/>
              </a:lnSpc>
            </a:pPr>
            <a:r>
              <a:rPr lang="en-US" sz="2400" dirty="0">
                <a:solidFill>
                  <a:schemeClr val="tx1">
                    <a:lumMod val="75000"/>
                    <a:lumOff val="25000"/>
                  </a:schemeClr>
                </a:solidFill>
              </a:rPr>
              <a:t>10 Shoplifting</a:t>
            </a:r>
          </a:p>
          <a:p>
            <a:pPr>
              <a:lnSpc>
                <a:spcPct val="150000"/>
              </a:lnSpc>
            </a:pPr>
            <a:r>
              <a:rPr lang="en-US" sz="2400" dirty="0">
                <a:solidFill>
                  <a:schemeClr val="tx1">
                    <a:lumMod val="75000"/>
                    <a:lumOff val="25000"/>
                  </a:schemeClr>
                </a:solidFill>
              </a:rPr>
              <a:t>11 </a:t>
            </a:r>
            <a:r>
              <a:rPr lang="en-US" sz="2400" dirty="0" smtClean="0">
                <a:solidFill>
                  <a:schemeClr val="tx1">
                    <a:lumMod val="75000"/>
                    <a:lumOff val="25000"/>
                  </a:schemeClr>
                </a:solidFill>
              </a:rPr>
              <a:t>Stealing</a:t>
            </a:r>
          </a:p>
          <a:p>
            <a:pPr>
              <a:lnSpc>
                <a:spcPct val="150000"/>
              </a:lnSpc>
            </a:pPr>
            <a:r>
              <a:rPr lang="en-US" sz="2400" dirty="0" smtClean="0">
                <a:solidFill>
                  <a:schemeClr val="tx1">
                    <a:lumMod val="75000"/>
                    <a:lumOff val="25000"/>
                  </a:schemeClr>
                </a:solidFill>
              </a:rPr>
              <a:t>12 Vandalism</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31306046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{7C1D34B5-4BE8-4B40-9F81-B8EDD893E662}tf56160789_win32</Template>
  <TotalTime>4721</TotalTime>
  <Words>1434</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Bookman Old Style</vt:lpstr>
      <vt:lpstr>Calibri</vt:lpstr>
      <vt:lpstr>Franklin Gothic Book</vt:lpstr>
      <vt:lpstr>Inter</vt:lpstr>
      <vt:lpstr>Times New Roman</vt:lpstr>
      <vt:lpstr>Wingdings</vt:lpstr>
      <vt:lpstr>1_RetrospectVTI</vt:lpstr>
      <vt:lpstr>      Guided By:                                                                    Submitted By:  Prof. Nisha Rathi                                                           Aman Sharma Prof. Vandana Kate                                                       Aniket Tiwari                                                                                       Vidhi Sethiya</vt:lpstr>
      <vt:lpstr>PowerPoint Presentation</vt:lpstr>
      <vt:lpstr>PROJECT CATEGORY</vt:lpstr>
      <vt:lpstr>PROJECT CATEGORY</vt:lpstr>
      <vt:lpstr>PROBLEM STATEMENT</vt:lpstr>
      <vt:lpstr>EXSISTING SYSTEMS</vt:lpstr>
      <vt:lpstr>WHAT IS OUR PROJECT IDEA</vt:lpstr>
      <vt:lpstr>PROPOSED METHODOLOGY</vt:lpstr>
      <vt:lpstr>WHAT DOES IT DO ?</vt:lpstr>
      <vt:lpstr>SDLC</vt:lpstr>
      <vt:lpstr>SDLC</vt:lpstr>
      <vt:lpstr>SOFTWARE AND HARDWARE REQUIREMENTS</vt:lpstr>
      <vt:lpstr>FUNCTIONAL REQUIREMENTS</vt:lpstr>
      <vt:lpstr>NON FUNCTIONAL REQUIREMENTS</vt:lpstr>
      <vt:lpstr>PowerPoint Presentation</vt:lpstr>
      <vt:lpstr>PowerPoint Presentation</vt:lpstr>
      <vt:lpstr>PowerPoint Presentation</vt:lpstr>
      <vt:lpstr>PowerPoint Presentation</vt:lpstr>
      <vt:lpstr>PowerPoint Presentation</vt:lpstr>
      <vt:lpstr>DATASET</vt:lpstr>
      <vt:lpstr>TRANSFER LEARNING</vt:lpstr>
      <vt:lpstr>MODEL USED</vt:lpstr>
      <vt:lpstr>PROJECT IMPLEMENTATION </vt:lpstr>
      <vt:lpstr>RESEARCH PAPER</vt:lpstr>
      <vt:lpstr>REFRENCES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Vidhi Sethiya</dc:creator>
  <cp:lastModifiedBy>Microsoft account</cp:lastModifiedBy>
  <cp:revision>23</cp:revision>
  <dcterms:created xsi:type="dcterms:W3CDTF">2022-11-03T16:23:58Z</dcterms:created>
  <dcterms:modified xsi:type="dcterms:W3CDTF">2023-02-25T06:17:30Z</dcterms:modified>
</cp:coreProperties>
</file>