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30D52-D2A0-C969-CB58-B44D24AEAE38}" v="988" dt="2024-06-14T05:18:02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3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9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4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4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7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89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369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2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9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3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484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venshtein_distance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51" y="832774"/>
            <a:ext cx="10993549" cy="1475013"/>
          </a:xfrm>
        </p:spPr>
        <p:txBody>
          <a:bodyPr>
            <a:normAutofit/>
          </a:bodyPr>
          <a:lstStyle/>
          <a:p>
            <a:pPr algn="ctr"/>
            <a:r>
              <a:rPr lang="en-US" sz="2200" dirty="0">
                <a:latin typeface="Gill Sans MT"/>
                <a:cs typeface="Times New Roman"/>
              </a:rPr>
              <a:t>Sign Language Recognition for Deaf and Hard of Hearing Communication with Real-Time Detection and Translation of the American Sign Language (ASL) Fingerspelling to Text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185" y="4917425"/>
            <a:ext cx="6946638" cy="10111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Gill Sans MT"/>
                <a:cs typeface="Times New Roman"/>
              </a:rPr>
              <a:t>Presenter     :  Aniket Singla</a:t>
            </a:r>
          </a:p>
          <a:p>
            <a:r>
              <a:rPr lang="en-US" sz="1800" b="1" dirty="0">
                <a:latin typeface="Gill Sans MT"/>
                <a:cs typeface="Times New Roman"/>
              </a:rPr>
              <a:t>Date                 :  June 2024 </a:t>
            </a:r>
          </a:p>
          <a:p>
            <a:r>
              <a:rPr lang="en-US" sz="1800" b="1" dirty="0">
                <a:latin typeface="Gill Sans MT"/>
                <a:cs typeface="Times New Roman"/>
              </a:rPr>
              <a:t>Institution :  LIVERPOOL  JOHN </a:t>
            </a:r>
            <a:r>
              <a:rPr lang="en-US" sz="1800" b="1" dirty="0" err="1">
                <a:latin typeface="Gill Sans MT"/>
                <a:cs typeface="Times New Roman"/>
              </a:rPr>
              <a:t>MOORes</a:t>
            </a:r>
            <a:r>
              <a:rPr lang="en-US" sz="1800" b="1" dirty="0">
                <a:latin typeface="Gill Sans MT"/>
                <a:cs typeface="Times New Roman"/>
              </a:rPr>
              <a:t>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18F4B-63F8-DD6E-E3CB-3E3324704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0" y="4273294"/>
            <a:ext cx="4284580" cy="209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F6D670-C002-5BBB-FF7C-33E477C49D37}"/>
              </a:ext>
            </a:extLst>
          </p:cNvPr>
          <p:cNvSpPr txBox="1">
            <a:spLocks/>
          </p:cNvSpPr>
          <p:nvPr/>
        </p:nvSpPr>
        <p:spPr>
          <a:xfrm>
            <a:off x="473148" y="1031809"/>
            <a:ext cx="11029615" cy="528760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None/>
            </a:pPr>
            <a:r>
              <a:rPr lang="en-US" sz="2200" b="1" dirty="0">
                <a:ea typeface="+mn-lt"/>
                <a:cs typeface="+mn-lt"/>
              </a:rPr>
              <a:t>Enhanced Model Results</a:t>
            </a:r>
            <a:endParaRPr lang="en-US" sz="2200" b="1" dirty="0"/>
          </a:p>
          <a:p>
            <a:pPr marL="305435" indent="-305435">
              <a:buNone/>
            </a:pPr>
            <a:endParaRPr lang="en-US" sz="1600" b="1" dirty="0">
              <a:ea typeface="+mn-lt"/>
              <a:cs typeface="+mn-lt"/>
            </a:endParaRPr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Improvements with deeper and wider models.</a:t>
            </a:r>
            <a:endParaRPr lang="en-US"/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Integration of attention mechanisms.</a:t>
            </a:r>
            <a:endParaRPr lang="en-US"/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Detailed analysis of enhanced model performance.</a:t>
            </a:r>
            <a:endParaRPr lang="en-US"/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Impact of advanced architectures on accuracy and robustness.</a:t>
            </a:r>
            <a:endParaRPr lang="en-US" dirty="0"/>
          </a:p>
          <a:p>
            <a:pPr marL="0" indent="0">
              <a:buFont typeface="Wingdings 2"/>
              <a:buNone/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54149-EC35-256C-551B-40F5CA2C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104" y="1029269"/>
            <a:ext cx="3599823" cy="43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9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B53BC-D0DF-121F-4EA7-01E9218AEE2B}"/>
              </a:ext>
            </a:extLst>
          </p:cNvPr>
          <p:cNvSpPr txBox="1">
            <a:spLocks/>
          </p:cNvSpPr>
          <p:nvPr/>
        </p:nvSpPr>
        <p:spPr>
          <a:xfrm>
            <a:off x="473148" y="1031809"/>
            <a:ext cx="11029615" cy="528760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None/>
            </a:pPr>
            <a:r>
              <a:rPr lang="en-US" sz="2200" b="1" dirty="0">
                <a:ea typeface="+mn-lt"/>
                <a:cs typeface="+mn-lt"/>
              </a:rPr>
              <a:t>Ensemble Learning and Advanced Decoding</a:t>
            </a:r>
            <a:endParaRPr lang="en-US" sz="2200" b="1"/>
          </a:p>
          <a:p>
            <a:pPr marL="305435" indent="-305435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 of ensemble learning.</a:t>
            </a:r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Joint decoding with CTC and attention mechanisms.</a:t>
            </a:r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Comparative performance of ensemble methods.</a:t>
            </a:r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Benefits of combining multiple models.</a:t>
            </a:r>
          </a:p>
          <a:p>
            <a:pPr marL="305435" indent="-305435">
              <a:buFont typeface="Arial"/>
              <a:buChar char="•"/>
            </a:pPr>
            <a:endParaRPr lang="en-US" sz="1400" dirty="0"/>
          </a:p>
          <a:p>
            <a:pPr marL="0" indent="0">
              <a:buFont typeface="Wingdings 2"/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0185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57D27B-2BAF-18AD-4100-A7634614CCED}"/>
              </a:ext>
            </a:extLst>
          </p:cNvPr>
          <p:cNvSpPr txBox="1">
            <a:spLocks/>
          </p:cNvSpPr>
          <p:nvPr/>
        </p:nvSpPr>
        <p:spPr>
          <a:xfrm>
            <a:off x="473148" y="1031809"/>
            <a:ext cx="11029615" cy="528760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None/>
            </a:pPr>
            <a:r>
              <a:rPr lang="en-US" sz="2200" b="1" dirty="0">
                <a:ea typeface="+mn-lt"/>
                <a:cs typeface="+mn-lt"/>
              </a:rPr>
              <a:t>Performance Analysis</a:t>
            </a:r>
            <a:endParaRPr lang="en-US" sz="2200" b="1" dirty="0"/>
          </a:p>
          <a:p>
            <a:pPr marL="305435" indent="-305435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Comparison of models using various metrics.</a:t>
            </a:r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User study results.</a:t>
            </a:r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Detailed analysis of user feedback and satisfaction.</a:t>
            </a:r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Summary of key performance indicators.</a:t>
            </a:r>
          </a:p>
          <a:p>
            <a:pPr marL="305435" indent="-305435">
              <a:buFont typeface="Arial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05435" indent="-305435">
              <a:buFont typeface="Arial"/>
              <a:buChar char="•"/>
            </a:pPr>
            <a:endParaRPr lang="en-US" sz="1400" dirty="0"/>
          </a:p>
          <a:p>
            <a:pPr marL="0" indent="0">
              <a:buFont typeface="Wingdings 2"/>
              <a:buNone/>
            </a:pPr>
            <a:endParaRPr lang="en-US" sz="14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7DE0A5-FB5D-F16B-F040-13FA81A6D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747501"/>
              </p:ext>
            </p:extLst>
          </p:nvPr>
        </p:nvGraphicFramePr>
        <p:xfrm>
          <a:off x="6096781" y="1592381"/>
          <a:ext cx="5400675" cy="29908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5425">
                  <a:extLst>
                    <a:ext uri="{9D8B030D-6E8A-4147-A177-3AD203B41FA5}">
                      <a16:colId xmlns:a16="http://schemas.microsoft.com/office/drawing/2014/main" val="280454819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4177551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96154947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728083155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CBCBCB"/>
                          </a:highlight>
                          <a:latin typeface="Gill Sans MT"/>
                        </a:rPr>
                        <a:t>Model </a:t>
                      </a:r>
                      <a:endParaRPr lang="en-US" dirty="0">
                        <a:effectLst/>
                        <a:highlight>
                          <a:srgbClr val="CBCBCB"/>
                        </a:highlight>
                        <a:latin typeface="Gill Sans MT"/>
                      </a:endParaRPr>
                    </a:p>
                  </a:txBody>
                  <a:tcPr marL="66675" marR="66675" anchor="b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CBCBCB"/>
                          </a:highlight>
                          <a:latin typeface="Gill Sans MT"/>
                        </a:rPr>
                        <a:t>Throughput (iterations/s) </a:t>
                      </a:r>
                      <a:endParaRPr lang="en-US" dirty="0">
                        <a:effectLst/>
                        <a:highlight>
                          <a:srgbClr val="CBCBCB"/>
                        </a:highlight>
                        <a:latin typeface="Gill Sans MT"/>
                      </a:endParaRPr>
                    </a:p>
                  </a:txBody>
                  <a:tcPr marL="66675" marR="66675" anchor="b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CBCBCB"/>
                          </a:highlight>
                          <a:latin typeface="Gill Sans MT"/>
                        </a:rPr>
                        <a:t>Latency (</a:t>
                      </a:r>
                      <a:r>
                        <a:rPr lang="en-US" sz="1200" dirty="0" err="1">
                          <a:effectLst/>
                          <a:highlight>
                            <a:srgbClr val="CBCBCB"/>
                          </a:highlight>
                          <a:latin typeface="Gill Sans MT"/>
                        </a:rPr>
                        <a:t>ms</a:t>
                      </a:r>
                      <a:r>
                        <a:rPr lang="en-US" sz="1200" dirty="0">
                          <a:effectLst/>
                          <a:highlight>
                            <a:srgbClr val="CBCBCB"/>
                          </a:highlight>
                          <a:latin typeface="Gill Sans MT"/>
                        </a:rPr>
                        <a:t>) </a:t>
                      </a:r>
                      <a:endParaRPr lang="en-US" dirty="0">
                        <a:effectLst/>
                        <a:highlight>
                          <a:srgbClr val="CBCBCB"/>
                        </a:highlight>
                        <a:latin typeface="Gill Sans MT"/>
                      </a:endParaRPr>
                    </a:p>
                  </a:txBody>
                  <a:tcPr marL="66675" marR="66675" anchor="b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solidFill>
                            <a:srgbClr val="3C4043"/>
                          </a:solidFill>
                          <a:effectLst/>
                          <a:highlight>
                            <a:srgbClr val="CBCBCB"/>
                          </a:highlight>
                          <a:latin typeface="Gill Sans MT"/>
                        </a:rPr>
                        <a:t>Normalized Total L</a:t>
                      </a:r>
                      <a:r>
                        <a:rPr lang="en-US" sz="1200" u="sng" strike="noStrike" dirty="0">
                          <a:solidFill>
                            <a:srgbClr val="828282"/>
                          </a:solidFill>
                          <a:effectLst/>
                          <a:highlight>
                            <a:srgbClr val="CBCBCB"/>
                          </a:highlight>
                          <a:latin typeface="Gill Sans MT"/>
                          <a:hlinkClick r:id="rId2"/>
                        </a:rPr>
                        <a:t>evenshtein Distance</a:t>
                      </a:r>
                      <a:r>
                        <a:rPr lang="en-US" sz="1200" dirty="0">
                          <a:solidFill>
                            <a:srgbClr val="202122"/>
                          </a:solidFill>
                          <a:effectLst/>
                          <a:highlight>
                            <a:srgbClr val="CBCBCB"/>
                          </a:highlight>
                          <a:latin typeface="Gill Sans MT"/>
                        </a:rPr>
                        <a:t> </a:t>
                      </a:r>
                      <a:endParaRPr lang="en-US" dirty="0">
                        <a:effectLst/>
                        <a:highlight>
                          <a:srgbClr val="CBCBCB"/>
                        </a:highlight>
                        <a:latin typeface="Gill Sans MT"/>
                      </a:endParaRPr>
                    </a:p>
                  </a:txBody>
                  <a:tcPr marL="66675" marR="66675" anchor="b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832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E7E7E7"/>
                          </a:highlight>
                          <a:latin typeface="Gill Sans MT"/>
                        </a:rPr>
                        <a:t>CTC-Greedy </a:t>
                      </a:r>
                      <a:endParaRPr lang="en-US" dirty="0">
                        <a:effectLst/>
                        <a:highlight>
                          <a:srgbClr val="E7E7E7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E7E7E7"/>
                          </a:highlight>
                          <a:latin typeface="Gill Sans MT"/>
                        </a:rPr>
                        <a:t>20.14 </a:t>
                      </a:r>
                      <a:endParaRPr lang="en-US" dirty="0">
                        <a:effectLst/>
                        <a:highlight>
                          <a:srgbClr val="E7E7E7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E7E7E7"/>
                          </a:highlight>
                          <a:latin typeface="Gill Sans MT"/>
                        </a:rPr>
                        <a:t>49.66 </a:t>
                      </a:r>
                      <a:endParaRPr lang="en-US" dirty="0">
                        <a:effectLst/>
                        <a:highlight>
                          <a:srgbClr val="E7E7E7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E7E7E7"/>
                          </a:highlight>
                          <a:latin typeface="Gill Sans MT"/>
                        </a:rPr>
                        <a:t>0.807 </a:t>
                      </a:r>
                      <a:endParaRPr lang="en-US" dirty="0">
                        <a:effectLst/>
                        <a:highlight>
                          <a:srgbClr val="E7E7E7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71992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CBCBCB"/>
                          </a:highlight>
                          <a:latin typeface="Gill Sans MT"/>
                        </a:rPr>
                        <a:t>ATT-Greedy </a:t>
                      </a:r>
                      <a:endParaRPr lang="en-US" dirty="0">
                        <a:effectLst/>
                        <a:highlight>
                          <a:srgbClr val="CBCBCB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CBCBCB"/>
                          </a:highlight>
                          <a:latin typeface="Gill Sans MT"/>
                        </a:rPr>
                        <a:t>10.16 </a:t>
                      </a:r>
                      <a:endParaRPr lang="en-US" dirty="0">
                        <a:effectLst/>
                        <a:highlight>
                          <a:srgbClr val="CBCBCB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CBCBCB"/>
                          </a:highlight>
                          <a:latin typeface="Gill Sans MT"/>
                        </a:rPr>
                        <a:t>98.42 </a:t>
                      </a:r>
                      <a:endParaRPr lang="en-US" dirty="0">
                        <a:effectLst/>
                        <a:highlight>
                          <a:srgbClr val="CBCBCB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CBCBCB"/>
                          </a:highlight>
                          <a:latin typeface="Gill Sans MT"/>
                        </a:rPr>
                        <a:t>0.808 </a:t>
                      </a:r>
                      <a:endParaRPr lang="en-US" dirty="0">
                        <a:effectLst/>
                        <a:highlight>
                          <a:srgbClr val="CBCBCB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9029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E7E7E7"/>
                          </a:highlight>
                          <a:latin typeface="Gill Sans MT"/>
                        </a:rPr>
                        <a:t>CTC-ATT-Joint Greedy </a:t>
                      </a:r>
                      <a:endParaRPr lang="en-US" dirty="0">
                        <a:effectLst/>
                        <a:highlight>
                          <a:srgbClr val="E7E7E7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E7E7E7"/>
                          </a:highlight>
                          <a:latin typeface="Gill Sans MT"/>
                        </a:rPr>
                        <a:t>5.26 </a:t>
                      </a:r>
                      <a:endParaRPr lang="en-US" dirty="0">
                        <a:effectLst/>
                        <a:highlight>
                          <a:srgbClr val="E7E7E7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E7E7E7"/>
                          </a:highlight>
                          <a:latin typeface="Gill Sans MT"/>
                        </a:rPr>
                        <a:t>190.22 </a:t>
                      </a:r>
                      <a:endParaRPr lang="en-US" dirty="0">
                        <a:effectLst/>
                        <a:highlight>
                          <a:srgbClr val="E7E7E7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E7E7E7"/>
                          </a:highlight>
                          <a:latin typeface="Gill Sans MT"/>
                        </a:rPr>
                        <a:t>0.812 </a:t>
                      </a:r>
                      <a:endParaRPr lang="en-US" dirty="0">
                        <a:effectLst/>
                        <a:highlight>
                          <a:srgbClr val="E7E7E7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164996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CBCBCB"/>
                          </a:highlight>
                          <a:latin typeface="Gill Sans MT"/>
                        </a:rPr>
                        <a:t>CTC-ATT-Joint Greedy -2xseed </a:t>
                      </a:r>
                      <a:endParaRPr lang="en-US" dirty="0">
                        <a:effectLst/>
                        <a:highlight>
                          <a:srgbClr val="CBCBCB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CBCBCB"/>
                          </a:highlight>
                          <a:latin typeface="Gill Sans MT"/>
                        </a:rPr>
                        <a:t>2.71 </a:t>
                      </a:r>
                      <a:endParaRPr lang="en-US" dirty="0">
                        <a:effectLst/>
                        <a:highlight>
                          <a:srgbClr val="CBCBCB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CBCBCB"/>
                          </a:highlight>
                          <a:latin typeface="Gill Sans MT"/>
                        </a:rPr>
                        <a:t>368.95 </a:t>
                      </a:r>
                      <a:endParaRPr lang="en-US" dirty="0">
                        <a:effectLst/>
                        <a:highlight>
                          <a:srgbClr val="CBCBCB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CBCBCB"/>
                          </a:highlight>
                          <a:latin typeface="Gill Sans MT"/>
                        </a:rPr>
                        <a:t>0.817 </a:t>
                      </a:r>
                      <a:endParaRPr lang="en-US" dirty="0">
                        <a:effectLst/>
                        <a:highlight>
                          <a:srgbClr val="CBCBCB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35967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E7E7E7"/>
                          </a:highlight>
                          <a:latin typeface="Gill Sans MT"/>
                        </a:rPr>
                        <a:t>CTC-ATT-Joint Greedy -3xseed </a:t>
                      </a:r>
                      <a:endParaRPr lang="en-US" dirty="0">
                        <a:effectLst/>
                        <a:highlight>
                          <a:srgbClr val="E7E7E7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E7E7E7"/>
                          </a:highlight>
                          <a:latin typeface="Gill Sans MT"/>
                        </a:rPr>
                        <a:t>1.75 </a:t>
                      </a:r>
                      <a:endParaRPr lang="en-US" dirty="0">
                        <a:effectLst/>
                        <a:highlight>
                          <a:srgbClr val="E7E7E7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E7E7E7"/>
                          </a:highlight>
                          <a:latin typeface="Gill Sans MT"/>
                        </a:rPr>
                        <a:t>570.77 </a:t>
                      </a:r>
                      <a:endParaRPr lang="en-US" dirty="0">
                        <a:effectLst/>
                        <a:highlight>
                          <a:srgbClr val="E7E7E7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dirty="0">
                          <a:effectLst/>
                          <a:highlight>
                            <a:srgbClr val="E7E7E7"/>
                          </a:highlight>
                          <a:latin typeface="Gill Sans MT"/>
                        </a:rPr>
                        <a:t>0.819 </a:t>
                      </a:r>
                      <a:endParaRPr lang="en-US" dirty="0">
                        <a:effectLst/>
                        <a:highlight>
                          <a:srgbClr val="E7E7E7"/>
                        </a:highlight>
                        <a:latin typeface="Gill Sans MT"/>
                      </a:endParaRPr>
                    </a:p>
                  </a:txBody>
                  <a:tcPr marL="66675" marR="66675">
                    <a:lnL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6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95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5326-97D2-38CA-DF2F-1FB23154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 &amp; Future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CD6A-3753-D45F-E227-28142927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dirty="0">
                <a:ea typeface="+mn-lt"/>
                <a:cs typeface="+mn-lt"/>
              </a:rPr>
              <a:t>Summary of findings.</a:t>
            </a:r>
            <a:endParaRPr lang="en-US" dirty="0"/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dirty="0">
                <a:ea typeface="+mn-lt"/>
                <a:cs typeface="+mn-lt"/>
              </a:rPr>
              <a:t>Impact on communication accessibility for the DHH community.</a:t>
            </a:r>
            <a:endParaRPr lang="en-US"/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dirty="0">
                <a:ea typeface="+mn-lt"/>
                <a:cs typeface="+mn-lt"/>
              </a:rPr>
              <a:t>Key achievements and contributions.</a:t>
            </a:r>
            <a:endParaRPr lang="en-US" dirty="0"/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dirty="0">
                <a:ea typeface="+mn-lt"/>
                <a:cs typeface="+mn-lt"/>
              </a:rPr>
              <a:t>Broader implications for assistive technology.</a:t>
            </a:r>
            <a:endParaRPr lang="en-US" dirty="0"/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6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9109-F22F-95B3-DBB2-589A1266699A}"/>
              </a:ext>
            </a:extLst>
          </p:cNvPr>
          <p:cNvSpPr txBox="1">
            <a:spLocks/>
          </p:cNvSpPr>
          <p:nvPr/>
        </p:nvSpPr>
        <p:spPr>
          <a:xfrm>
            <a:off x="473148" y="1031809"/>
            <a:ext cx="11029615" cy="528760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None/>
            </a:pPr>
            <a:r>
              <a:rPr lang="en-US" sz="2200" b="1" dirty="0">
                <a:ea typeface="+mn-lt"/>
                <a:cs typeface="+mn-lt"/>
              </a:rPr>
              <a:t>Future Recommendations</a:t>
            </a:r>
            <a:endParaRPr lang="en-US" sz="2200" b="1"/>
          </a:p>
          <a:p>
            <a:pPr marL="305435" indent="-305435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Expanding the system to other sign languages.</a:t>
            </a:r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Continuous improvement with larger datasets.</a:t>
            </a:r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Addressing ethical considerations in data use.</a:t>
            </a:r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Exploring integration with wearable devices.</a:t>
            </a:r>
          </a:p>
          <a:p>
            <a:pPr marL="305435" indent="-30543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Potential for commercial application and deployment.</a:t>
            </a:r>
          </a:p>
          <a:p>
            <a:pPr marL="305435" indent="-305435">
              <a:buFont typeface="Arial"/>
              <a:buChar char="•"/>
            </a:pPr>
            <a:endParaRPr lang="en-US" sz="1400" dirty="0">
              <a:ea typeface="+mn-lt"/>
              <a:cs typeface="+mn-lt"/>
            </a:endParaRPr>
          </a:p>
          <a:p>
            <a:pPr marL="305435" indent="-305435">
              <a:buFont typeface="Arial"/>
              <a:buChar char="•"/>
            </a:pPr>
            <a:endParaRPr lang="en-US" sz="1400" dirty="0"/>
          </a:p>
          <a:p>
            <a:pPr marL="0" indent="0">
              <a:buFont typeface="Wingdings 2"/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3273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CFE1-4DBF-1038-935D-7C2ECF49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D997-B636-2FDF-5429-54AD2E26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" y="1818869"/>
            <a:ext cx="11029615" cy="500327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Background of the Study</a:t>
            </a:r>
            <a:endParaRPr lang="en-US" sz="2200" b="1" dirty="0"/>
          </a:p>
          <a:p>
            <a:pPr marL="0" indent="0">
              <a:buNone/>
            </a:pPr>
            <a:endParaRPr lang="en-US" sz="2200" b="1" dirty="0">
              <a:latin typeface="Gill Sans MT"/>
              <a:ea typeface="+mn-lt"/>
              <a:cs typeface="+mn-lt"/>
            </a:endParaRPr>
          </a:p>
          <a:p>
            <a:pPr marL="305435" indent="-305435"/>
            <a:r>
              <a:rPr lang="en-US" b="1" dirty="0">
                <a:latin typeface="Gill Sans MT"/>
                <a:ea typeface="+mn-lt"/>
                <a:cs typeface="+mn-lt"/>
              </a:rPr>
              <a:t>Communication Challenges:</a:t>
            </a:r>
            <a:endParaRPr lang="en-US" b="1" dirty="0">
              <a:latin typeface="Gill Sans MT"/>
              <a:cs typeface="Times New Roman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800" dirty="0">
                <a:latin typeface="Gill Sans MT"/>
                <a:ea typeface="+mn-lt"/>
                <a:cs typeface="+mn-lt"/>
              </a:rPr>
              <a:t>Individuals who are deaf or hard of hearing face significant communication barriers.</a:t>
            </a:r>
            <a:endParaRPr lang="en-US" sz="1800">
              <a:latin typeface="Gill Sans MT"/>
              <a:cs typeface="Times New Roman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800" dirty="0">
                <a:latin typeface="Gill Sans MT"/>
                <a:ea typeface="+mn-lt"/>
                <a:cs typeface="+mn-lt"/>
              </a:rPr>
              <a:t>Most people do not know sign language, making everyday interactions difficult.</a:t>
            </a:r>
            <a:endParaRPr lang="en-US" sz="1800" dirty="0">
              <a:latin typeface="Gill Sans MT"/>
              <a:cs typeface="Times New Roman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800" dirty="0">
                <a:ea typeface="+mn-lt"/>
                <a:cs typeface="+mn-lt"/>
              </a:rPr>
              <a:t>Statistics on the global DHH population.</a:t>
            </a:r>
            <a:endParaRPr lang="en-US" sz="1800" dirty="0">
              <a:latin typeface="Gill Sans MT"/>
              <a:ea typeface="+mn-lt"/>
              <a:cs typeface="+mn-lt"/>
            </a:endParaRPr>
          </a:p>
          <a:p>
            <a:pPr marL="305435" indent="-305435"/>
            <a:r>
              <a:rPr lang="en-US" b="1" dirty="0">
                <a:latin typeface="Gill Sans MT"/>
                <a:ea typeface="+mn-lt"/>
                <a:cs typeface="+mn-lt"/>
              </a:rPr>
              <a:t>Importance of Fingerspelling:</a:t>
            </a:r>
            <a:endParaRPr lang="en-US" b="1" dirty="0">
              <a:latin typeface="Gill Sans MT"/>
              <a:cs typeface="Times New Roman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800" dirty="0">
                <a:latin typeface="Gill Sans MT"/>
                <a:ea typeface="+mn-lt"/>
                <a:cs typeface="+mn-lt"/>
              </a:rPr>
              <a:t>Fingerspelling is crucial for expressing specific names, technical terms, and proper nouns.</a:t>
            </a:r>
            <a:endParaRPr lang="en-US" sz="1800">
              <a:latin typeface="Gill Sans MT"/>
              <a:cs typeface="Times New Roman"/>
            </a:endParaRP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800" dirty="0">
                <a:latin typeface="Gill Sans MT"/>
                <a:ea typeface="+mn-lt"/>
                <a:cs typeface="+mn-lt"/>
              </a:rPr>
              <a:t>Essential component of American Sign Language (ASL) that requires precise interpretation.</a:t>
            </a:r>
            <a:endParaRPr lang="en-US" sz="1800">
              <a:latin typeface="Gill Sans MT"/>
              <a:cs typeface="Times New Roman"/>
            </a:endParaRPr>
          </a:p>
          <a:p>
            <a:pPr marL="305435" indent="-305435"/>
            <a:endParaRPr lang="en-US" dirty="0">
              <a:latin typeface="Gill Sans M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725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6A9000-1055-42A8-5D90-7A9D104E894D}"/>
              </a:ext>
            </a:extLst>
          </p:cNvPr>
          <p:cNvSpPr txBox="1">
            <a:spLocks/>
          </p:cNvSpPr>
          <p:nvPr/>
        </p:nvSpPr>
        <p:spPr>
          <a:xfrm>
            <a:off x="452039" y="964678"/>
            <a:ext cx="11160406" cy="54297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/>
                <a:ea typeface="+mn-lt"/>
                <a:cs typeface="+mn-lt"/>
              </a:rPr>
              <a:t>Problem Statement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Gill Sans MT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There is a significant gap in the availability of accurate ASL fingerspelling recognition systems due to challenges like variations in handshapes and gestures. This research aims to develop a robust recognition system using advanced machine learning techniques to improve communication accessibility for the Deaf and Hard of Hearing community.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Gill Sans MT"/>
                <a:ea typeface="+mn-lt"/>
                <a:cs typeface="Arial"/>
              </a:rPr>
              <a:t>Current Solutions :</a:t>
            </a:r>
            <a:endParaRPr lang="en-US" b="1" dirty="0">
              <a:solidFill>
                <a:srgbClr val="000000"/>
              </a:solidFill>
              <a:latin typeface="Gill Sans MT"/>
              <a:cs typeface="Arial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,Sans-Serif" panose="05020102010507070707" pitchFamily="18" charset="2"/>
              <a:buChar char="•"/>
            </a:pPr>
            <a:r>
              <a:rPr lang="en-US" sz="1800" dirty="0">
                <a:solidFill>
                  <a:srgbClr val="000000"/>
                </a:solidFill>
                <a:latin typeface="Gill Sans MT"/>
                <a:ea typeface="+mn-lt"/>
                <a:cs typeface="Arial"/>
              </a:rPr>
              <a:t>Existing sign language recognition systems lack accuracy and speed.</a:t>
            </a:r>
            <a:endParaRPr lang="en-US" sz="1800">
              <a:solidFill>
                <a:srgbClr val="000000"/>
              </a:solidFill>
              <a:latin typeface="Gill Sans MT"/>
              <a:cs typeface="Arial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,Sans-Serif" panose="05020102010507070707" pitchFamily="18" charset="2"/>
              <a:buChar char="•"/>
            </a:pP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Challenges with environmental conditions and hand positions.</a:t>
            </a:r>
            <a:endParaRPr lang="en-US" sz="1800" dirty="0">
              <a:solidFill>
                <a:srgbClr val="000000"/>
              </a:solidFill>
              <a:latin typeface="Gill Sans MT"/>
              <a:ea typeface="+mn-lt"/>
              <a:cs typeface="Arial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,Sans-Serif" panose="05020102010507070707" pitchFamily="18" charset="2"/>
              <a:buChar char="•"/>
            </a:pPr>
            <a:r>
              <a:rPr lang="en-US" sz="1800" dirty="0">
                <a:solidFill>
                  <a:srgbClr val="000000"/>
                </a:solidFill>
                <a:ea typeface="+mn-lt"/>
                <a:cs typeface="+mn-lt"/>
              </a:rPr>
              <a:t>Need for a reliable system for translating ASL fingerspelling to text.</a:t>
            </a:r>
            <a:endParaRPr lang="en-US" sz="1800" dirty="0">
              <a:solidFill>
                <a:srgbClr val="000000"/>
              </a:solidFill>
              <a:latin typeface="Gill Sans MT"/>
              <a:ea typeface="+mn-lt"/>
              <a:cs typeface="Arial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,Sans-Serif" panose="05020102010507070707" pitchFamily="18" charset="2"/>
              <a:buChar char="•"/>
            </a:pPr>
            <a:r>
              <a:rPr lang="en-US" sz="1800" dirty="0">
                <a:solidFill>
                  <a:srgbClr val="000000"/>
                </a:solidFill>
                <a:latin typeface="Gill Sans MT"/>
                <a:ea typeface="+mn-lt"/>
                <a:cs typeface="Arial"/>
              </a:rPr>
              <a:t>Difficulty in real-time interpretation of ASL fingerspelling.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Gill Sans MT"/>
                <a:ea typeface="+mn-lt"/>
                <a:cs typeface="Arial"/>
              </a:rPr>
              <a:t>Need for Improvement :</a:t>
            </a:r>
            <a:endParaRPr lang="en-US" b="1" dirty="0">
              <a:solidFill>
                <a:srgbClr val="000000"/>
              </a:solidFill>
              <a:latin typeface="Gill Sans MT"/>
              <a:cs typeface="Arial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,Sans-Serif" panose="05020102010507070707" pitchFamily="18" charset="2"/>
              <a:buChar char="•"/>
            </a:pPr>
            <a:r>
              <a:rPr lang="en-US" sz="1800" dirty="0">
                <a:solidFill>
                  <a:srgbClr val="000000"/>
                </a:solidFill>
                <a:latin typeface="Gill Sans MT"/>
                <a:ea typeface="+mn-lt"/>
                <a:cs typeface="Arial"/>
              </a:rPr>
              <a:t>A reliable system is needed to translate ASL fingerspelling into text.</a:t>
            </a:r>
            <a:endParaRPr lang="en-US" sz="1800">
              <a:solidFill>
                <a:srgbClr val="000000"/>
              </a:solidFill>
              <a:latin typeface="Gill Sans MT"/>
              <a:cs typeface="Arial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,Sans-Serif" panose="05020102010507070707" pitchFamily="18" charset="2"/>
              <a:buChar char="•"/>
            </a:pPr>
            <a:r>
              <a:rPr lang="en-US" sz="1800" dirty="0">
                <a:solidFill>
                  <a:srgbClr val="000000"/>
                </a:solidFill>
                <a:latin typeface="Gill Sans MT"/>
                <a:ea typeface="+mn-lt"/>
                <a:cs typeface="Arial"/>
              </a:rPr>
              <a:t>The system must handle varying environmental conditions and different hand positions</a:t>
            </a:r>
            <a:endParaRPr lang="en-US" sz="1800" dirty="0">
              <a:latin typeface="Gill Sans MT"/>
              <a:cs typeface="Times New Roman"/>
            </a:endParaRPr>
          </a:p>
          <a:p>
            <a:pPr marL="305435" indent="-305435"/>
            <a:endParaRPr lang="en-US" sz="1400" dirty="0">
              <a:latin typeface="Gill Sans M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09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839E-7637-5CFF-8ACB-5B188691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Aim &amp;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371A-7CEB-6800-FC24-D3C3F9809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89" y="2959556"/>
            <a:ext cx="11160406" cy="3194945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US" b="1" dirty="0"/>
              <a:t>Aim :</a:t>
            </a:r>
          </a:p>
          <a:p>
            <a:pPr marL="324485" lvl="1" indent="0">
              <a:buNone/>
            </a:pPr>
            <a:r>
              <a:rPr lang="en-US" sz="1800" dirty="0">
                <a:ea typeface="+mn-lt"/>
                <a:cs typeface="+mn-lt"/>
              </a:rPr>
              <a:t>Develop a robust, accurate, and user-friendly sign language recognition system.</a:t>
            </a:r>
          </a:p>
          <a:p>
            <a:pPr marL="305435" indent="-305435"/>
            <a:r>
              <a:rPr lang="en-US" b="1" dirty="0"/>
              <a:t>Objective :</a:t>
            </a:r>
          </a:p>
          <a:p>
            <a:pPr marL="915670" indent="-285750">
              <a:buFont typeface="Arial,Sans-Serif" panose="05020102010507070707" pitchFamily="18" charset="2"/>
              <a:buChar char="•"/>
            </a:pPr>
            <a:r>
              <a:rPr lang="en-US" dirty="0">
                <a:latin typeface="Arial"/>
                <a:cs typeface="Arial"/>
              </a:rPr>
              <a:t>Algorithm Development: Create algorithms for accurate fingerspelling recognition.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915670" indent="-285750">
              <a:buFont typeface="Arial,Sans-Serif" panose="05020102010507070707" pitchFamily="18" charset="2"/>
              <a:buChar char="•"/>
            </a:pPr>
            <a:r>
              <a:rPr lang="en-US" dirty="0">
                <a:latin typeface="Arial"/>
                <a:cs typeface="Arial"/>
              </a:rPr>
              <a:t>Real-Time Performance: Optimize the system for real-time performance.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915670" indent="-285750">
              <a:buFont typeface="Arial,Sans-Serif" panose="05020102010507070707" pitchFamily="18" charset="2"/>
              <a:buChar char="•"/>
            </a:pPr>
            <a:r>
              <a:rPr lang="en-US" dirty="0">
                <a:latin typeface="Arial"/>
                <a:cs typeface="Arial"/>
              </a:rPr>
              <a:t>Accuracy Enhancement: : Improve the accuracy of recognition.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915670" indent="-285750">
              <a:buFont typeface="Arial,Sans-Serif" panose="05020102010507070707" pitchFamily="18" charset="2"/>
              <a:buChar char="•"/>
            </a:pPr>
            <a:r>
              <a:rPr lang="en-US" dirty="0">
                <a:latin typeface="Arial"/>
                <a:cs typeface="Arial"/>
              </a:rPr>
              <a:t>Feature Engineering: Conduct thorough feature engineering to improve model performance.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915670" indent="-285750">
              <a:buFont typeface="Arial,Sans-Serif" panose="05020102010507070707" pitchFamily="18" charset="2"/>
              <a:buChar char="•"/>
            </a:pPr>
            <a:r>
              <a:rPr lang="en-US" dirty="0">
                <a:latin typeface="Arial"/>
                <a:cs typeface="Arial"/>
              </a:rPr>
              <a:t>Evaluate system performance through user studies.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99795" indent="-269875"/>
            <a:endParaRPr lang="en-US" sz="1400" dirty="0"/>
          </a:p>
          <a:p>
            <a:pPr marL="629920" indent="0">
              <a:buNone/>
            </a:pPr>
            <a:endParaRPr lang="en-US" dirty="0"/>
          </a:p>
          <a:p>
            <a:pPr marL="594360" lvl="2" indent="-305435">
              <a:buFont typeface="Wingdings" panose="05020102010507070707" pitchFamily="18" charset="2"/>
              <a:buChar char="§"/>
            </a:pPr>
            <a:endParaRPr lang="en-US" dirty="0"/>
          </a:p>
          <a:p>
            <a:pPr marL="324485" lvl="1" indent="-305435"/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1844-49D6-9221-AECC-5D4CD990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Literature Review - Sign Language Recognition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E68-1B7B-0447-B35D-B76D47449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4601"/>
            <a:ext cx="11029615" cy="5196615"/>
          </a:xfrm>
        </p:spPr>
        <p:txBody>
          <a:bodyPr>
            <a:normAutofit/>
          </a:bodyPr>
          <a:lstStyle/>
          <a:p>
            <a:pPr marL="305435" indent="-305435"/>
            <a:r>
              <a:rPr lang="en-US" b="1" dirty="0"/>
              <a:t>Sign Language </a:t>
            </a:r>
            <a:r>
              <a:rPr lang="en-US" b="1" dirty="0">
                <a:ea typeface="+mn-lt"/>
                <a:cs typeface="+mn-lt"/>
              </a:rPr>
              <a:t>and ASL:</a:t>
            </a:r>
            <a:endParaRPr lang="en-US" b="1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800" dirty="0">
                <a:ea typeface="+mn-lt"/>
                <a:cs typeface="+mn-lt"/>
              </a:rPr>
              <a:t>Sign language is crucial for communication in the Deaf and Hard of Hearing (DHH) community.</a:t>
            </a:r>
            <a:endParaRPr lang="en-US" sz="1800" dirty="0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800" dirty="0">
                <a:ea typeface="+mn-lt"/>
                <a:cs typeface="+mn-lt"/>
              </a:rPr>
              <a:t>American Sign Language (ASL) is one of the most prominent sign languages used globally.</a:t>
            </a:r>
            <a:endParaRPr lang="en-US" sz="180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Technological Advancements:</a:t>
            </a:r>
            <a:endParaRPr lang="en-US" b="1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800" dirty="0">
                <a:ea typeface="+mn-lt"/>
                <a:cs typeface="+mn-lt"/>
              </a:rPr>
              <a:t>Early recognition systems required substantial human intervention.</a:t>
            </a:r>
            <a:endParaRPr lang="en-US" sz="1800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800" dirty="0">
                <a:ea typeface="+mn-lt"/>
                <a:cs typeface="+mn-lt"/>
              </a:rPr>
              <a:t>Introduction of computer vision and AI advanced the field significantly.</a:t>
            </a:r>
            <a:endParaRPr lang="en-US" sz="180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Key Milestones:</a:t>
            </a:r>
            <a:endParaRPr lang="en-US" b="1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800" dirty="0">
                <a:ea typeface="+mn-lt"/>
                <a:cs typeface="+mn-lt"/>
              </a:rPr>
              <a:t>Early efforts: Manual recognition systems with limited accuracy.</a:t>
            </a:r>
            <a:endParaRPr lang="en-US" sz="1800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800" dirty="0">
                <a:ea typeface="+mn-lt"/>
                <a:cs typeface="+mn-lt"/>
              </a:rPr>
              <a:t>Integration of machine learning algorithms in the late 20th century.</a:t>
            </a:r>
            <a:endParaRPr lang="en-US" sz="1800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800" dirty="0">
                <a:ea typeface="+mn-lt"/>
                <a:cs typeface="+mn-lt"/>
              </a:rPr>
              <a:t>Emergence of deep learning techniques, especially CNNs, for improved accuracy.</a:t>
            </a:r>
            <a:endParaRPr lang="en-US" sz="1800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800" dirty="0">
                <a:ea typeface="+mn-lt"/>
                <a:cs typeface="+mn-lt"/>
              </a:rPr>
              <a:t>Shift towards real-time recognition systems to enhance accessibility.</a:t>
            </a:r>
            <a:endParaRPr lang="en-US" sz="1800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6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7F6025-5259-92AA-EDE8-FE7A87621A32}"/>
              </a:ext>
            </a:extLst>
          </p:cNvPr>
          <p:cNvSpPr txBox="1">
            <a:spLocks/>
          </p:cNvSpPr>
          <p:nvPr/>
        </p:nvSpPr>
        <p:spPr>
          <a:xfrm>
            <a:off x="473148" y="724735"/>
            <a:ext cx="11029615" cy="612921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None/>
            </a:pPr>
            <a:r>
              <a:rPr lang="en-US" sz="2200" b="1" dirty="0"/>
              <a:t>Machine Learning in Sign Language Recognition</a:t>
            </a:r>
          </a:p>
          <a:p>
            <a:pPr marL="305435" indent="-305435">
              <a:buNone/>
            </a:pPr>
            <a:endParaRPr lang="en-US" dirty="0">
              <a:ea typeface="+mn-lt"/>
              <a:cs typeface="+mn-lt"/>
            </a:endParaRPr>
          </a:p>
          <a:p>
            <a:pPr marL="305435" indent="-305435">
              <a:buFont typeface="Wingdings 2"/>
            </a:pPr>
            <a:r>
              <a:rPr lang="en-US" b="1" dirty="0">
                <a:ea typeface="+mn-lt"/>
                <a:cs typeface="+mn-lt"/>
              </a:rPr>
              <a:t>Role of ML in Enhancing Recognition Systems:</a:t>
            </a:r>
          </a:p>
          <a:p>
            <a:pPr marL="915670" lvl="1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Machine learning enables models to learn and adapt to complex gestures.</a:t>
            </a:r>
          </a:p>
          <a:p>
            <a:pPr marL="915670" lvl="1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Early approaches: Support Vector Machines (SVMs) and k-Nearest Neighbors (KNN).</a:t>
            </a:r>
            <a:endParaRPr lang="en-US" sz="1800"/>
          </a:p>
          <a:p>
            <a:pPr marL="305435" indent="-305435">
              <a:buFont typeface="Wingdings 2"/>
            </a:pPr>
            <a:r>
              <a:rPr lang="en-US" b="1" dirty="0">
                <a:ea typeface="+mn-lt"/>
                <a:cs typeface="+mn-lt"/>
              </a:rPr>
              <a:t>Deep Learning Techniques:</a:t>
            </a:r>
          </a:p>
          <a:p>
            <a:pPr marL="915670" lvl="1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Convolutional Neural Networks (CNNs): Extract hierarchical features from image data.</a:t>
            </a:r>
          </a:p>
          <a:p>
            <a:pPr marL="915670" lvl="1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Recurrent Neural Networks (RNNs) and Long Short-Term Memory (LSTM): Model temporal dependencies in gesture sequences.</a:t>
            </a:r>
          </a:p>
          <a:p>
            <a:pPr marL="305435" indent="-305435">
              <a:buFont typeface="Wingdings 2"/>
            </a:pPr>
            <a:r>
              <a:rPr lang="en-US" b="1" dirty="0">
                <a:ea typeface="+mn-lt"/>
                <a:cs typeface="+mn-lt"/>
              </a:rPr>
              <a:t>Recent Advancements:</a:t>
            </a:r>
          </a:p>
          <a:p>
            <a:pPr marL="915670" lvl="1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Transfer Learning: Uses pre-trained models to improve performance with limited data.</a:t>
            </a:r>
          </a:p>
          <a:p>
            <a:pPr marL="915670" lvl="1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Data Augmentation and Synthetic Data Generation: Address dataset limitations.</a:t>
            </a:r>
          </a:p>
          <a:p>
            <a:pPr marL="915670" lvl="1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Integration of Transformers: Utilize self-attention mechanisms for improved accuracy in recognizing complex hand movements.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545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8F1E-0FEC-51D8-5952-17236318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62768"/>
            <a:ext cx="11029616" cy="1013800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r>
              <a:rPr lang="en-US" dirty="0">
                <a:ea typeface="+mj-lt"/>
                <a:cs typeface="+mj-lt"/>
              </a:rPr>
              <a:t>RESEARCH METHODOLOGY</a:t>
            </a:r>
            <a:endParaRPr lang="en-US" dirty="0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2DA9-CFEC-C314-FBAA-FE84CA3B8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187017"/>
            <a:ext cx="11029615" cy="34280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1400" b="1" dirty="0">
                <a:ea typeface="+mn-lt"/>
                <a:cs typeface="+mn-lt"/>
              </a:rPr>
              <a:t>Systematic Approach:</a:t>
            </a:r>
            <a:endParaRPr lang="en-US" sz="1400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400" b="1" dirty="0">
                <a:ea typeface="+mn-lt"/>
                <a:cs typeface="+mn-lt"/>
              </a:rPr>
              <a:t>Conceptualization to Evaluation</a:t>
            </a:r>
            <a:r>
              <a:rPr lang="en-US" sz="1400" dirty="0">
                <a:ea typeface="+mn-lt"/>
                <a:cs typeface="+mn-lt"/>
              </a:rPr>
              <a:t>: Detailed design process for reliable ASL fingerspelling recognition.</a:t>
            </a:r>
            <a:endParaRPr lang="en-US" sz="1400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400" b="1" dirty="0">
                <a:ea typeface="+mn-lt"/>
                <a:cs typeface="+mn-lt"/>
              </a:rPr>
              <a:t>Multidisciplinary Framework</a:t>
            </a:r>
            <a:r>
              <a:rPr lang="en-US" sz="1400" dirty="0">
                <a:ea typeface="+mn-lt"/>
                <a:cs typeface="+mn-lt"/>
              </a:rPr>
              <a:t>: Combines insights from linguistics, computer vision, and machine learning.</a:t>
            </a:r>
            <a:endParaRPr lang="en-US" sz="1400"/>
          </a:p>
          <a:p>
            <a:pPr marL="305435" indent="-305435"/>
            <a:r>
              <a:rPr lang="en-US" sz="1400" b="1" dirty="0">
                <a:ea typeface="+mn-lt"/>
                <a:cs typeface="+mn-lt"/>
              </a:rPr>
              <a:t>Key Methodologies:</a:t>
            </a:r>
            <a:endParaRPr lang="en-US" sz="1400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400" b="1" dirty="0">
                <a:ea typeface="+mn-lt"/>
                <a:cs typeface="+mn-lt"/>
              </a:rPr>
              <a:t>Transformer Models</a:t>
            </a:r>
            <a:r>
              <a:rPr lang="en-US" sz="1400" dirty="0">
                <a:ea typeface="+mn-lt"/>
                <a:cs typeface="+mn-lt"/>
              </a:rPr>
              <a:t>: Used for handling sequential data and capturing long-range dependencies.</a:t>
            </a:r>
            <a:endParaRPr lang="en-US" sz="1400"/>
          </a:p>
          <a:p>
            <a:pPr marL="305435" indent="-305435"/>
            <a:r>
              <a:rPr lang="en-US" sz="1400" b="1" dirty="0">
                <a:ea typeface="+mn-lt"/>
                <a:cs typeface="+mn-lt"/>
              </a:rPr>
              <a:t>Data Collection:</a:t>
            </a:r>
            <a:endParaRPr lang="en-US" sz="1400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400" dirty="0">
                <a:ea typeface="+mn-lt"/>
                <a:cs typeface="+mn-lt"/>
              </a:rPr>
              <a:t>Source: Public repository with video recordings of ASL gestures.</a:t>
            </a:r>
            <a:endParaRPr lang="en-US" sz="1400"/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400" dirty="0">
                <a:ea typeface="+mn-lt"/>
                <a:cs typeface="+mn-lt"/>
              </a:rPr>
              <a:t>Format:</a:t>
            </a:r>
            <a:endParaRPr lang="en-US" sz="1400"/>
          </a:p>
          <a:p>
            <a:pPr marL="899795" lvl="2" indent="-305435">
              <a:buFont typeface="Wingdings" panose="05020102010507070707" pitchFamily="18" charset="2"/>
              <a:buChar char="§"/>
            </a:pPr>
            <a:r>
              <a:rPr lang="en-US" dirty="0">
                <a:ea typeface="+mn-lt"/>
                <a:cs typeface="+mn-lt"/>
              </a:rPr>
              <a:t>Video Frames: Segmented to capture temporal aspects.</a:t>
            </a:r>
            <a:endParaRPr lang="en-US"/>
          </a:p>
          <a:p>
            <a:pPr marL="899795" lvl="2" indent="-305435">
              <a:buFont typeface="Wingdings" panose="05020102010507070707" pitchFamily="18" charset="2"/>
              <a:buChar char="§"/>
            </a:pPr>
            <a:r>
              <a:rPr lang="en-US" dirty="0">
                <a:ea typeface="+mn-lt"/>
                <a:cs typeface="+mn-lt"/>
              </a:rPr>
              <a:t>Landmark Coordinates: Annotated key points on the signer's body.</a:t>
            </a:r>
          </a:p>
          <a:p>
            <a:pPr marL="629920" lvl="1" indent="-305435">
              <a:buFont typeface="Arial" panose="05020102010507070707" pitchFamily="18" charset="2"/>
              <a:buChar char="•"/>
            </a:pPr>
            <a:r>
              <a:rPr lang="en-US" sz="1400" dirty="0">
                <a:ea typeface="+mn-lt"/>
                <a:cs typeface="+mn-lt"/>
              </a:rPr>
              <a:t>Volume:</a:t>
            </a:r>
          </a:p>
          <a:p>
            <a:pPr marL="899795" lvl="2" indent="-305435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Training Set: Thousands of sequences.</a:t>
            </a:r>
          </a:p>
          <a:p>
            <a:pPr marL="899795" lvl="2" indent="-305435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Validation Set: Subset for hyperparameter tuning.</a:t>
            </a:r>
          </a:p>
          <a:p>
            <a:pPr marL="899795" lvl="2" indent="-305435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Test Set: Separate for unbiased evaluation.</a:t>
            </a:r>
          </a:p>
          <a:p>
            <a:pPr marL="0" indent="-305435">
              <a:buNone/>
            </a:pPr>
            <a:endParaRPr lang="en-US" sz="1400" dirty="0"/>
          </a:p>
          <a:p>
            <a:pPr marL="899795" lvl="2" indent="-305435">
              <a:buFont typeface="Wingdings" panose="05020102010507070707" pitchFamily="18" charset="2"/>
              <a:buChar char="§"/>
            </a:pPr>
            <a:endParaRPr lang="en-US" dirty="0"/>
          </a:p>
          <a:p>
            <a:pPr marL="305435" indent="-305435"/>
            <a:endParaRPr lang="en-US" sz="1400"/>
          </a:p>
          <a:p>
            <a:pPr marL="305435" indent="-305435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0109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CFEE-7449-FCB0-C407-722DF002C692}"/>
              </a:ext>
            </a:extLst>
          </p:cNvPr>
          <p:cNvSpPr txBox="1">
            <a:spLocks/>
          </p:cNvSpPr>
          <p:nvPr/>
        </p:nvSpPr>
        <p:spPr>
          <a:xfrm>
            <a:off x="473148" y="1031809"/>
            <a:ext cx="11029615" cy="5287601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>
              <a:buNone/>
            </a:pPr>
            <a:r>
              <a:rPr lang="en-US" sz="2200" b="1" dirty="0"/>
              <a:t>Machine Learning in Sign Language Recognition</a:t>
            </a:r>
          </a:p>
          <a:p>
            <a:pPr marL="305435" indent="-305435">
              <a:buNone/>
            </a:pPr>
            <a:endParaRPr lang="en-US" b="1" dirty="0">
              <a:ea typeface="+mn-lt"/>
              <a:cs typeface="+mn-lt"/>
            </a:endParaRPr>
          </a:p>
          <a:p>
            <a:pPr marL="305435" indent="-305435">
              <a:buFont typeface="Wingdings 2"/>
            </a:pPr>
            <a:r>
              <a:rPr lang="en-US" b="1" dirty="0">
                <a:ea typeface="+mn-lt"/>
                <a:cs typeface="+mn-lt"/>
              </a:rPr>
              <a:t>Role of ML in Enhancing Recognition Systems:</a:t>
            </a:r>
            <a:endParaRPr lang="en-US" dirty="0">
              <a:ea typeface="+mn-lt"/>
              <a:cs typeface="+mn-lt"/>
            </a:endParaRPr>
          </a:p>
          <a:p>
            <a:pPr marL="915670" lvl="1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Machine learning enables models to learn and adapt to complex gestures.</a:t>
            </a:r>
          </a:p>
          <a:p>
            <a:pPr marL="915670" lvl="1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Early approaches: Support Vector Machines (SVMs) and k-Nearest Neighbors (KNN).</a:t>
            </a:r>
            <a:endParaRPr lang="en-US" sz="1800"/>
          </a:p>
          <a:p>
            <a:pPr marL="305435" indent="-305435">
              <a:buFont typeface="Wingdings 2"/>
            </a:pPr>
            <a:r>
              <a:rPr lang="en-US" b="1" dirty="0">
                <a:ea typeface="+mn-lt"/>
                <a:cs typeface="+mn-lt"/>
              </a:rPr>
              <a:t>Deep Learning Techniques:</a:t>
            </a:r>
            <a:endParaRPr lang="en-US" dirty="0">
              <a:ea typeface="+mn-lt"/>
              <a:cs typeface="+mn-lt"/>
            </a:endParaRPr>
          </a:p>
          <a:p>
            <a:pPr marL="915670" lvl="1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Convolutional Neural Networks (CNNs): Extract hierarchical features from image data.</a:t>
            </a:r>
          </a:p>
          <a:p>
            <a:pPr marL="915670" lvl="1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Recurrent Neural Networks (RNNs) and Long Short-Term Memory (LSTM): Model temporal dependencies in gesture sequences.</a:t>
            </a:r>
          </a:p>
          <a:p>
            <a:pPr marL="305435" indent="-305435">
              <a:buFont typeface="Wingdings 2"/>
            </a:pPr>
            <a:r>
              <a:rPr lang="en-US" b="1" dirty="0">
                <a:ea typeface="+mn-lt"/>
                <a:cs typeface="+mn-lt"/>
              </a:rPr>
              <a:t>Recent Advancements:</a:t>
            </a:r>
            <a:endParaRPr lang="en-US" dirty="0">
              <a:ea typeface="+mn-lt"/>
              <a:cs typeface="+mn-lt"/>
            </a:endParaRPr>
          </a:p>
          <a:p>
            <a:pPr marL="915670" lvl="1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Transfer Learning: Uses pre-trained models to improve performance with limited data.</a:t>
            </a:r>
          </a:p>
          <a:p>
            <a:pPr marL="915670" lvl="1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Data Augmentation and Synthetic Data Generation: Address dataset limitations.</a:t>
            </a:r>
          </a:p>
          <a:p>
            <a:pPr marL="915670" lvl="1" indent="-285750"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Integration of Transformers: Utilize self-attention mechanisms for improved accuracy in recognizing complex hand movements.</a:t>
            </a:r>
          </a:p>
          <a:p>
            <a:pPr marL="0" indent="0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2135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52FC-942E-BF11-D839-64C80CE8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Results &amp; Discussion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97FD-CFDB-8866-15FF-EF30F5A0D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32" y="21804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Baseline Model Results</a:t>
            </a: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dirty="0">
                <a:ea typeface="+mn-lt"/>
                <a:cs typeface="+mn-lt"/>
              </a:rPr>
              <a:t>Initial accuracy and performance metrics.</a:t>
            </a:r>
            <a:endParaRPr lang="en-US"/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dirty="0">
                <a:ea typeface="+mn-lt"/>
                <a:cs typeface="+mn-lt"/>
              </a:rPr>
              <a:t>Challenges identified.</a:t>
            </a:r>
            <a:endParaRPr lang="en-US"/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dirty="0">
                <a:ea typeface="+mn-lt"/>
                <a:cs typeface="+mn-lt"/>
              </a:rPr>
              <a:t>Performance of simple architectures with CTC.</a:t>
            </a:r>
            <a:endParaRPr lang="en-US"/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dirty="0">
                <a:ea typeface="+mn-lt"/>
                <a:cs typeface="+mn-lt"/>
              </a:rPr>
              <a:t>Key limitations and areas for improvement.</a:t>
            </a:r>
            <a:endParaRPr lang="en-US" dirty="0"/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sz="1400" dirty="0"/>
          </a:p>
          <a:p>
            <a:pPr marL="305435" indent="-305435">
              <a:buFont typeface="Arial" panose="05020102010507070707" pitchFamily="18" charset="2"/>
              <a:buChar char="•"/>
            </a:pPr>
            <a:endParaRPr lang="en-US" dirty="0"/>
          </a:p>
        </p:txBody>
      </p:sp>
      <p:pic>
        <p:nvPicPr>
          <p:cNvPr id="4" name="Picture 3" descr="A screenshot of a list of data&#10;&#10;Description automatically generated">
            <a:extLst>
              <a:ext uri="{FF2B5EF4-FFF2-40B4-BE49-F238E27FC236}">
                <a16:creationId xmlns:a16="http://schemas.microsoft.com/office/drawing/2014/main" id="{CB5F2435-33A8-5ACA-A141-3CF05DB6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236" y="2177956"/>
            <a:ext cx="3503839" cy="41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373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</vt:lpstr>
      <vt:lpstr>Sign Language Recognition for Deaf and Hard of Hearing Communication with Real-Time Detection and Translation of the American Sign Language (ASL) Fingerspelling to Text </vt:lpstr>
      <vt:lpstr>Introduction</vt:lpstr>
      <vt:lpstr>PowerPoint Presentation</vt:lpstr>
      <vt:lpstr>Aim &amp; Objective</vt:lpstr>
      <vt:lpstr>Literature Review - Sign Language Recognition</vt:lpstr>
      <vt:lpstr>PowerPoint Presentation</vt:lpstr>
      <vt:lpstr> RESEARCH METHODOLOGY </vt:lpstr>
      <vt:lpstr>PowerPoint Presentation</vt:lpstr>
      <vt:lpstr>Results &amp; Discussion </vt:lpstr>
      <vt:lpstr>PowerPoint Presentation</vt:lpstr>
      <vt:lpstr>PowerPoint Presentation</vt:lpstr>
      <vt:lpstr>PowerPoint Presentation</vt:lpstr>
      <vt:lpstr>Conclusion &amp; Future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433</cp:revision>
  <dcterms:created xsi:type="dcterms:W3CDTF">2024-06-10T06:15:55Z</dcterms:created>
  <dcterms:modified xsi:type="dcterms:W3CDTF">2024-06-14T05:18:36Z</dcterms:modified>
</cp:coreProperties>
</file>