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7" r:id="rId1"/>
  </p:sldMasterIdLst>
  <p:sldIdLst>
    <p:sldId id="256" r:id="rId2"/>
    <p:sldId id="257" r:id="rId3"/>
    <p:sldId id="266" r:id="rId4"/>
    <p:sldId id="258" r:id="rId5"/>
    <p:sldId id="260" r:id="rId6"/>
    <p:sldId id="265" r:id="rId7"/>
    <p:sldId id="259" r:id="rId8"/>
    <p:sldId id="261" r:id="rId9"/>
    <p:sldId id="262" r:id="rId10"/>
    <p:sldId id="263" r:id="rId11"/>
    <p:sldId id="264"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7" d="100"/>
          <a:sy n="77" d="100"/>
        </p:scale>
        <p:origin x="883"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BC0A7CC-DD7B-48FC-B8D2-06E0D041C542}" type="doc">
      <dgm:prSet loTypeId="urn:microsoft.com/office/officeart/2005/8/layout/list1" loCatId="list" qsTypeId="urn:microsoft.com/office/officeart/2005/8/quickstyle/simple4" qsCatId="simple" csTypeId="urn:microsoft.com/office/officeart/2005/8/colors/accent0_3" csCatId="mainScheme" phldr="1"/>
      <dgm:spPr/>
      <dgm:t>
        <a:bodyPr/>
        <a:lstStyle/>
        <a:p>
          <a:endParaRPr lang="en-US"/>
        </a:p>
      </dgm:t>
    </dgm:pt>
    <dgm:pt modelId="{652F4316-6299-4564-B983-F307203678D8}">
      <dgm:prSet/>
      <dgm:spPr/>
      <dgm:t>
        <a:bodyPr/>
        <a:lstStyle/>
        <a:p>
          <a:r>
            <a:rPr lang="en-US" dirty="0"/>
            <a:t>What is malware?</a:t>
          </a:r>
        </a:p>
      </dgm:t>
    </dgm:pt>
    <dgm:pt modelId="{DEE02150-A5E7-4BB1-872F-06C8E6AD90FB}" type="parTrans" cxnId="{D9CF7E61-E710-4819-83AE-AEDDD3CC06E8}">
      <dgm:prSet/>
      <dgm:spPr/>
      <dgm:t>
        <a:bodyPr/>
        <a:lstStyle/>
        <a:p>
          <a:endParaRPr lang="en-US"/>
        </a:p>
      </dgm:t>
    </dgm:pt>
    <dgm:pt modelId="{922C827D-4BEB-4F3A-8159-B811916C039C}" type="sibTrans" cxnId="{D9CF7E61-E710-4819-83AE-AEDDD3CC06E8}">
      <dgm:prSet/>
      <dgm:spPr/>
      <dgm:t>
        <a:bodyPr/>
        <a:lstStyle/>
        <a:p>
          <a:endParaRPr lang="en-US"/>
        </a:p>
      </dgm:t>
    </dgm:pt>
    <dgm:pt modelId="{53240C07-4061-4FCA-B351-345EDABB36C2}">
      <dgm:prSet/>
      <dgm:spPr/>
      <dgm:t>
        <a:bodyPr/>
        <a:lstStyle/>
        <a:p>
          <a:r>
            <a:rPr lang="en-US" dirty="0"/>
            <a:t>types of malware and causes.</a:t>
          </a:r>
        </a:p>
      </dgm:t>
    </dgm:pt>
    <dgm:pt modelId="{314019F0-2616-4C0A-AFFD-8B47CF1475CE}" type="parTrans" cxnId="{78C8F940-8418-4A77-BA9B-F9F0A3AE3E48}">
      <dgm:prSet/>
      <dgm:spPr/>
      <dgm:t>
        <a:bodyPr/>
        <a:lstStyle/>
        <a:p>
          <a:endParaRPr lang="en-US"/>
        </a:p>
      </dgm:t>
    </dgm:pt>
    <dgm:pt modelId="{BD11BA45-80E1-40E5-9936-C423922A1133}" type="sibTrans" cxnId="{78C8F940-8418-4A77-BA9B-F9F0A3AE3E48}">
      <dgm:prSet/>
      <dgm:spPr/>
      <dgm:t>
        <a:bodyPr/>
        <a:lstStyle/>
        <a:p>
          <a:endParaRPr lang="en-US"/>
        </a:p>
      </dgm:t>
    </dgm:pt>
    <dgm:pt modelId="{3DE919EB-C4C6-4420-A573-170055EAA023}">
      <dgm:prSet/>
      <dgm:spPr/>
      <dgm:t>
        <a:bodyPr/>
        <a:lstStyle/>
        <a:p>
          <a:r>
            <a:rPr lang="en-US" dirty="0"/>
            <a:t>Malware analysis </a:t>
          </a:r>
        </a:p>
      </dgm:t>
    </dgm:pt>
    <dgm:pt modelId="{DBAF4BD8-7F80-4166-A4D3-51192BB5C3E5}" type="parTrans" cxnId="{82057C5A-6F9B-42C8-982B-A75BA1C6BF10}">
      <dgm:prSet/>
      <dgm:spPr/>
      <dgm:t>
        <a:bodyPr/>
        <a:lstStyle/>
        <a:p>
          <a:endParaRPr lang="en-US"/>
        </a:p>
      </dgm:t>
    </dgm:pt>
    <dgm:pt modelId="{077E1CE2-7547-4A75-BF72-3E6B151592A9}" type="sibTrans" cxnId="{82057C5A-6F9B-42C8-982B-A75BA1C6BF10}">
      <dgm:prSet/>
      <dgm:spPr/>
      <dgm:t>
        <a:bodyPr/>
        <a:lstStyle/>
        <a:p>
          <a:endParaRPr lang="en-US"/>
        </a:p>
      </dgm:t>
    </dgm:pt>
    <dgm:pt modelId="{F21F26FB-6555-4ADF-97DF-82307A6D6363}">
      <dgm:prSet/>
      <dgm:spPr/>
      <dgm:t>
        <a:bodyPr/>
        <a:lstStyle/>
        <a:p>
          <a:r>
            <a:rPr lang="en-US" dirty="0"/>
            <a:t>Static malware analysis</a:t>
          </a:r>
        </a:p>
      </dgm:t>
    </dgm:pt>
    <dgm:pt modelId="{A84C67E9-A4D8-43EE-B013-6C6C892CA9DD}" type="parTrans" cxnId="{0BB2A1E3-274A-4F6E-B6E5-33D22DC3D70F}">
      <dgm:prSet/>
      <dgm:spPr/>
      <dgm:t>
        <a:bodyPr/>
        <a:lstStyle/>
        <a:p>
          <a:endParaRPr lang="en-US"/>
        </a:p>
      </dgm:t>
    </dgm:pt>
    <dgm:pt modelId="{74B8ABE8-654F-42DF-B3E8-463AB66DDB51}" type="sibTrans" cxnId="{0BB2A1E3-274A-4F6E-B6E5-33D22DC3D70F}">
      <dgm:prSet/>
      <dgm:spPr/>
      <dgm:t>
        <a:bodyPr/>
        <a:lstStyle/>
        <a:p>
          <a:endParaRPr lang="en-US"/>
        </a:p>
      </dgm:t>
    </dgm:pt>
    <dgm:pt modelId="{31A64AAA-C496-46D4-BF7B-10058FA9068D}">
      <dgm:prSet/>
      <dgm:spPr/>
      <dgm:t>
        <a:bodyPr/>
        <a:lstStyle/>
        <a:p>
          <a:r>
            <a:rPr lang="en-US" dirty="0"/>
            <a:t>Dynamic malware analysis</a:t>
          </a:r>
        </a:p>
      </dgm:t>
    </dgm:pt>
    <dgm:pt modelId="{B9040110-8A43-4FDF-BCB7-B2AF8ACDB2F4}" type="parTrans" cxnId="{371BB4F7-A80E-4E15-A50C-901E3A009D45}">
      <dgm:prSet/>
      <dgm:spPr/>
      <dgm:t>
        <a:bodyPr/>
        <a:lstStyle/>
        <a:p>
          <a:endParaRPr lang="en-US"/>
        </a:p>
      </dgm:t>
    </dgm:pt>
    <dgm:pt modelId="{85248444-D575-4018-BF53-CCE63019A31F}" type="sibTrans" cxnId="{371BB4F7-A80E-4E15-A50C-901E3A009D45}">
      <dgm:prSet/>
      <dgm:spPr/>
      <dgm:t>
        <a:bodyPr/>
        <a:lstStyle/>
        <a:p>
          <a:endParaRPr lang="en-US"/>
        </a:p>
      </dgm:t>
    </dgm:pt>
    <dgm:pt modelId="{ADE0371A-B58F-4280-91C0-7A0EB3026AD0}">
      <dgm:prSet/>
      <dgm:spPr/>
      <dgm:t>
        <a:bodyPr/>
        <a:lstStyle/>
        <a:p>
          <a:r>
            <a:rPr lang="en-US" dirty="0"/>
            <a:t>Malware analysis tool</a:t>
          </a:r>
        </a:p>
      </dgm:t>
    </dgm:pt>
    <dgm:pt modelId="{E1E9644C-56C5-45F9-B124-D8E0B9737DA5}" type="parTrans" cxnId="{BD08994C-C4D0-4DC5-A628-88AD0BFFEB4D}">
      <dgm:prSet/>
      <dgm:spPr/>
      <dgm:t>
        <a:bodyPr/>
        <a:lstStyle/>
        <a:p>
          <a:endParaRPr lang="en-US"/>
        </a:p>
      </dgm:t>
    </dgm:pt>
    <dgm:pt modelId="{9A63D8E4-D9B3-4EFD-9817-63BA3D1812B9}" type="sibTrans" cxnId="{BD08994C-C4D0-4DC5-A628-88AD0BFFEB4D}">
      <dgm:prSet/>
      <dgm:spPr/>
      <dgm:t>
        <a:bodyPr/>
        <a:lstStyle/>
        <a:p>
          <a:endParaRPr lang="en-US"/>
        </a:p>
      </dgm:t>
    </dgm:pt>
    <dgm:pt modelId="{F48F45DE-CEB8-4991-98DE-7F3B2457752C}">
      <dgm:prSet/>
      <dgm:spPr/>
      <dgm:t>
        <a:bodyPr/>
        <a:lstStyle/>
        <a:p>
          <a:r>
            <a:rPr lang="en-US" dirty="0"/>
            <a:t>Summary</a:t>
          </a:r>
        </a:p>
      </dgm:t>
    </dgm:pt>
    <dgm:pt modelId="{1B82FE29-C7F2-4FB6-BBB7-179580F537B8}" type="parTrans" cxnId="{AB2B57C8-BF17-4CDF-91D5-C92C8703044E}">
      <dgm:prSet/>
      <dgm:spPr/>
      <dgm:t>
        <a:bodyPr/>
        <a:lstStyle/>
        <a:p>
          <a:endParaRPr lang="en-US"/>
        </a:p>
      </dgm:t>
    </dgm:pt>
    <dgm:pt modelId="{1CD3606F-2E75-4F2D-91E8-1DD9FACBABE8}" type="sibTrans" cxnId="{AB2B57C8-BF17-4CDF-91D5-C92C8703044E}">
      <dgm:prSet/>
      <dgm:spPr/>
      <dgm:t>
        <a:bodyPr/>
        <a:lstStyle/>
        <a:p>
          <a:endParaRPr lang="en-US"/>
        </a:p>
      </dgm:t>
    </dgm:pt>
    <dgm:pt modelId="{FB631EA5-5190-4E4D-A176-86A1A302B3FC}">
      <dgm:prSet/>
      <dgm:spPr/>
      <dgm:t>
        <a:bodyPr/>
        <a:lstStyle/>
        <a:p>
          <a:r>
            <a:rPr lang="en-US" dirty="0"/>
            <a:t>Malware detection platform based</a:t>
          </a:r>
        </a:p>
      </dgm:t>
    </dgm:pt>
    <dgm:pt modelId="{5523125F-B595-4B26-8A3F-F9FB3B5AE63E}" type="parTrans" cxnId="{71A3EFC0-520C-4B33-9D52-136F0FCBE1D5}">
      <dgm:prSet/>
      <dgm:spPr/>
      <dgm:t>
        <a:bodyPr/>
        <a:lstStyle/>
        <a:p>
          <a:endParaRPr lang="en-US"/>
        </a:p>
      </dgm:t>
    </dgm:pt>
    <dgm:pt modelId="{10AAD9A4-71AA-415E-8480-2BD89FC7434D}" type="sibTrans" cxnId="{71A3EFC0-520C-4B33-9D52-136F0FCBE1D5}">
      <dgm:prSet/>
      <dgm:spPr/>
      <dgm:t>
        <a:bodyPr/>
        <a:lstStyle/>
        <a:p>
          <a:endParaRPr lang="en-US"/>
        </a:p>
      </dgm:t>
    </dgm:pt>
    <dgm:pt modelId="{89F7020E-3DDC-4D4C-97BF-89682728E47F}" type="pres">
      <dgm:prSet presAssocID="{7BC0A7CC-DD7B-48FC-B8D2-06E0D041C542}" presName="linear" presStyleCnt="0">
        <dgm:presLayoutVars>
          <dgm:dir/>
          <dgm:animLvl val="lvl"/>
          <dgm:resizeHandles val="exact"/>
        </dgm:presLayoutVars>
      </dgm:prSet>
      <dgm:spPr/>
    </dgm:pt>
    <dgm:pt modelId="{5620088C-C6C0-4A5D-BB6C-4809ED6D8E91}" type="pres">
      <dgm:prSet presAssocID="{F48F45DE-CEB8-4991-98DE-7F3B2457752C}" presName="parentLin" presStyleCnt="0"/>
      <dgm:spPr/>
    </dgm:pt>
    <dgm:pt modelId="{22144AC2-3559-48A3-B69F-83B9E0E546E4}" type="pres">
      <dgm:prSet presAssocID="{F48F45DE-CEB8-4991-98DE-7F3B2457752C}" presName="parentLeftMargin" presStyleLbl="node1" presStyleIdx="0" presStyleCnt="5"/>
      <dgm:spPr/>
    </dgm:pt>
    <dgm:pt modelId="{A0331E98-1A10-4263-99D5-8B26D7E330FA}" type="pres">
      <dgm:prSet presAssocID="{F48F45DE-CEB8-4991-98DE-7F3B2457752C}" presName="parentText" presStyleLbl="node1" presStyleIdx="0" presStyleCnt="5">
        <dgm:presLayoutVars>
          <dgm:chMax val="0"/>
          <dgm:bulletEnabled val="1"/>
        </dgm:presLayoutVars>
      </dgm:prSet>
      <dgm:spPr/>
    </dgm:pt>
    <dgm:pt modelId="{3817CEAF-2D55-4D0F-8138-90D620E2D53E}" type="pres">
      <dgm:prSet presAssocID="{F48F45DE-CEB8-4991-98DE-7F3B2457752C}" presName="negativeSpace" presStyleCnt="0"/>
      <dgm:spPr/>
    </dgm:pt>
    <dgm:pt modelId="{620894E0-96C1-4497-BB53-D0FC654176AE}" type="pres">
      <dgm:prSet presAssocID="{F48F45DE-CEB8-4991-98DE-7F3B2457752C}" presName="childText" presStyleLbl="conFgAcc1" presStyleIdx="0" presStyleCnt="5">
        <dgm:presLayoutVars>
          <dgm:bulletEnabled val="1"/>
        </dgm:presLayoutVars>
      </dgm:prSet>
      <dgm:spPr/>
    </dgm:pt>
    <dgm:pt modelId="{B68A3DCC-5445-4D31-8727-BAF3B8925936}" type="pres">
      <dgm:prSet presAssocID="{1CD3606F-2E75-4F2D-91E8-1DD9FACBABE8}" presName="spaceBetweenRectangles" presStyleCnt="0"/>
      <dgm:spPr/>
    </dgm:pt>
    <dgm:pt modelId="{DB5C4046-A6BE-4B9F-92E1-0515CC77ABAD}" type="pres">
      <dgm:prSet presAssocID="{652F4316-6299-4564-B983-F307203678D8}" presName="parentLin" presStyleCnt="0"/>
      <dgm:spPr/>
    </dgm:pt>
    <dgm:pt modelId="{5AA810F3-0504-4C83-AF2F-E13E5327891C}" type="pres">
      <dgm:prSet presAssocID="{652F4316-6299-4564-B983-F307203678D8}" presName="parentLeftMargin" presStyleLbl="node1" presStyleIdx="0" presStyleCnt="5"/>
      <dgm:spPr/>
    </dgm:pt>
    <dgm:pt modelId="{73FCAF40-DC7E-4C6B-A953-A62099259190}" type="pres">
      <dgm:prSet presAssocID="{652F4316-6299-4564-B983-F307203678D8}" presName="parentText" presStyleLbl="node1" presStyleIdx="1" presStyleCnt="5">
        <dgm:presLayoutVars>
          <dgm:chMax val="0"/>
          <dgm:bulletEnabled val="1"/>
        </dgm:presLayoutVars>
      </dgm:prSet>
      <dgm:spPr/>
    </dgm:pt>
    <dgm:pt modelId="{2EC6D53B-43F4-4E11-A2F2-E7E0C01811E1}" type="pres">
      <dgm:prSet presAssocID="{652F4316-6299-4564-B983-F307203678D8}" presName="negativeSpace" presStyleCnt="0"/>
      <dgm:spPr/>
    </dgm:pt>
    <dgm:pt modelId="{C7F61FD1-14B6-4773-A1ED-5451153B0D52}" type="pres">
      <dgm:prSet presAssocID="{652F4316-6299-4564-B983-F307203678D8}" presName="childText" presStyleLbl="conFgAcc1" presStyleIdx="1" presStyleCnt="5">
        <dgm:presLayoutVars>
          <dgm:bulletEnabled val="1"/>
        </dgm:presLayoutVars>
      </dgm:prSet>
      <dgm:spPr/>
    </dgm:pt>
    <dgm:pt modelId="{E543ED8A-19CB-49DA-982F-D550FB4358D4}" type="pres">
      <dgm:prSet presAssocID="{922C827D-4BEB-4F3A-8159-B811916C039C}" presName="spaceBetweenRectangles" presStyleCnt="0"/>
      <dgm:spPr/>
    </dgm:pt>
    <dgm:pt modelId="{13D8782A-3872-47CD-A346-25832BC80C30}" type="pres">
      <dgm:prSet presAssocID="{FB631EA5-5190-4E4D-A176-86A1A302B3FC}" presName="parentLin" presStyleCnt="0"/>
      <dgm:spPr/>
    </dgm:pt>
    <dgm:pt modelId="{69D0BBE5-2974-44CE-A046-1A8362A5E98F}" type="pres">
      <dgm:prSet presAssocID="{FB631EA5-5190-4E4D-A176-86A1A302B3FC}" presName="parentLeftMargin" presStyleLbl="node1" presStyleIdx="1" presStyleCnt="5"/>
      <dgm:spPr/>
    </dgm:pt>
    <dgm:pt modelId="{C70D0257-73B5-4B29-A39D-CCAA6F604163}" type="pres">
      <dgm:prSet presAssocID="{FB631EA5-5190-4E4D-A176-86A1A302B3FC}" presName="parentText" presStyleLbl="node1" presStyleIdx="2" presStyleCnt="5">
        <dgm:presLayoutVars>
          <dgm:chMax val="0"/>
          <dgm:bulletEnabled val="1"/>
        </dgm:presLayoutVars>
      </dgm:prSet>
      <dgm:spPr/>
    </dgm:pt>
    <dgm:pt modelId="{7F68A052-7F21-4B6D-BCA1-F537ABF8AB68}" type="pres">
      <dgm:prSet presAssocID="{FB631EA5-5190-4E4D-A176-86A1A302B3FC}" presName="negativeSpace" presStyleCnt="0"/>
      <dgm:spPr/>
    </dgm:pt>
    <dgm:pt modelId="{945481FB-19C7-43CB-AA1B-8CAFDB74739C}" type="pres">
      <dgm:prSet presAssocID="{FB631EA5-5190-4E4D-A176-86A1A302B3FC}" presName="childText" presStyleLbl="conFgAcc1" presStyleIdx="2" presStyleCnt="5">
        <dgm:presLayoutVars>
          <dgm:bulletEnabled val="1"/>
        </dgm:presLayoutVars>
      </dgm:prSet>
      <dgm:spPr/>
    </dgm:pt>
    <dgm:pt modelId="{CE83884D-E836-4A11-9023-B5B9FEDC4866}" type="pres">
      <dgm:prSet presAssocID="{10AAD9A4-71AA-415E-8480-2BD89FC7434D}" presName="spaceBetweenRectangles" presStyleCnt="0"/>
      <dgm:spPr/>
    </dgm:pt>
    <dgm:pt modelId="{41090A90-F4D8-49A5-AA88-201C9E67E449}" type="pres">
      <dgm:prSet presAssocID="{3DE919EB-C4C6-4420-A573-170055EAA023}" presName="parentLin" presStyleCnt="0"/>
      <dgm:spPr/>
    </dgm:pt>
    <dgm:pt modelId="{8C406681-D223-4B88-89FF-AF324476DDD7}" type="pres">
      <dgm:prSet presAssocID="{3DE919EB-C4C6-4420-A573-170055EAA023}" presName="parentLeftMargin" presStyleLbl="node1" presStyleIdx="2" presStyleCnt="5"/>
      <dgm:spPr/>
    </dgm:pt>
    <dgm:pt modelId="{5B80F2EC-EA1F-46DF-8C99-33A72D5CAF79}" type="pres">
      <dgm:prSet presAssocID="{3DE919EB-C4C6-4420-A573-170055EAA023}" presName="parentText" presStyleLbl="node1" presStyleIdx="3" presStyleCnt="5">
        <dgm:presLayoutVars>
          <dgm:chMax val="0"/>
          <dgm:bulletEnabled val="1"/>
        </dgm:presLayoutVars>
      </dgm:prSet>
      <dgm:spPr/>
    </dgm:pt>
    <dgm:pt modelId="{1164DC58-7FBB-472A-9506-8FF630755728}" type="pres">
      <dgm:prSet presAssocID="{3DE919EB-C4C6-4420-A573-170055EAA023}" presName="negativeSpace" presStyleCnt="0"/>
      <dgm:spPr/>
    </dgm:pt>
    <dgm:pt modelId="{55E76A39-EE21-40F0-8181-E7AD55E3ACBF}" type="pres">
      <dgm:prSet presAssocID="{3DE919EB-C4C6-4420-A573-170055EAA023}" presName="childText" presStyleLbl="conFgAcc1" presStyleIdx="3" presStyleCnt="5">
        <dgm:presLayoutVars>
          <dgm:bulletEnabled val="1"/>
        </dgm:presLayoutVars>
      </dgm:prSet>
      <dgm:spPr/>
    </dgm:pt>
    <dgm:pt modelId="{CBC64AD4-F300-49B5-AC68-08403750C07E}" type="pres">
      <dgm:prSet presAssocID="{077E1CE2-7547-4A75-BF72-3E6B151592A9}" presName="spaceBetweenRectangles" presStyleCnt="0"/>
      <dgm:spPr/>
    </dgm:pt>
    <dgm:pt modelId="{B7F77907-EC01-4492-A994-39B7795F2E51}" type="pres">
      <dgm:prSet presAssocID="{ADE0371A-B58F-4280-91C0-7A0EB3026AD0}" presName="parentLin" presStyleCnt="0"/>
      <dgm:spPr/>
    </dgm:pt>
    <dgm:pt modelId="{2779C9A6-1927-40DA-A53C-91E5D06B6C11}" type="pres">
      <dgm:prSet presAssocID="{ADE0371A-B58F-4280-91C0-7A0EB3026AD0}" presName="parentLeftMargin" presStyleLbl="node1" presStyleIdx="3" presStyleCnt="5"/>
      <dgm:spPr/>
    </dgm:pt>
    <dgm:pt modelId="{26E22D1B-F395-4711-BB87-8C9BE322B6E0}" type="pres">
      <dgm:prSet presAssocID="{ADE0371A-B58F-4280-91C0-7A0EB3026AD0}" presName="parentText" presStyleLbl="node1" presStyleIdx="4" presStyleCnt="5">
        <dgm:presLayoutVars>
          <dgm:chMax val="0"/>
          <dgm:bulletEnabled val="1"/>
        </dgm:presLayoutVars>
      </dgm:prSet>
      <dgm:spPr/>
    </dgm:pt>
    <dgm:pt modelId="{C6E2A911-0D62-43AB-B78B-970BDF40F3A1}" type="pres">
      <dgm:prSet presAssocID="{ADE0371A-B58F-4280-91C0-7A0EB3026AD0}" presName="negativeSpace" presStyleCnt="0"/>
      <dgm:spPr/>
    </dgm:pt>
    <dgm:pt modelId="{83130FCA-8A65-4E8E-B7B7-B4DFEC84B73D}" type="pres">
      <dgm:prSet presAssocID="{ADE0371A-B58F-4280-91C0-7A0EB3026AD0}" presName="childText" presStyleLbl="conFgAcc1" presStyleIdx="4" presStyleCnt="5">
        <dgm:presLayoutVars>
          <dgm:bulletEnabled val="1"/>
        </dgm:presLayoutVars>
      </dgm:prSet>
      <dgm:spPr/>
    </dgm:pt>
  </dgm:ptLst>
  <dgm:cxnLst>
    <dgm:cxn modelId="{C5585D06-79A6-4876-9860-D83B022CAE7B}" type="presOf" srcId="{FB631EA5-5190-4E4D-A176-86A1A302B3FC}" destId="{C70D0257-73B5-4B29-A39D-CCAA6F604163}" srcOrd="1" destOrd="0" presId="urn:microsoft.com/office/officeart/2005/8/layout/list1"/>
    <dgm:cxn modelId="{09E4941E-80A3-44D4-AB04-40B421D8583A}" type="presOf" srcId="{31A64AAA-C496-46D4-BF7B-10058FA9068D}" destId="{55E76A39-EE21-40F0-8181-E7AD55E3ACBF}" srcOrd="0" destOrd="1" presId="urn:microsoft.com/office/officeart/2005/8/layout/list1"/>
    <dgm:cxn modelId="{1BFD7336-B523-4B26-8605-F632791D28B2}" type="presOf" srcId="{F48F45DE-CEB8-4991-98DE-7F3B2457752C}" destId="{A0331E98-1A10-4263-99D5-8B26D7E330FA}" srcOrd="1" destOrd="0" presId="urn:microsoft.com/office/officeart/2005/8/layout/list1"/>
    <dgm:cxn modelId="{78C8F940-8418-4A77-BA9B-F9F0A3AE3E48}" srcId="{652F4316-6299-4564-B983-F307203678D8}" destId="{53240C07-4061-4FCA-B351-345EDABB36C2}" srcOrd="0" destOrd="0" parTransId="{314019F0-2616-4C0A-AFFD-8B47CF1475CE}" sibTransId="{BD11BA45-80E1-40E5-9936-C423922A1133}"/>
    <dgm:cxn modelId="{2352DA5C-5734-4FA0-824E-8D2B1F0BE467}" type="presOf" srcId="{7BC0A7CC-DD7B-48FC-B8D2-06E0D041C542}" destId="{89F7020E-3DDC-4D4C-97BF-89682728E47F}" srcOrd="0" destOrd="0" presId="urn:microsoft.com/office/officeart/2005/8/layout/list1"/>
    <dgm:cxn modelId="{D9CF7E61-E710-4819-83AE-AEDDD3CC06E8}" srcId="{7BC0A7CC-DD7B-48FC-B8D2-06E0D041C542}" destId="{652F4316-6299-4564-B983-F307203678D8}" srcOrd="1" destOrd="0" parTransId="{DEE02150-A5E7-4BB1-872F-06C8E6AD90FB}" sibTransId="{922C827D-4BEB-4F3A-8159-B811916C039C}"/>
    <dgm:cxn modelId="{C510B041-A1D7-434D-84B6-D31665E4C6BC}" type="presOf" srcId="{F21F26FB-6555-4ADF-97DF-82307A6D6363}" destId="{55E76A39-EE21-40F0-8181-E7AD55E3ACBF}" srcOrd="0" destOrd="0" presId="urn:microsoft.com/office/officeart/2005/8/layout/list1"/>
    <dgm:cxn modelId="{64250548-80A4-449D-8CA4-805937224559}" type="presOf" srcId="{3DE919EB-C4C6-4420-A573-170055EAA023}" destId="{5B80F2EC-EA1F-46DF-8C99-33A72D5CAF79}" srcOrd="1" destOrd="0" presId="urn:microsoft.com/office/officeart/2005/8/layout/list1"/>
    <dgm:cxn modelId="{ECC6FB4A-1E1E-4B41-8DE1-696E6863604D}" type="presOf" srcId="{ADE0371A-B58F-4280-91C0-7A0EB3026AD0}" destId="{26E22D1B-F395-4711-BB87-8C9BE322B6E0}" srcOrd="1" destOrd="0" presId="urn:microsoft.com/office/officeart/2005/8/layout/list1"/>
    <dgm:cxn modelId="{BD08994C-C4D0-4DC5-A628-88AD0BFFEB4D}" srcId="{7BC0A7CC-DD7B-48FC-B8D2-06E0D041C542}" destId="{ADE0371A-B58F-4280-91C0-7A0EB3026AD0}" srcOrd="4" destOrd="0" parTransId="{E1E9644C-56C5-45F9-B124-D8E0B9737DA5}" sibTransId="{9A63D8E4-D9B3-4EFD-9817-63BA3D1812B9}"/>
    <dgm:cxn modelId="{2D737D74-303B-4999-B163-AEE1FA1D024C}" type="presOf" srcId="{3DE919EB-C4C6-4420-A573-170055EAA023}" destId="{8C406681-D223-4B88-89FF-AF324476DDD7}" srcOrd="0" destOrd="0" presId="urn:microsoft.com/office/officeart/2005/8/layout/list1"/>
    <dgm:cxn modelId="{0A1C9B78-6095-4F9A-A1BD-1D53DC501644}" type="presOf" srcId="{F48F45DE-CEB8-4991-98DE-7F3B2457752C}" destId="{22144AC2-3559-48A3-B69F-83B9E0E546E4}" srcOrd="0" destOrd="0" presId="urn:microsoft.com/office/officeart/2005/8/layout/list1"/>
    <dgm:cxn modelId="{82057C5A-6F9B-42C8-982B-A75BA1C6BF10}" srcId="{7BC0A7CC-DD7B-48FC-B8D2-06E0D041C542}" destId="{3DE919EB-C4C6-4420-A573-170055EAA023}" srcOrd="3" destOrd="0" parTransId="{DBAF4BD8-7F80-4166-A4D3-51192BB5C3E5}" sibTransId="{077E1CE2-7547-4A75-BF72-3E6B151592A9}"/>
    <dgm:cxn modelId="{AC17EB96-36CC-4EC5-ABDF-0539A6CECEBF}" type="presOf" srcId="{652F4316-6299-4564-B983-F307203678D8}" destId="{73FCAF40-DC7E-4C6B-A953-A62099259190}" srcOrd="1" destOrd="0" presId="urn:microsoft.com/office/officeart/2005/8/layout/list1"/>
    <dgm:cxn modelId="{BA3B1BB8-077E-4C28-9FB7-A6B965BB806D}" type="presOf" srcId="{53240C07-4061-4FCA-B351-345EDABB36C2}" destId="{C7F61FD1-14B6-4773-A1ED-5451153B0D52}" srcOrd="0" destOrd="0" presId="urn:microsoft.com/office/officeart/2005/8/layout/list1"/>
    <dgm:cxn modelId="{EC45ACBA-4859-43C2-A296-954D082BB1C4}" type="presOf" srcId="{FB631EA5-5190-4E4D-A176-86A1A302B3FC}" destId="{69D0BBE5-2974-44CE-A046-1A8362A5E98F}" srcOrd="0" destOrd="0" presId="urn:microsoft.com/office/officeart/2005/8/layout/list1"/>
    <dgm:cxn modelId="{71A3EFC0-520C-4B33-9D52-136F0FCBE1D5}" srcId="{7BC0A7CC-DD7B-48FC-B8D2-06E0D041C542}" destId="{FB631EA5-5190-4E4D-A176-86A1A302B3FC}" srcOrd="2" destOrd="0" parTransId="{5523125F-B595-4B26-8A3F-F9FB3B5AE63E}" sibTransId="{10AAD9A4-71AA-415E-8480-2BD89FC7434D}"/>
    <dgm:cxn modelId="{AB2B57C8-BF17-4CDF-91D5-C92C8703044E}" srcId="{7BC0A7CC-DD7B-48FC-B8D2-06E0D041C542}" destId="{F48F45DE-CEB8-4991-98DE-7F3B2457752C}" srcOrd="0" destOrd="0" parTransId="{1B82FE29-C7F2-4FB6-BBB7-179580F537B8}" sibTransId="{1CD3606F-2E75-4F2D-91E8-1DD9FACBABE8}"/>
    <dgm:cxn modelId="{BD0B90E1-7518-48EB-B0E9-8C7D35B95E76}" type="presOf" srcId="{ADE0371A-B58F-4280-91C0-7A0EB3026AD0}" destId="{2779C9A6-1927-40DA-A53C-91E5D06B6C11}" srcOrd="0" destOrd="0" presId="urn:microsoft.com/office/officeart/2005/8/layout/list1"/>
    <dgm:cxn modelId="{0BB2A1E3-274A-4F6E-B6E5-33D22DC3D70F}" srcId="{3DE919EB-C4C6-4420-A573-170055EAA023}" destId="{F21F26FB-6555-4ADF-97DF-82307A6D6363}" srcOrd="0" destOrd="0" parTransId="{A84C67E9-A4D8-43EE-B013-6C6C892CA9DD}" sibTransId="{74B8ABE8-654F-42DF-B3E8-463AB66DDB51}"/>
    <dgm:cxn modelId="{253EF5F0-E780-42D3-8FAA-015BCD6CDF11}" type="presOf" srcId="{652F4316-6299-4564-B983-F307203678D8}" destId="{5AA810F3-0504-4C83-AF2F-E13E5327891C}" srcOrd="0" destOrd="0" presId="urn:microsoft.com/office/officeart/2005/8/layout/list1"/>
    <dgm:cxn modelId="{371BB4F7-A80E-4E15-A50C-901E3A009D45}" srcId="{3DE919EB-C4C6-4420-A573-170055EAA023}" destId="{31A64AAA-C496-46D4-BF7B-10058FA9068D}" srcOrd="1" destOrd="0" parTransId="{B9040110-8A43-4FDF-BCB7-B2AF8ACDB2F4}" sibTransId="{85248444-D575-4018-BF53-CCE63019A31F}"/>
    <dgm:cxn modelId="{4BC43CF2-0FB1-4EB0-A473-B1D0112E8DC1}" type="presParOf" srcId="{89F7020E-3DDC-4D4C-97BF-89682728E47F}" destId="{5620088C-C6C0-4A5D-BB6C-4809ED6D8E91}" srcOrd="0" destOrd="0" presId="urn:microsoft.com/office/officeart/2005/8/layout/list1"/>
    <dgm:cxn modelId="{87F2EA0A-7490-41F0-8818-F74C5D575AEB}" type="presParOf" srcId="{5620088C-C6C0-4A5D-BB6C-4809ED6D8E91}" destId="{22144AC2-3559-48A3-B69F-83B9E0E546E4}" srcOrd="0" destOrd="0" presId="urn:microsoft.com/office/officeart/2005/8/layout/list1"/>
    <dgm:cxn modelId="{6DBB3DF9-0C6C-4529-8C5A-F8C3D1B5533D}" type="presParOf" srcId="{5620088C-C6C0-4A5D-BB6C-4809ED6D8E91}" destId="{A0331E98-1A10-4263-99D5-8B26D7E330FA}" srcOrd="1" destOrd="0" presId="urn:microsoft.com/office/officeart/2005/8/layout/list1"/>
    <dgm:cxn modelId="{8E638264-2483-4FC6-8497-451BDA7F9975}" type="presParOf" srcId="{89F7020E-3DDC-4D4C-97BF-89682728E47F}" destId="{3817CEAF-2D55-4D0F-8138-90D620E2D53E}" srcOrd="1" destOrd="0" presId="urn:microsoft.com/office/officeart/2005/8/layout/list1"/>
    <dgm:cxn modelId="{F7F40798-7667-46CB-B0BE-93FFFCAEB0B1}" type="presParOf" srcId="{89F7020E-3DDC-4D4C-97BF-89682728E47F}" destId="{620894E0-96C1-4497-BB53-D0FC654176AE}" srcOrd="2" destOrd="0" presId="urn:microsoft.com/office/officeart/2005/8/layout/list1"/>
    <dgm:cxn modelId="{3D05E220-C14D-4C2D-9198-B6669DC84D23}" type="presParOf" srcId="{89F7020E-3DDC-4D4C-97BF-89682728E47F}" destId="{B68A3DCC-5445-4D31-8727-BAF3B8925936}" srcOrd="3" destOrd="0" presId="urn:microsoft.com/office/officeart/2005/8/layout/list1"/>
    <dgm:cxn modelId="{665EBD77-4D96-4E83-B633-19A77C672CA3}" type="presParOf" srcId="{89F7020E-3DDC-4D4C-97BF-89682728E47F}" destId="{DB5C4046-A6BE-4B9F-92E1-0515CC77ABAD}" srcOrd="4" destOrd="0" presId="urn:microsoft.com/office/officeart/2005/8/layout/list1"/>
    <dgm:cxn modelId="{2177C983-F5E6-42D3-97F3-230E1B405740}" type="presParOf" srcId="{DB5C4046-A6BE-4B9F-92E1-0515CC77ABAD}" destId="{5AA810F3-0504-4C83-AF2F-E13E5327891C}" srcOrd="0" destOrd="0" presId="urn:microsoft.com/office/officeart/2005/8/layout/list1"/>
    <dgm:cxn modelId="{06BAF5B5-7B2A-4FB6-B1EA-DD05A97D728F}" type="presParOf" srcId="{DB5C4046-A6BE-4B9F-92E1-0515CC77ABAD}" destId="{73FCAF40-DC7E-4C6B-A953-A62099259190}" srcOrd="1" destOrd="0" presId="urn:microsoft.com/office/officeart/2005/8/layout/list1"/>
    <dgm:cxn modelId="{6481DEEC-6E8F-46DF-BD79-267352CF12F1}" type="presParOf" srcId="{89F7020E-3DDC-4D4C-97BF-89682728E47F}" destId="{2EC6D53B-43F4-4E11-A2F2-E7E0C01811E1}" srcOrd="5" destOrd="0" presId="urn:microsoft.com/office/officeart/2005/8/layout/list1"/>
    <dgm:cxn modelId="{87A6E997-04A7-4134-AE61-099904285C44}" type="presParOf" srcId="{89F7020E-3DDC-4D4C-97BF-89682728E47F}" destId="{C7F61FD1-14B6-4773-A1ED-5451153B0D52}" srcOrd="6" destOrd="0" presId="urn:microsoft.com/office/officeart/2005/8/layout/list1"/>
    <dgm:cxn modelId="{F6D4AFC8-6E74-4F51-87BC-3967F1190B66}" type="presParOf" srcId="{89F7020E-3DDC-4D4C-97BF-89682728E47F}" destId="{E543ED8A-19CB-49DA-982F-D550FB4358D4}" srcOrd="7" destOrd="0" presId="urn:microsoft.com/office/officeart/2005/8/layout/list1"/>
    <dgm:cxn modelId="{D6A8AED1-6F40-401E-B18C-B7BEA9130291}" type="presParOf" srcId="{89F7020E-3DDC-4D4C-97BF-89682728E47F}" destId="{13D8782A-3872-47CD-A346-25832BC80C30}" srcOrd="8" destOrd="0" presId="urn:microsoft.com/office/officeart/2005/8/layout/list1"/>
    <dgm:cxn modelId="{74EE0684-5F20-46C4-B4E6-9E8808983B1C}" type="presParOf" srcId="{13D8782A-3872-47CD-A346-25832BC80C30}" destId="{69D0BBE5-2974-44CE-A046-1A8362A5E98F}" srcOrd="0" destOrd="0" presId="urn:microsoft.com/office/officeart/2005/8/layout/list1"/>
    <dgm:cxn modelId="{C69DCC42-5431-467E-B3F0-E42FA1CB97FB}" type="presParOf" srcId="{13D8782A-3872-47CD-A346-25832BC80C30}" destId="{C70D0257-73B5-4B29-A39D-CCAA6F604163}" srcOrd="1" destOrd="0" presId="urn:microsoft.com/office/officeart/2005/8/layout/list1"/>
    <dgm:cxn modelId="{2E73ABC6-51DD-48C4-A7D8-9D2E7A834F92}" type="presParOf" srcId="{89F7020E-3DDC-4D4C-97BF-89682728E47F}" destId="{7F68A052-7F21-4B6D-BCA1-F537ABF8AB68}" srcOrd="9" destOrd="0" presId="urn:microsoft.com/office/officeart/2005/8/layout/list1"/>
    <dgm:cxn modelId="{D6DA7A1D-FD8B-48BE-AEAE-0F48F92CAD9A}" type="presParOf" srcId="{89F7020E-3DDC-4D4C-97BF-89682728E47F}" destId="{945481FB-19C7-43CB-AA1B-8CAFDB74739C}" srcOrd="10" destOrd="0" presId="urn:microsoft.com/office/officeart/2005/8/layout/list1"/>
    <dgm:cxn modelId="{ABBD1694-8328-4004-A075-832AF7DC3584}" type="presParOf" srcId="{89F7020E-3DDC-4D4C-97BF-89682728E47F}" destId="{CE83884D-E836-4A11-9023-B5B9FEDC4866}" srcOrd="11" destOrd="0" presId="urn:microsoft.com/office/officeart/2005/8/layout/list1"/>
    <dgm:cxn modelId="{CF2CE60B-31A0-40A4-83D7-5C41C527B3CC}" type="presParOf" srcId="{89F7020E-3DDC-4D4C-97BF-89682728E47F}" destId="{41090A90-F4D8-49A5-AA88-201C9E67E449}" srcOrd="12" destOrd="0" presId="urn:microsoft.com/office/officeart/2005/8/layout/list1"/>
    <dgm:cxn modelId="{0A4E1773-3086-4606-97E4-A7A83E8A18C4}" type="presParOf" srcId="{41090A90-F4D8-49A5-AA88-201C9E67E449}" destId="{8C406681-D223-4B88-89FF-AF324476DDD7}" srcOrd="0" destOrd="0" presId="urn:microsoft.com/office/officeart/2005/8/layout/list1"/>
    <dgm:cxn modelId="{D89C1E2D-63F7-441C-A002-916E671E65A5}" type="presParOf" srcId="{41090A90-F4D8-49A5-AA88-201C9E67E449}" destId="{5B80F2EC-EA1F-46DF-8C99-33A72D5CAF79}" srcOrd="1" destOrd="0" presId="urn:microsoft.com/office/officeart/2005/8/layout/list1"/>
    <dgm:cxn modelId="{E09AB70F-8757-4555-A5B2-964AC9D0A90B}" type="presParOf" srcId="{89F7020E-3DDC-4D4C-97BF-89682728E47F}" destId="{1164DC58-7FBB-472A-9506-8FF630755728}" srcOrd="13" destOrd="0" presId="urn:microsoft.com/office/officeart/2005/8/layout/list1"/>
    <dgm:cxn modelId="{4CB2684D-7D5F-4E4A-9DEC-11684DE9F66A}" type="presParOf" srcId="{89F7020E-3DDC-4D4C-97BF-89682728E47F}" destId="{55E76A39-EE21-40F0-8181-E7AD55E3ACBF}" srcOrd="14" destOrd="0" presId="urn:microsoft.com/office/officeart/2005/8/layout/list1"/>
    <dgm:cxn modelId="{D2D81086-838D-4C17-A16C-7A4E4D9113BF}" type="presParOf" srcId="{89F7020E-3DDC-4D4C-97BF-89682728E47F}" destId="{CBC64AD4-F300-49B5-AC68-08403750C07E}" srcOrd="15" destOrd="0" presId="urn:microsoft.com/office/officeart/2005/8/layout/list1"/>
    <dgm:cxn modelId="{46216AAF-6A5D-454B-AA37-F54A85AA750D}" type="presParOf" srcId="{89F7020E-3DDC-4D4C-97BF-89682728E47F}" destId="{B7F77907-EC01-4492-A994-39B7795F2E51}" srcOrd="16" destOrd="0" presId="urn:microsoft.com/office/officeart/2005/8/layout/list1"/>
    <dgm:cxn modelId="{158F480F-9CB4-4A99-8738-15323C835E53}" type="presParOf" srcId="{B7F77907-EC01-4492-A994-39B7795F2E51}" destId="{2779C9A6-1927-40DA-A53C-91E5D06B6C11}" srcOrd="0" destOrd="0" presId="urn:microsoft.com/office/officeart/2005/8/layout/list1"/>
    <dgm:cxn modelId="{09CDF2BB-7064-41F2-A3CB-9A4F13EE4BE3}" type="presParOf" srcId="{B7F77907-EC01-4492-A994-39B7795F2E51}" destId="{26E22D1B-F395-4711-BB87-8C9BE322B6E0}" srcOrd="1" destOrd="0" presId="urn:microsoft.com/office/officeart/2005/8/layout/list1"/>
    <dgm:cxn modelId="{D518811F-E676-4A34-A01A-D3F849BCDEB6}" type="presParOf" srcId="{89F7020E-3DDC-4D4C-97BF-89682728E47F}" destId="{C6E2A911-0D62-43AB-B78B-970BDF40F3A1}" srcOrd="17" destOrd="0" presId="urn:microsoft.com/office/officeart/2005/8/layout/list1"/>
    <dgm:cxn modelId="{CE0912A5-D8B6-4FBE-AF81-5816CB174853}" type="presParOf" srcId="{89F7020E-3DDC-4D4C-97BF-89682728E47F}" destId="{83130FCA-8A65-4E8E-B7B7-B4DFEC84B73D}" srcOrd="18"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20894E0-96C1-4497-BB53-D0FC654176AE}">
      <dsp:nvSpPr>
        <dsp:cNvPr id="0" name=""/>
        <dsp:cNvSpPr/>
      </dsp:nvSpPr>
      <dsp:spPr>
        <a:xfrm>
          <a:off x="0" y="279245"/>
          <a:ext cx="5913437" cy="428400"/>
        </a:xfrm>
        <a:prstGeom prst="rect">
          <a:avLst/>
        </a:prstGeom>
        <a:solidFill>
          <a:schemeClr val="lt2">
            <a:alpha val="90000"/>
            <a:hueOff val="0"/>
            <a:satOff val="0"/>
            <a:lumOff val="0"/>
            <a:alphaOff val="0"/>
          </a:schemeClr>
        </a:solidFill>
        <a:ln w="9525" cap="flat" cmpd="sng" algn="ctr">
          <a:solidFill>
            <a:schemeClr val="dk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A0331E98-1A10-4263-99D5-8B26D7E330FA}">
      <dsp:nvSpPr>
        <dsp:cNvPr id="0" name=""/>
        <dsp:cNvSpPr/>
      </dsp:nvSpPr>
      <dsp:spPr>
        <a:xfrm>
          <a:off x="295671" y="28325"/>
          <a:ext cx="4139405" cy="501840"/>
        </a:xfrm>
        <a:prstGeom prst="roundRect">
          <a:avLst/>
        </a:prstGeom>
        <a:gradFill rotWithShape="0">
          <a:gsLst>
            <a:gs pos="0">
              <a:schemeClr val="dk2">
                <a:hueOff val="0"/>
                <a:satOff val="0"/>
                <a:lumOff val="0"/>
                <a:alphaOff val="0"/>
                <a:tint val="98000"/>
                <a:satMod val="110000"/>
                <a:lumMod val="104000"/>
              </a:schemeClr>
            </a:gs>
            <a:gs pos="69000">
              <a:schemeClr val="dk2">
                <a:hueOff val="0"/>
                <a:satOff val="0"/>
                <a:lumOff val="0"/>
                <a:alphaOff val="0"/>
                <a:shade val="88000"/>
                <a:satMod val="130000"/>
                <a:lumMod val="92000"/>
              </a:schemeClr>
            </a:gs>
            <a:gs pos="100000">
              <a:schemeClr val="dk2">
                <a:hueOff val="0"/>
                <a:satOff val="0"/>
                <a:lumOff val="0"/>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56460" tIns="0" rIns="156460" bIns="0" numCol="1" spcCol="1270" anchor="ctr" anchorCtr="0">
          <a:noAutofit/>
        </a:bodyPr>
        <a:lstStyle/>
        <a:p>
          <a:pPr marL="0" lvl="0" indent="0" algn="l" defTabSz="755650">
            <a:lnSpc>
              <a:spcPct val="90000"/>
            </a:lnSpc>
            <a:spcBef>
              <a:spcPct val="0"/>
            </a:spcBef>
            <a:spcAft>
              <a:spcPct val="35000"/>
            </a:spcAft>
            <a:buNone/>
          </a:pPr>
          <a:r>
            <a:rPr lang="en-US" sz="1700" kern="1200" dirty="0"/>
            <a:t>Summary</a:t>
          </a:r>
        </a:p>
      </dsp:txBody>
      <dsp:txXfrm>
        <a:off x="320169" y="52823"/>
        <a:ext cx="4090409" cy="452844"/>
      </dsp:txXfrm>
    </dsp:sp>
    <dsp:sp modelId="{C7F61FD1-14B6-4773-A1ED-5451153B0D52}">
      <dsp:nvSpPr>
        <dsp:cNvPr id="0" name=""/>
        <dsp:cNvSpPr/>
      </dsp:nvSpPr>
      <dsp:spPr>
        <a:xfrm>
          <a:off x="0" y="1050365"/>
          <a:ext cx="5913437" cy="709537"/>
        </a:xfrm>
        <a:prstGeom prst="rect">
          <a:avLst/>
        </a:prstGeom>
        <a:solidFill>
          <a:schemeClr val="lt2">
            <a:alpha val="90000"/>
            <a:hueOff val="0"/>
            <a:satOff val="0"/>
            <a:lumOff val="0"/>
            <a:alphaOff val="0"/>
          </a:schemeClr>
        </a:solidFill>
        <a:ln w="9525" cap="flat" cmpd="sng" algn="ctr">
          <a:solidFill>
            <a:schemeClr val="dk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58948" tIns="354076" rIns="458948" bIns="120904" numCol="1" spcCol="1270" anchor="t" anchorCtr="0">
          <a:noAutofit/>
        </a:bodyPr>
        <a:lstStyle/>
        <a:p>
          <a:pPr marL="171450" lvl="1" indent="-171450" algn="l" defTabSz="755650">
            <a:lnSpc>
              <a:spcPct val="90000"/>
            </a:lnSpc>
            <a:spcBef>
              <a:spcPct val="0"/>
            </a:spcBef>
            <a:spcAft>
              <a:spcPct val="15000"/>
            </a:spcAft>
            <a:buChar char="•"/>
          </a:pPr>
          <a:r>
            <a:rPr lang="en-US" sz="1700" kern="1200" dirty="0"/>
            <a:t>types of malware and causes.</a:t>
          </a:r>
        </a:p>
      </dsp:txBody>
      <dsp:txXfrm>
        <a:off x="0" y="1050365"/>
        <a:ext cx="5913437" cy="709537"/>
      </dsp:txXfrm>
    </dsp:sp>
    <dsp:sp modelId="{73FCAF40-DC7E-4C6B-A953-A62099259190}">
      <dsp:nvSpPr>
        <dsp:cNvPr id="0" name=""/>
        <dsp:cNvSpPr/>
      </dsp:nvSpPr>
      <dsp:spPr>
        <a:xfrm>
          <a:off x="295671" y="799445"/>
          <a:ext cx="4139405" cy="501840"/>
        </a:xfrm>
        <a:prstGeom prst="roundRect">
          <a:avLst/>
        </a:prstGeom>
        <a:gradFill rotWithShape="0">
          <a:gsLst>
            <a:gs pos="0">
              <a:schemeClr val="dk2">
                <a:hueOff val="0"/>
                <a:satOff val="0"/>
                <a:lumOff val="0"/>
                <a:alphaOff val="0"/>
                <a:tint val="98000"/>
                <a:satMod val="110000"/>
                <a:lumMod val="104000"/>
              </a:schemeClr>
            </a:gs>
            <a:gs pos="69000">
              <a:schemeClr val="dk2">
                <a:hueOff val="0"/>
                <a:satOff val="0"/>
                <a:lumOff val="0"/>
                <a:alphaOff val="0"/>
                <a:shade val="88000"/>
                <a:satMod val="130000"/>
                <a:lumMod val="92000"/>
              </a:schemeClr>
            </a:gs>
            <a:gs pos="100000">
              <a:schemeClr val="dk2">
                <a:hueOff val="0"/>
                <a:satOff val="0"/>
                <a:lumOff val="0"/>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56460" tIns="0" rIns="156460" bIns="0" numCol="1" spcCol="1270" anchor="ctr" anchorCtr="0">
          <a:noAutofit/>
        </a:bodyPr>
        <a:lstStyle/>
        <a:p>
          <a:pPr marL="0" lvl="0" indent="0" algn="l" defTabSz="755650">
            <a:lnSpc>
              <a:spcPct val="90000"/>
            </a:lnSpc>
            <a:spcBef>
              <a:spcPct val="0"/>
            </a:spcBef>
            <a:spcAft>
              <a:spcPct val="35000"/>
            </a:spcAft>
            <a:buNone/>
          </a:pPr>
          <a:r>
            <a:rPr lang="en-US" sz="1700" kern="1200" dirty="0"/>
            <a:t>What is malware?</a:t>
          </a:r>
        </a:p>
      </dsp:txBody>
      <dsp:txXfrm>
        <a:off x="320169" y="823943"/>
        <a:ext cx="4090409" cy="452844"/>
      </dsp:txXfrm>
    </dsp:sp>
    <dsp:sp modelId="{945481FB-19C7-43CB-AA1B-8CAFDB74739C}">
      <dsp:nvSpPr>
        <dsp:cNvPr id="0" name=""/>
        <dsp:cNvSpPr/>
      </dsp:nvSpPr>
      <dsp:spPr>
        <a:xfrm>
          <a:off x="0" y="2102622"/>
          <a:ext cx="5913437" cy="428400"/>
        </a:xfrm>
        <a:prstGeom prst="rect">
          <a:avLst/>
        </a:prstGeom>
        <a:solidFill>
          <a:schemeClr val="lt2">
            <a:alpha val="90000"/>
            <a:hueOff val="0"/>
            <a:satOff val="0"/>
            <a:lumOff val="0"/>
            <a:alphaOff val="0"/>
          </a:schemeClr>
        </a:solidFill>
        <a:ln w="9525" cap="flat" cmpd="sng" algn="ctr">
          <a:solidFill>
            <a:schemeClr val="dk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C70D0257-73B5-4B29-A39D-CCAA6F604163}">
      <dsp:nvSpPr>
        <dsp:cNvPr id="0" name=""/>
        <dsp:cNvSpPr/>
      </dsp:nvSpPr>
      <dsp:spPr>
        <a:xfrm>
          <a:off x="295671" y="1851702"/>
          <a:ext cx="4139405" cy="501840"/>
        </a:xfrm>
        <a:prstGeom prst="roundRect">
          <a:avLst/>
        </a:prstGeom>
        <a:gradFill rotWithShape="0">
          <a:gsLst>
            <a:gs pos="0">
              <a:schemeClr val="dk2">
                <a:hueOff val="0"/>
                <a:satOff val="0"/>
                <a:lumOff val="0"/>
                <a:alphaOff val="0"/>
                <a:tint val="98000"/>
                <a:satMod val="110000"/>
                <a:lumMod val="104000"/>
              </a:schemeClr>
            </a:gs>
            <a:gs pos="69000">
              <a:schemeClr val="dk2">
                <a:hueOff val="0"/>
                <a:satOff val="0"/>
                <a:lumOff val="0"/>
                <a:alphaOff val="0"/>
                <a:shade val="88000"/>
                <a:satMod val="130000"/>
                <a:lumMod val="92000"/>
              </a:schemeClr>
            </a:gs>
            <a:gs pos="100000">
              <a:schemeClr val="dk2">
                <a:hueOff val="0"/>
                <a:satOff val="0"/>
                <a:lumOff val="0"/>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56460" tIns="0" rIns="156460" bIns="0" numCol="1" spcCol="1270" anchor="ctr" anchorCtr="0">
          <a:noAutofit/>
        </a:bodyPr>
        <a:lstStyle/>
        <a:p>
          <a:pPr marL="0" lvl="0" indent="0" algn="l" defTabSz="755650">
            <a:lnSpc>
              <a:spcPct val="90000"/>
            </a:lnSpc>
            <a:spcBef>
              <a:spcPct val="0"/>
            </a:spcBef>
            <a:spcAft>
              <a:spcPct val="35000"/>
            </a:spcAft>
            <a:buNone/>
          </a:pPr>
          <a:r>
            <a:rPr lang="en-US" sz="1700" kern="1200" dirty="0"/>
            <a:t>Malware detection platform based</a:t>
          </a:r>
        </a:p>
      </dsp:txBody>
      <dsp:txXfrm>
        <a:off x="320169" y="1876200"/>
        <a:ext cx="4090409" cy="452844"/>
      </dsp:txXfrm>
    </dsp:sp>
    <dsp:sp modelId="{55E76A39-EE21-40F0-8181-E7AD55E3ACBF}">
      <dsp:nvSpPr>
        <dsp:cNvPr id="0" name=""/>
        <dsp:cNvSpPr/>
      </dsp:nvSpPr>
      <dsp:spPr>
        <a:xfrm>
          <a:off x="0" y="2873742"/>
          <a:ext cx="5913437" cy="963900"/>
        </a:xfrm>
        <a:prstGeom prst="rect">
          <a:avLst/>
        </a:prstGeom>
        <a:solidFill>
          <a:schemeClr val="lt2">
            <a:alpha val="90000"/>
            <a:hueOff val="0"/>
            <a:satOff val="0"/>
            <a:lumOff val="0"/>
            <a:alphaOff val="0"/>
          </a:schemeClr>
        </a:solidFill>
        <a:ln w="9525" cap="flat" cmpd="sng" algn="ctr">
          <a:solidFill>
            <a:schemeClr val="dk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58948" tIns="354076" rIns="458948" bIns="120904" numCol="1" spcCol="1270" anchor="t" anchorCtr="0">
          <a:noAutofit/>
        </a:bodyPr>
        <a:lstStyle/>
        <a:p>
          <a:pPr marL="171450" lvl="1" indent="-171450" algn="l" defTabSz="755650">
            <a:lnSpc>
              <a:spcPct val="90000"/>
            </a:lnSpc>
            <a:spcBef>
              <a:spcPct val="0"/>
            </a:spcBef>
            <a:spcAft>
              <a:spcPct val="15000"/>
            </a:spcAft>
            <a:buChar char="•"/>
          </a:pPr>
          <a:r>
            <a:rPr lang="en-US" sz="1700" kern="1200" dirty="0"/>
            <a:t>Static malware analysis</a:t>
          </a:r>
        </a:p>
        <a:p>
          <a:pPr marL="171450" lvl="1" indent="-171450" algn="l" defTabSz="755650">
            <a:lnSpc>
              <a:spcPct val="90000"/>
            </a:lnSpc>
            <a:spcBef>
              <a:spcPct val="0"/>
            </a:spcBef>
            <a:spcAft>
              <a:spcPct val="15000"/>
            </a:spcAft>
            <a:buChar char="•"/>
          </a:pPr>
          <a:r>
            <a:rPr lang="en-US" sz="1700" kern="1200" dirty="0"/>
            <a:t>Dynamic malware analysis</a:t>
          </a:r>
        </a:p>
      </dsp:txBody>
      <dsp:txXfrm>
        <a:off x="0" y="2873742"/>
        <a:ext cx="5913437" cy="963900"/>
      </dsp:txXfrm>
    </dsp:sp>
    <dsp:sp modelId="{5B80F2EC-EA1F-46DF-8C99-33A72D5CAF79}">
      <dsp:nvSpPr>
        <dsp:cNvPr id="0" name=""/>
        <dsp:cNvSpPr/>
      </dsp:nvSpPr>
      <dsp:spPr>
        <a:xfrm>
          <a:off x="295671" y="2622822"/>
          <a:ext cx="4139405" cy="501840"/>
        </a:xfrm>
        <a:prstGeom prst="roundRect">
          <a:avLst/>
        </a:prstGeom>
        <a:gradFill rotWithShape="0">
          <a:gsLst>
            <a:gs pos="0">
              <a:schemeClr val="dk2">
                <a:hueOff val="0"/>
                <a:satOff val="0"/>
                <a:lumOff val="0"/>
                <a:alphaOff val="0"/>
                <a:tint val="98000"/>
                <a:satMod val="110000"/>
                <a:lumMod val="104000"/>
              </a:schemeClr>
            </a:gs>
            <a:gs pos="69000">
              <a:schemeClr val="dk2">
                <a:hueOff val="0"/>
                <a:satOff val="0"/>
                <a:lumOff val="0"/>
                <a:alphaOff val="0"/>
                <a:shade val="88000"/>
                <a:satMod val="130000"/>
                <a:lumMod val="92000"/>
              </a:schemeClr>
            </a:gs>
            <a:gs pos="100000">
              <a:schemeClr val="dk2">
                <a:hueOff val="0"/>
                <a:satOff val="0"/>
                <a:lumOff val="0"/>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56460" tIns="0" rIns="156460" bIns="0" numCol="1" spcCol="1270" anchor="ctr" anchorCtr="0">
          <a:noAutofit/>
        </a:bodyPr>
        <a:lstStyle/>
        <a:p>
          <a:pPr marL="0" lvl="0" indent="0" algn="l" defTabSz="755650">
            <a:lnSpc>
              <a:spcPct val="90000"/>
            </a:lnSpc>
            <a:spcBef>
              <a:spcPct val="0"/>
            </a:spcBef>
            <a:spcAft>
              <a:spcPct val="35000"/>
            </a:spcAft>
            <a:buNone/>
          </a:pPr>
          <a:r>
            <a:rPr lang="en-US" sz="1700" kern="1200" dirty="0"/>
            <a:t>Malware analysis </a:t>
          </a:r>
        </a:p>
      </dsp:txBody>
      <dsp:txXfrm>
        <a:off x="320169" y="2647320"/>
        <a:ext cx="4090409" cy="452844"/>
      </dsp:txXfrm>
    </dsp:sp>
    <dsp:sp modelId="{83130FCA-8A65-4E8E-B7B7-B4DFEC84B73D}">
      <dsp:nvSpPr>
        <dsp:cNvPr id="0" name=""/>
        <dsp:cNvSpPr/>
      </dsp:nvSpPr>
      <dsp:spPr>
        <a:xfrm>
          <a:off x="0" y="4180362"/>
          <a:ext cx="5913437" cy="428400"/>
        </a:xfrm>
        <a:prstGeom prst="rect">
          <a:avLst/>
        </a:prstGeom>
        <a:solidFill>
          <a:schemeClr val="lt2">
            <a:alpha val="90000"/>
            <a:hueOff val="0"/>
            <a:satOff val="0"/>
            <a:lumOff val="0"/>
            <a:alphaOff val="0"/>
          </a:schemeClr>
        </a:solidFill>
        <a:ln w="9525" cap="flat" cmpd="sng" algn="ctr">
          <a:solidFill>
            <a:schemeClr val="dk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26E22D1B-F395-4711-BB87-8C9BE322B6E0}">
      <dsp:nvSpPr>
        <dsp:cNvPr id="0" name=""/>
        <dsp:cNvSpPr/>
      </dsp:nvSpPr>
      <dsp:spPr>
        <a:xfrm>
          <a:off x="295671" y="3929442"/>
          <a:ext cx="4139405" cy="501840"/>
        </a:xfrm>
        <a:prstGeom prst="roundRect">
          <a:avLst/>
        </a:prstGeom>
        <a:gradFill rotWithShape="0">
          <a:gsLst>
            <a:gs pos="0">
              <a:schemeClr val="dk2">
                <a:hueOff val="0"/>
                <a:satOff val="0"/>
                <a:lumOff val="0"/>
                <a:alphaOff val="0"/>
                <a:tint val="98000"/>
                <a:satMod val="110000"/>
                <a:lumMod val="104000"/>
              </a:schemeClr>
            </a:gs>
            <a:gs pos="69000">
              <a:schemeClr val="dk2">
                <a:hueOff val="0"/>
                <a:satOff val="0"/>
                <a:lumOff val="0"/>
                <a:alphaOff val="0"/>
                <a:shade val="88000"/>
                <a:satMod val="130000"/>
                <a:lumMod val="92000"/>
              </a:schemeClr>
            </a:gs>
            <a:gs pos="100000">
              <a:schemeClr val="dk2">
                <a:hueOff val="0"/>
                <a:satOff val="0"/>
                <a:lumOff val="0"/>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56460" tIns="0" rIns="156460" bIns="0" numCol="1" spcCol="1270" anchor="ctr" anchorCtr="0">
          <a:noAutofit/>
        </a:bodyPr>
        <a:lstStyle/>
        <a:p>
          <a:pPr marL="0" lvl="0" indent="0" algn="l" defTabSz="755650">
            <a:lnSpc>
              <a:spcPct val="90000"/>
            </a:lnSpc>
            <a:spcBef>
              <a:spcPct val="0"/>
            </a:spcBef>
            <a:spcAft>
              <a:spcPct val="35000"/>
            </a:spcAft>
            <a:buNone/>
          </a:pPr>
          <a:r>
            <a:rPr lang="en-US" sz="1700" kern="1200" dirty="0"/>
            <a:t>Malware analysis tool</a:t>
          </a:r>
        </a:p>
      </dsp:txBody>
      <dsp:txXfrm>
        <a:off x="320169" y="3953940"/>
        <a:ext cx="4090409" cy="452844"/>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97F379C-7185-4DFF-809D-5A0F11F25515}" type="datetimeFigureOut">
              <a:rPr lang="en-US" smtClean="0"/>
              <a:t>6/29/2023</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68270B35-81F0-4A03-AA8F-CB1C9004C0FF}"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349010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97F379C-7185-4DFF-809D-5A0F11F25515}" type="datetimeFigureOut">
              <a:rPr lang="en-US" smtClean="0"/>
              <a:t>6/29/2023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270B35-81F0-4A03-AA8F-CB1C9004C0FF}"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255696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97F379C-7185-4DFF-809D-5A0F11F25515}" type="datetimeFigureOut">
              <a:rPr lang="en-US" smtClean="0"/>
              <a:t>6/29/2023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270B35-81F0-4A03-AA8F-CB1C9004C0FF}"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521577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97F379C-7185-4DFF-809D-5A0F11F25515}" type="datetimeFigureOut">
              <a:rPr lang="en-US" smtClean="0"/>
              <a:t>6/29/2023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270B35-81F0-4A03-AA8F-CB1C9004C0FF}"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05229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97F379C-7185-4DFF-809D-5A0F11F25515}" type="datetimeFigureOut">
              <a:rPr lang="en-US" smtClean="0"/>
              <a:t>6/29/2023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270B35-81F0-4A03-AA8F-CB1C9004C0FF}"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463178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97F379C-7185-4DFF-809D-5A0F11F25515}" type="datetimeFigureOut">
              <a:rPr lang="en-US" smtClean="0"/>
              <a:t>6/29/2023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270B35-81F0-4A03-AA8F-CB1C9004C0FF}"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004789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7F379C-7185-4DFF-809D-5A0F11F25515}" type="datetimeFigureOut">
              <a:rPr lang="en-US" smtClean="0"/>
              <a:t>6/29/2023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8270B35-81F0-4A03-AA8F-CB1C9004C0FF}"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484180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97F379C-7185-4DFF-809D-5A0F11F25515}" type="datetimeFigureOut">
              <a:rPr lang="en-US" smtClean="0"/>
              <a:t>6/29/2023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8270B35-81F0-4A03-AA8F-CB1C9004C0FF}"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966239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7F379C-7185-4DFF-809D-5A0F11F25515}" type="datetimeFigureOut">
              <a:rPr lang="en-US" smtClean="0"/>
              <a:t>6/29/2023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8270B35-81F0-4A03-AA8F-CB1C9004C0FF}" type="slidenum">
              <a:rPr lang="en-US" smtClean="0"/>
              <a:t>‹#›</a:t>
            </a:fld>
            <a:endParaRPr lang="en-US"/>
          </a:p>
        </p:txBody>
      </p:sp>
    </p:spTree>
    <p:extLst>
      <p:ext uri="{BB962C8B-B14F-4D97-AF65-F5344CB8AC3E}">
        <p14:creationId xmlns:p14="http://schemas.microsoft.com/office/powerpoint/2010/main" val="27180732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97F379C-7185-4DFF-809D-5A0F11F25515}" type="datetimeFigureOut">
              <a:rPr lang="en-US" smtClean="0"/>
              <a:t>6/29/2023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270B35-81F0-4A03-AA8F-CB1C9004C0FF}"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46628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97F379C-7185-4DFF-809D-5A0F11F25515}" type="datetimeFigureOut">
              <a:rPr lang="en-US" smtClean="0"/>
              <a:t>6/29/2023</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68270B35-81F0-4A03-AA8F-CB1C9004C0FF}"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15460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97F379C-7185-4DFF-809D-5A0F11F25515}" type="datetimeFigureOut">
              <a:rPr lang="en-US" smtClean="0"/>
              <a:t>6/29/2023</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8270B35-81F0-4A03-AA8F-CB1C9004C0FF}"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33000524"/>
      </p:ext>
    </p:extLst>
  </p:cSld>
  <p:clrMap bg1="lt1" tx1="dk1" bg2="lt2" tx2="dk2" accent1="accent1" accent2="accent2" accent3="accent3" accent4="accent4" accent5="accent5" accent6="accent6" hlink="hlink" folHlink="folHlink"/>
  <p:sldLayoutIdLst>
    <p:sldLayoutId id="2147483738" r:id="rId1"/>
    <p:sldLayoutId id="2147483739" r:id="rId2"/>
    <p:sldLayoutId id="2147483740" r:id="rId3"/>
    <p:sldLayoutId id="2147483741" r:id="rId4"/>
    <p:sldLayoutId id="2147483742" r:id="rId5"/>
    <p:sldLayoutId id="2147483743" r:id="rId6"/>
    <p:sldLayoutId id="2147483744" r:id="rId7"/>
    <p:sldLayoutId id="2147483745" r:id="rId8"/>
    <p:sldLayoutId id="2147483746" r:id="rId9"/>
    <p:sldLayoutId id="2147483747" r:id="rId10"/>
    <p:sldLayoutId id="2147483748"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FDF9410-E530-4E71-A2C0-4C24B48964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936F74D-9489-CC09-AC67-0BE6AE1AFA7C}"/>
              </a:ext>
            </a:extLst>
          </p:cNvPr>
          <p:cNvSpPr>
            <a:spLocks noGrp="1"/>
          </p:cNvSpPr>
          <p:nvPr>
            <p:ph type="ctrTitle"/>
          </p:nvPr>
        </p:nvSpPr>
        <p:spPr>
          <a:xfrm>
            <a:off x="1752966" y="1427304"/>
            <a:ext cx="8686800" cy="3241515"/>
          </a:xfrm>
        </p:spPr>
        <p:txBody>
          <a:bodyPr anchor="ctr">
            <a:normAutofit/>
          </a:bodyPr>
          <a:lstStyle/>
          <a:p>
            <a:r>
              <a:rPr lang="en-US" sz="5400" dirty="0"/>
              <a:t>Analyzing the behavior of malware and anti- malware</a:t>
            </a:r>
          </a:p>
        </p:txBody>
      </p:sp>
      <p:cxnSp>
        <p:nvCxnSpPr>
          <p:cNvPr id="10" name="Straight Connector 9">
            <a:extLst>
              <a:ext uri="{FF2B5EF4-FFF2-40B4-BE49-F238E27FC236}">
                <a16:creationId xmlns:a16="http://schemas.microsoft.com/office/drawing/2014/main" id="{53268B1E-8861-4702-9529-5A8FB23A618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752966" y="1094758"/>
            <a:ext cx="8686800" cy="0"/>
          </a:xfrm>
          <a:prstGeom prst="line">
            <a:avLst/>
          </a:prstGeom>
          <a:ln w="31750"/>
        </p:spPr>
        <p:style>
          <a:lnRef idx="3">
            <a:schemeClr val="accent1"/>
          </a:lnRef>
          <a:fillRef idx="0">
            <a:schemeClr val="accent1"/>
          </a:fillRef>
          <a:effectRef idx="2">
            <a:schemeClr val="accent1"/>
          </a:effectRef>
          <a:fontRef idx="minor">
            <a:schemeClr val="tx1"/>
          </a:fontRef>
        </p:style>
      </p:cxnSp>
      <p:cxnSp>
        <p:nvCxnSpPr>
          <p:cNvPr id="12" name="Straight Connector 11">
            <a:extLst>
              <a:ext uri="{FF2B5EF4-FFF2-40B4-BE49-F238E27FC236}">
                <a16:creationId xmlns:a16="http://schemas.microsoft.com/office/drawing/2014/main" id="{BC6646AE-8FD6-411E-8640-6CCB250D54F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752966" y="4923706"/>
            <a:ext cx="868680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115292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9C51009-A09A-4689-8E6C-F8FC99E6A8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3FBDBFB-FA99-7EBD-FCC6-57D9D4C6281D}"/>
              </a:ext>
            </a:extLst>
          </p:cNvPr>
          <p:cNvSpPr>
            <a:spLocks noGrp="1"/>
          </p:cNvSpPr>
          <p:nvPr>
            <p:ph type="title"/>
          </p:nvPr>
        </p:nvSpPr>
        <p:spPr>
          <a:xfrm>
            <a:off x="844476" y="1600199"/>
            <a:ext cx="3539266" cy="4297680"/>
          </a:xfrm>
        </p:spPr>
        <p:txBody>
          <a:bodyPr anchor="ctr">
            <a:normAutofit/>
          </a:bodyPr>
          <a:lstStyle/>
          <a:p>
            <a:r>
              <a:rPr lang="en-US" dirty="0"/>
              <a:t>Dynamic malware analysis</a:t>
            </a:r>
          </a:p>
        </p:txBody>
      </p:sp>
      <p:cxnSp>
        <p:nvCxnSpPr>
          <p:cNvPr id="10" name="Straight Connector 9">
            <a:extLst>
              <a:ext uri="{FF2B5EF4-FFF2-40B4-BE49-F238E27FC236}">
                <a16:creationId xmlns:a16="http://schemas.microsoft.com/office/drawing/2014/main" id="{9EC65442-F244-409C-BF44-C5D6472E810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148839"/>
            <a:ext cx="0" cy="3200400"/>
          </a:xfrm>
          <a:prstGeom prst="line">
            <a:avLst/>
          </a:prstGeom>
          <a:ln w="3175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2986AA8C-FA91-4C1B-56C2-C963BA8E9201}"/>
              </a:ext>
            </a:extLst>
          </p:cNvPr>
          <p:cNvSpPr>
            <a:spLocks noGrp="1"/>
          </p:cNvSpPr>
          <p:nvPr>
            <p:ph idx="1"/>
          </p:nvPr>
        </p:nvSpPr>
        <p:spPr>
          <a:xfrm>
            <a:off x="4924851" y="1600198"/>
            <a:ext cx="6130003" cy="5098775"/>
          </a:xfrm>
        </p:spPr>
        <p:txBody>
          <a:bodyPr anchor="ctr">
            <a:normAutofit/>
          </a:bodyPr>
          <a:lstStyle/>
          <a:p>
            <a:pPr marR="0" indent="0">
              <a:lnSpc>
                <a:spcPct val="110000"/>
              </a:lnSpc>
              <a:spcBef>
                <a:spcPts val="0"/>
              </a:spcBef>
              <a:spcAft>
                <a:spcPts val="800"/>
              </a:spcAft>
              <a:buNone/>
            </a:pPr>
            <a:r>
              <a:rPr lang="en-US" sz="1600" kern="100" dirty="0">
                <a:effectLst/>
                <a:latin typeface="Calibri" panose="020F0502020204030204" pitchFamily="34" charset="0"/>
                <a:ea typeface="Calibri" panose="020F0502020204030204" pitchFamily="34" charset="0"/>
                <a:cs typeface="Times New Roman" panose="02020603050405020304" pitchFamily="18" charset="0"/>
              </a:rPr>
              <a:t>A given malware sample can be executed within a control environment and monitoring its action in order to analyze the malicious behavior which is called dynamic malware analysis. Since dynamic malware analysis is performed during the runtime and malware unpack itself. However, the main drawback is called dormant code where it can’t be able to analyze the behavior of the program because dormant code is not executed. There are two basic approaches for dynamic malware analysis characterized by:</a:t>
            </a:r>
          </a:p>
          <a:p>
            <a:pPr marL="342900" marR="0" lvl="0" indent="-342900">
              <a:lnSpc>
                <a:spcPct val="110000"/>
              </a:lnSpc>
              <a:spcBef>
                <a:spcPts val="0"/>
              </a:spcBef>
              <a:spcAft>
                <a:spcPts val="0"/>
              </a:spcAft>
              <a:buFont typeface="Symbol" panose="05050102010706020507" pitchFamily="18" charset="2"/>
              <a:buChar char=""/>
            </a:pPr>
            <a:r>
              <a:rPr lang="en-US" sz="1600" b="1" kern="100" dirty="0">
                <a:effectLst/>
                <a:latin typeface="Calibri" panose="020F0502020204030204" pitchFamily="34" charset="0"/>
                <a:ea typeface="Calibri" panose="020F0502020204030204" pitchFamily="34" charset="0"/>
                <a:cs typeface="Times New Roman" panose="02020603050405020304" pitchFamily="18" charset="0"/>
              </a:rPr>
              <a:t>Analyzing the difference between defined points </a:t>
            </a:r>
            <a:r>
              <a:rPr lang="en-US" sz="1600" kern="100" dirty="0">
                <a:effectLst/>
                <a:latin typeface="Calibri" panose="020F0502020204030204" pitchFamily="34" charset="0"/>
                <a:ea typeface="Calibri" panose="020F0502020204030204" pitchFamily="34" charset="0"/>
                <a:cs typeface="Times New Roman" panose="02020603050405020304" pitchFamily="18" charset="0"/>
              </a:rPr>
              <a:t>- A given malware sample is executed for certain create of time and after completion off them code with a modification the system is going to analyzed by the comparison with the initial system state.</a:t>
            </a:r>
          </a:p>
          <a:p>
            <a:pPr marR="0" indent="0">
              <a:lnSpc>
                <a:spcPct val="110000"/>
              </a:lnSpc>
              <a:spcBef>
                <a:spcPts val="0"/>
              </a:spcBef>
              <a:spcAft>
                <a:spcPts val="0"/>
              </a:spcAft>
              <a:buNone/>
            </a:pPr>
            <a:r>
              <a:rPr lang="en-US" sz="1600" kern="100" dirty="0">
                <a:effectLst/>
                <a:latin typeface="Calibri" panose="020F0502020204030204" pitchFamily="34" charset="0"/>
                <a:ea typeface="Calibri" panose="020F0502020204030204" pitchFamily="34" charset="0"/>
                <a:cs typeface="Times New Roman" panose="02020603050405020304" pitchFamily="18" charset="0"/>
              </a:rPr>
              <a:t> </a:t>
            </a:r>
          </a:p>
          <a:p>
            <a:pPr marL="342900" marR="0" lvl="0" indent="-342900">
              <a:lnSpc>
                <a:spcPct val="110000"/>
              </a:lnSpc>
              <a:spcBef>
                <a:spcPts val="0"/>
              </a:spcBef>
              <a:spcAft>
                <a:spcPts val="800"/>
              </a:spcAft>
              <a:buFont typeface="Symbol" panose="05050102010706020507" pitchFamily="18" charset="2"/>
              <a:buChar char=""/>
            </a:pPr>
            <a:r>
              <a:rPr lang="en-US" sz="1600" b="1" kern="100" dirty="0">
                <a:effectLst/>
                <a:latin typeface="Calibri" panose="020F0502020204030204" pitchFamily="34" charset="0"/>
                <a:ea typeface="Calibri" panose="020F0502020204030204" pitchFamily="34" charset="0"/>
                <a:cs typeface="Times New Roman" panose="02020603050405020304" pitchFamily="18" charset="0"/>
              </a:rPr>
              <a:t>observing the runtime behavior </a:t>
            </a:r>
            <a:r>
              <a:rPr lang="en-US" sz="1600" kern="100" dirty="0">
                <a:effectLst/>
                <a:latin typeface="Calibri" panose="020F0502020204030204" pitchFamily="34" charset="0"/>
                <a:ea typeface="Calibri" panose="020F0502020204030204" pitchFamily="34" charset="0"/>
                <a:cs typeface="Times New Roman" panose="02020603050405020304" pitchFamily="18" charset="0"/>
              </a:rPr>
              <a:t>- In this approach malicious activity launched by the malicious application are monitored during runtime by a specialized tool.</a:t>
            </a:r>
          </a:p>
          <a:p>
            <a:pPr>
              <a:lnSpc>
                <a:spcPct val="110000"/>
              </a:lnSpc>
            </a:pPr>
            <a:endParaRPr lang="en-US" sz="1600" dirty="0"/>
          </a:p>
        </p:txBody>
      </p:sp>
    </p:spTree>
    <p:extLst>
      <p:ext uri="{BB962C8B-B14F-4D97-AF65-F5344CB8AC3E}">
        <p14:creationId xmlns:p14="http://schemas.microsoft.com/office/powerpoint/2010/main" val="16729433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FD87EA-08C1-832B-9EC7-3E8D10A5A39B}"/>
              </a:ext>
            </a:extLst>
          </p:cNvPr>
          <p:cNvSpPr>
            <a:spLocks noGrp="1"/>
          </p:cNvSpPr>
          <p:nvPr>
            <p:ph type="title"/>
          </p:nvPr>
        </p:nvSpPr>
        <p:spPr/>
        <p:txBody>
          <a:bodyPr/>
          <a:lstStyle/>
          <a:p>
            <a:r>
              <a:rPr lang="en-US" dirty="0"/>
              <a:t>Malware analysis tool</a:t>
            </a:r>
          </a:p>
        </p:txBody>
      </p:sp>
      <p:sp>
        <p:nvSpPr>
          <p:cNvPr id="3" name="Content Placeholder 2">
            <a:extLst>
              <a:ext uri="{FF2B5EF4-FFF2-40B4-BE49-F238E27FC236}">
                <a16:creationId xmlns:a16="http://schemas.microsoft.com/office/drawing/2014/main" id="{BB4D0DC7-3BFF-F29D-31FE-34B8060495F0}"/>
              </a:ext>
            </a:extLst>
          </p:cNvPr>
          <p:cNvSpPr>
            <a:spLocks noGrp="1"/>
          </p:cNvSpPr>
          <p:nvPr>
            <p:ph idx="1"/>
          </p:nvPr>
        </p:nvSpPr>
        <p:spPr/>
        <p:txBody>
          <a:bodyPr/>
          <a:lstStyle/>
          <a:p>
            <a:pPr marL="342900" marR="0" lvl="0" indent="-342900">
              <a:lnSpc>
                <a:spcPct val="107000"/>
              </a:lnSpc>
              <a:spcBef>
                <a:spcPts val="0"/>
              </a:spcBef>
              <a:spcAft>
                <a:spcPts val="0"/>
              </a:spcAft>
              <a:buFont typeface="Symbol" panose="05050102010706020507" pitchFamily="18" charset="2"/>
              <a:buChar char=""/>
            </a:pP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Process Monitor </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This tool is a part of the Microsoft TechNet website (open-source software). The tool monitors and display in real-time all file system activity on a Microsoft Windows OS. Used to detect failed attempts to read and write registry keys and use to filtering on specific keys, processes, process IDs, and values. With the help of filemon it become is rather noisy and picks up hundreds of file changes by an idle window system. And become too handy in order to run and executing of binary. </a:t>
            </a:r>
          </a:p>
          <a:p>
            <a:pPr marL="685800" marR="0" indent="0">
              <a:lnSpc>
                <a:spcPct val="107000"/>
              </a:lnSpc>
              <a:spcBef>
                <a:spcPts val="0"/>
              </a:spcBef>
              <a:spcAft>
                <a:spcPts val="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p>
          <a:p>
            <a:pPr marL="342900" marR="0" lvl="0" indent="-342900">
              <a:lnSpc>
                <a:spcPct val="107000"/>
              </a:lnSpc>
              <a:spcBef>
                <a:spcPts val="0"/>
              </a:spcBef>
              <a:spcAft>
                <a:spcPts val="800"/>
              </a:spcAft>
              <a:buFont typeface="Symbol" panose="05050102010706020507" pitchFamily="18" charset="2"/>
              <a:buChar char=""/>
            </a:pP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Norman Sandbox </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-The Norman Sandbox is a dynamic malware analysis solution which executes the sample in a tightly controlled virtual environment that simulates a Windows operating system.</a:t>
            </a:r>
          </a:p>
          <a:p>
            <a:endParaRPr lang="en-US" dirty="0"/>
          </a:p>
        </p:txBody>
      </p:sp>
    </p:spTree>
    <p:extLst>
      <p:ext uri="{BB962C8B-B14F-4D97-AF65-F5344CB8AC3E}">
        <p14:creationId xmlns:p14="http://schemas.microsoft.com/office/powerpoint/2010/main" val="1722279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1BBC7-963B-7F9D-C579-CD6C416ED4B2}"/>
              </a:ext>
            </a:extLst>
          </p:cNvPr>
          <p:cNvSpPr>
            <a:spLocks noGrp="1"/>
          </p:cNvSpPr>
          <p:nvPr>
            <p:ph type="title"/>
          </p:nvPr>
        </p:nvSpPr>
        <p:spPr/>
        <p:txBody>
          <a:bodyPr/>
          <a:lstStyle/>
          <a:p>
            <a:r>
              <a:rPr lang="en-US" dirty="0"/>
              <a:t>Upcoming task</a:t>
            </a:r>
          </a:p>
        </p:txBody>
      </p:sp>
      <p:sp>
        <p:nvSpPr>
          <p:cNvPr id="3" name="Content Placeholder 2">
            <a:extLst>
              <a:ext uri="{FF2B5EF4-FFF2-40B4-BE49-F238E27FC236}">
                <a16:creationId xmlns:a16="http://schemas.microsoft.com/office/drawing/2014/main" id="{BD6665AE-F70F-6E49-FFD1-6FA083372D30}"/>
              </a:ext>
            </a:extLst>
          </p:cNvPr>
          <p:cNvSpPr>
            <a:spLocks noGrp="1"/>
          </p:cNvSpPr>
          <p:nvPr>
            <p:ph idx="1"/>
          </p:nvPr>
        </p:nvSpPr>
        <p:spPr/>
        <p:txBody>
          <a:bodyPr/>
          <a:lstStyle/>
          <a:p>
            <a:r>
              <a:rPr lang="en-US" dirty="0"/>
              <a:t>To know more about malware analysis tool and working </a:t>
            </a:r>
          </a:p>
          <a:p>
            <a:r>
              <a:rPr lang="en-US" dirty="0"/>
              <a:t>Malware Detection and Prevention Techniques used by Anti-Virus </a:t>
            </a:r>
          </a:p>
          <a:p>
            <a:r>
              <a:rPr lang="en-US" dirty="0"/>
              <a:t>Window malware detection using deep Neural Network</a:t>
            </a:r>
          </a:p>
          <a:p>
            <a:endParaRPr lang="en-US" dirty="0"/>
          </a:p>
        </p:txBody>
      </p:sp>
    </p:spTree>
    <p:extLst>
      <p:ext uri="{BB962C8B-B14F-4D97-AF65-F5344CB8AC3E}">
        <p14:creationId xmlns:p14="http://schemas.microsoft.com/office/powerpoint/2010/main" val="15545148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2D32A60-013B-47A8-8833-D242408091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AE27932B-B694-4C4C-90D7-A0333A7C58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148FFABE-E7B5-4783-DACA-DE419AD3025A}"/>
              </a:ext>
            </a:extLst>
          </p:cNvPr>
          <p:cNvSpPr>
            <a:spLocks noGrp="1"/>
          </p:cNvSpPr>
          <p:nvPr>
            <p:ph type="title"/>
          </p:nvPr>
        </p:nvSpPr>
        <p:spPr>
          <a:xfrm>
            <a:off x="1451579" y="2310014"/>
            <a:ext cx="3272093" cy="2674198"/>
          </a:xfrm>
        </p:spPr>
        <p:txBody>
          <a:bodyPr anchor="t">
            <a:normAutofit/>
          </a:bodyPr>
          <a:lstStyle/>
          <a:p>
            <a:r>
              <a:rPr lang="en-US" dirty="0"/>
              <a:t>Table of contents</a:t>
            </a:r>
          </a:p>
        </p:txBody>
      </p:sp>
      <p:cxnSp>
        <p:nvCxnSpPr>
          <p:cNvPr id="13" name="Straight Connector 12">
            <a:extLst>
              <a:ext uri="{FF2B5EF4-FFF2-40B4-BE49-F238E27FC236}">
                <a16:creationId xmlns:a16="http://schemas.microsoft.com/office/drawing/2014/main" id="{9EBB0476-5CF0-4F44-8D68-5D42D7AEE43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1579" y="2146542"/>
            <a:ext cx="3272094"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15" name="Title 1">
            <a:extLst>
              <a:ext uri="{FF2B5EF4-FFF2-40B4-BE49-F238E27FC236}">
                <a16:creationId xmlns:a16="http://schemas.microsoft.com/office/drawing/2014/main" id="{A9DA474E-6B91-4200-840F-0257B2358A75}"/>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51580" y="3122496"/>
            <a:ext cx="3530157" cy="1049235"/>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endParaRPr lang="en-US" dirty="0"/>
          </a:p>
        </p:txBody>
      </p:sp>
      <p:pic>
        <p:nvPicPr>
          <p:cNvPr id="17" name="Picture 16">
            <a:extLst>
              <a:ext uri="{FF2B5EF4-FFF2-40B4-BE49-F238E27FC236}">
                <a16:creationId xmlns:a16="http://schemas.microsoft.com/office/drawing/2014/main" id="{DF63C9AD-AE6E-4512-8171-91612E84CCF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9" name="Straight Connector 18">
            <a:extLst>
              <a:ext uri="{FF2B5EF4-FFF2-40B4-BE49-F238E27FC236}">
                <a16:creationId xmlns:a16="http://schemas.microsoft.com/office/drawing/2014/main" id="{FE1A49CE-B63D-457A-A180-1C883E1A63D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24E60268-2DA8-FADC-85ED-2A68D6B60257}"/>
              </a:ext>
            </a:extLst>
          </p:cNvPr>
          <p:cNvGraphicFramePr>
            <a:graphicFrameLocks noGrp="1"/>
          </p:cNvGraphicFramePr>
          <p:nvPr>
            <p:ph idx="1"/>
            <p:extLst>
              <p:ext uri="{D42A27DB-BD31-4B8C-83A1-F6EECF244321}">
                <p14:modId xmlns:p14="http://schemas.microsoft.com/office/powerpoint/2010/main" val="2955138921"/>
              </p:ext>
            </p:extLst>
          </p:nvPr>
        </p:nvGraphicFramePr>
        <p:xfrm>
          <a:off x="5141913" y="803275"/>
          <a:ext cx="5913437" cy="46370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9084722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9C51009-A09A-4689-8E6C-F8FC99E6A8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F20ED52-499F-C0B2-5C2C-CA7486F59D73}"/>
              </a:ext>
            </a:extLst>
          </p:cNvPr>
          <p:cNvSpPr>
            <a:spLocks noGrp="1"/>
          </p:cNvSpPr>
          <p:nvPr>
            <p:ph type="title"/>
          </p:nvPr>
        </p:nvSpPr>
        <p:spPr>
          <a:xfrm>
            <a:off x="844476" y="1600199"/>
            <a:ext cx="3539266" cy="4297680"/>
          </a:xfrm>
        </p:spPr>
        <p:txBody>
          <a:bodyPr anchor="ctr">
            <a:normAutofit/>
          </a:bodyPr>
          <a:lstStyle/>
          <a:p>
            <a:r>
              <a:rPr lang="en-US" dirty="0"/>
              <a:t>Summary </a:t>
            </a:r>
          </a:p>
        </p:txBody>
      </p:sp>
      <p:cxnSp>
        <p:nvCxnSpPr>
          <p:cNvPr id="10" name="Straight Connector 9">
            <a:extLst>
              <a:ext uri="{FF2B5EF4-FFF2-40B4-BE49-F238E27FC236}">
                <a16:creationId xmlns:a16="http://schemas.microsoft.com/office/drawing/2014/main" id="{9EC65442-F244-409C-BF44-C5D6472E810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148839"/>
            <a:ext cx="0" cy="3200400"/>
          </a:xfrm>
          <a:prstGeom prst="line">
            <a:avLst/>
          </a:prstGeom>
          <a:ln w="3175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2147119E-C3C3-A350-59C2-E2330376E041}"/>
              </a:ext>
            </a:extLst>
          </p:cNvPr>
          <p:cNvSpPr>
            <a:spLocks noGrp="1"/>
          </p:cNvSpPr>
          <p:nvPr>
            <p:ph idx="1"/>
          </p:nvPr>
        </p:nvSpPr>
        <p:spPr>
          <a:xfrm>
            <a:off x="4924851" y="218660"/>
            <a:ext cx="7031923" cy="6639339"/>
          </a:xfrm>
        </p:spPr>
        <p:txBody>
          <a:bodyPr anchor="ctr">
            <a:normAutofit/>
          </a:bodyPr>
          <a:lstStyle/>
          <a:p>
            <a:pPr marL="0" indent="0">
              <a:lnSpc>
                <a:spcPct val="110000"/>
              </a:lnSpc>
              <a:buNone/>
            </a:pPr>
            <a:r>
              <a:rPr lang="en-US" sz="1800" i="1" dirty="0"/>
              <a:t>Now-a-day’s malicious software is increasing in number and at present becomes more harmful for any digital equipment like mobile, tablet, and computer.  With the internet there are people on the Internet with malevolent intents by taking advantage of legitimate users whenever money is involved. Malware like software of malicious intent helps these people accomplishing their goals. In order to know the malicious activity, static and dynamic analysis of code will take place but with increasing of technology varieties of malware has been develop with increasing in numbers and at present becomes more harmful for any digital equipment like mobile, tablet, and computers. Traditional techniques like static and dynamic analysis, signature-based detection methods are become absolute and not effective at all. The advanced techniques like code encryption and code packing techniques can be used to hide detection, polymorphic malware is a new class of malware that changes their code structure from time to time to avoid detection, so there is a need for an intelligent system which can efficiently analyze the features of a new, unknown executable file and classify it correctly.</a:t>
            </a:r>
          </a:p>
          <a:p>
            <a:pPr marL="0" indent="0">
              <a:lnSpc>
                <a:spcPct val="110000"/>
              </a:lnSpc>
              <a:buNone/>
            </a:pPr>
            <a:r>
              <a:rPr lang="en-US" sz="1800" dirty="0"/>
              <a:t>In this session we are going to focus on about malware and types, analysis using statics and dynamic code and some tools</a:t>
            </a:r>
          </a:p>
        </p:txBody>
      </p:sp>
    </p:spTree>
    <p:extLst>
      <p:ext uri="{BB962C8B-B14F-4D97-AF65-F5344CB8AC3E}">
        <p14:creationId xmlns:p14="http://schemas.microsoft.com/office/powerpoint/2010/main" val="6664071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14" name="Rectangle 8">
            <a:extLst>
              <a:ext uri="{FF2B5EF4-FFF2-40B4-BE49-F238E27FC236}">
                <a16:creationId xmlns:a16="http://schemas.microsoft.com/office/drawing/2014/main" id="{35C3D674-3D59-4E93-80CA-0C0A9095E8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Connector 10">
            <a:extLst>
              <a:ext uri="{FF2B5EF4-FFF2-40B4-BE49-F238E27FC236}">
                <a16:creationId xmlns:a16="http://schemas.microsoft.com/office/drawing/2014/main" id="{C884B8F8-FDC9-498B-9960-5D7260AFCB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417737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4E554F4A-3F2E-F194-0221-0A0F11DEB52D}"/>
              </a:ext>
            </a:extLst>
          </p:cNvPr>
          <p:cNvSpPr>
            <a:spLocks noGrp="1"/>
          </p:cNvSpPr>
          <p:nvPr>
            <p:ph type="title"/>
          </p:nvPr>
        </p:nvSpPr>
        <p:spPr>
          <a:xfrm>
            <a:off x="1451580" y="804520"/>
            <a:ext cx="4176511" cy="1049235"/>
          </a:xfrm>
        </p:spPr>
        <p:txBody>
          <a:bodyPr>
            <a:normAutofit/>
          </a:bodyPr>
          <a:lstStyle/>
          <a:p>
            <a:r>
              <a:rPr lang="en-US" dirty="0"/>
              <a:t>What is malware?</a:t>
            </a:r>
            <a:br>
              <a:rPr lang="en-US" dirty="0"/>
            </a:br>
            <a:endParaRPr lang="en-US" dirty="0"/>
          </a:p>
        </p:txBody>
      </p:sp>
      <p:sp>
        <p:nvSpPr>
          <p:cNvPr id="13" name="Rectangle 12">
            <a:extLst>
              <a:ext uri="{FF2B5EF4-FFF2-40B4-BE49-F238E27FC236}">
                <a16:creationId xmlns:a16="http://schemas.microsoft.com/office/drawing/2014/main" id="{EF2A81E1-BCBE-426B-8C09-33274E6940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 name="Content Placeholder 2">
            <a:extLst>
              <a:ext uri="{FF2B5EF4-FFF2-40B4-BE49-F238E27FC236}">
                <a16:creationId xmlns:a16="http://schemas.microsoft.com/office/drawing/2014/main" id="{FB087D5A-0875-7A89-B2D8-969419903658}"/>
              </a:ext>
            </a:extLst>
          </p:cNvPr>
          <p:cNvSpPr>
            <a:spLocks noGrp="1"/>
          </p:cNvSpPr>
          <p:nvPr>
            <p:ph idx="1"/>
          </p:nvPr>
        </p:nvSpPr>
        <p:spPr>
          <a:xfrm>
            <a:off x="1451581" y="2015732"/>
            <a:ext cx="4172212" cy="3450613"/>
          </a:xfrm>
        </p:spPr>
        <p:txBody>
          <a:bodyPr>
            <a:normAutofit/>
          </a:bodyPr>
          <a:lstStyle/>
          <a:p>
            <a:pPr>
              <a:lnSpc>
                <a:spcPct val="110000"/>
              </a:lnSpc>
            </a:pPr>
            <a:r>
              <a:rPr lang="en-US" sz="19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It is a software or binary that is malicious in nature and designed to damage a computer system without user’s informed consent</a:t>
            </a:r>
            <a:r>
              <a:rPr lang="en-US" sz="1900" dirty="0">
                <a:effectLst/>
                <a:latin typeface="Calibri" panose="020F0502020204030204" pitchFamily="34" charset="0"/>
                <a:ea typeface="Calibri" panose="020F0502020204030204" pitchFamily="34" charset="0"/>
                <a:cs typeface="Times New Roman" panose="02020603050405020304" pitchFamily="18" charset="0"/>
              </a:rPr>
              <a:t>. And used by the attackers to perform a variety of malicious action like </a:t>
            </a:r>
            <a:r>
              <a:rPr lang="en-US" sz="19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spying</a:t>
            </a:r>
            <a:r>
              <a:rPr lang="en-US" sz="1900" dirty="0">
                <a:effectLst/>
                <a:latin typeface="Calibri" panose="020F0502020204030204" pitchFamily="34" charset="0"/>
                <a:ea typeface="Calibri" panose="020F0502020204030204" pitchFamily="34" charset="0"/>
                <a:cs typeface="Times New Roman" panose="02020603050405020304" pitchFamily="18" charset="0"/>
              </a:rPr>
              <a:t> on the target</a:t>
            </a:r>
            <a:r>
              <a:rPr lang="en-US" sz="19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 data exfiltration </a:t>
            </a:r>
            <a:r>
              <a:rPr lang="en-US" sz="1900" dirty="0">
                <a:effectLst/>
                <a:latin typeface="Calibri" panose="020F0502020204030204" pitchFamily="34" charset="0"/>
                <a:ea typeface="Calibri" panose="020F0502020204030204" pitchFamily="34" charset="0"/>
                <a:cs typeface="Times New Roman" panose="02020603050405020304" pitchFamily="18" charset="0"/>
              </a:rPr>
              <a:t>end </a:t>
            </a:r>
            <a:r>
              <a:rPr lang="en-US" sz="19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data encryption and destructions.</a:t>
            </a:r>
          </a:p>
          <a:p>
            <a:pPr>
              <a:lnSpc>
                <a:spcPct val="110000"/>
              </a:lnSpc>
            </a:pPr>
            <a:r>
              <a:rPr lang="en-US" sz="1900" kern="100" dirty="0">
                <a:effectLst/>
                <a:latin typeface="Calibri" panose="020F0502020204030204" pitchFamily="34" charset="0"/>
                <a:ea typeface="Calibri" panose="020F0502020204030204" pitchFamily="34" charset="0"/>
                <a:cs typeface="Times New Roman" panose="02020603050405020304" pitchFamily="18" charset="0"/>
              </a:rPr>
              <a:t>Generally, a malware is categorized into following categories:</a:t>
            </a:r>
          </a:p>
          <a:p>
            <a:pPr>
              <a:lnSpc>
                <a:spcPct val="110000"/>
              </a:lnSpc>
            </a:pPr>
            <a:endParaRPr lang="en-US" sz="1900" dirty="0"/>
          </a:p>
        </p:txBody>
      </p:sp>
      <p:pic>
        <p:nvPicPr>
          <p:cNvPr id="4" name="Picture 3">
            <a:extLst>
              <a:ext uri="{FF2B5EF4-FFF2-40B4-BE49-F238E27FC236}">
                <a16:creationId xmlns:a16="http://schemas.microsoft.com/office/drawing/2014/main" id="{E2493FAB-336B-6890-A278-5D9CE0E593E2}"/>
              </a:ext>
            </a:extLst>
          </p:cNvPr>
          <p:cNvPicPr>
            <a:picLocks noChangeAspect="1"/>
          </p:cNvPicPr>
          <p:nvPr/>
        </p:nvPicPr>
        <p:blipFill>
          <a:blip r:embed="rId2"/>
          <a:stretch>
            <a:fillRect/>
          </a:stretch>
        </p:blipFill>
        <p:spPr>
          <a:xfrm>
            <a:off x="5804452" y="1841973"/>
            <a:ext cx="6104064" cy="3450613"/>
          </a:xfrm>
          <a:prstGeom prst="rect">
            <a:avLst/>
          </a:prstGeom>
        </p:spPr>
      </p:pic>
      <p:pic>
        <p:nvPicPr>
          <p:cNvPr id="15" name="Picture 14">
            <a:extLst>
              <a:ext uri="{FF2B5EF4-FFF2-40B4-BE49-F238E27FC236}">
                <a16:creationId xmlns:a16="http://schemas.microsoft.com/office/drawing/2014/main" id="{39D1DDD4-5BB3-45BA-B9B3-06B62299AD7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7" name="Straight Connector 16">
            <a:extLst>
              <a:ext uri="{FF2B5EF4-FFF2-40B4-BE49-F238E27FC236}">
                <a16:creationId xmlns:a16="http://schemas.microsoft.com/office/drawing/2014/main" id="{A24DAE64-2302-42EA-8239-F2F0775CA5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973960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031" name="Rectangle 1030">
            <a:extLst>
              <a:ext uri="{FF2B5EF4-FFF2-40B4-BE49-F238E27FC236}">
                <a16:creationId xmlns:a16="http://schemas.microsoft.com/office/drawing/2014/main" id="{EEA869E1-F851-4A52-92F5-77E592B76A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033" name="Picture 1032">
            <a:extLst>
              <a:ext uri="{FF2B5EF4-FFF2-40B4-BE49-F238E27FC236}">
                <a16:creationId xmlns:a16="http://schemas.microsoft.com/office/drawing/2014/main" id="{B083AD55-8296-44BD-8E14-DD2DDBC351B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035" name="Straight Connector 1034">
            <a:extLst>
              <a:ext uri="{FF2B5EF4-FFF2-40B4-BE49-F238E27FC236}">
                <a16:creationId xmlns:a16="http://schemas.microsoft.com/office/drawing/2014/main" id="{2BF46B26-15FC-4C5A-94FA-AE9ED64B5C2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037" name="Straight Connector 1036">
            <a:extLst>
              <a:ext uri="{FF2B5EF4-FFF2-40B4-BE49-F238E27FC236}">
                <a16:creationId xmlns:a16="http://schemas.microsoft.com/office/drawing/2014/main" id="{912F6065-5345-44BD-B66E-5487CCD7A9B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039" name="Rectangle 1038">
            <a:extLst>
              <a:ext uri="{FF2B5EF4-FFF2-40B4-BE49-F238E27FC236}">
                <a16:creationId xmlns:a16="http://schemas.microsoft.com/office/drawing/2014/main" id="{0EF77632-1A0C-4B9F-829B-226E68A78E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1" name="Rectangle 1040">
            <a:extLst>
              <a:ext uri="{FF2B5EF4-FFF2-40B4-BE49-F238E27FC236}">
                <a16:creationId xmlns:a16="http://schemas.microsoft.com/office/drawing/2014/main" id="{F3DCFC27-6BCE-42B6-8372-070EA07685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CAA4D0C4-D173-E475-6720-A39CCBC297E5}"/>
              </a:ext>
            </a:extLst>
          </p:cNvPr>
          <p:cNvSpPr>
            <a:spLocks noGrp="1"/>
          </p:cNvSpPr>
          <p:nvPr>
            <p:ph type="title"/>
          </p:nvPr>
        </p:nvSpPr>
        <p:spPr>
          <a:xfrm>
            <a:off x="1776424" y="4460798"/>
            <a:ext cx="8637073" cy="558063"/>
          </a:xfrm>
        </p:spPr>
        <p:txBody>
          <a:bodyPr vert="horz" lIns="91440" tIns="45720" rIns="91440" bIns="0" rtlCol="0" anchor="b">
            <a:normAutofit/>
          </a:bodyPr>
          <a:lstStyle/>
          <a:p>
            <a:r>
              <a:rPr lang="en-US" sz="3300"/>
              <a:t>Annual report of malware analysis:</a:t>
            </a:r>
          </a:p>
        </p:txBody>
      </p:sp>
      <p:pic>
        <p:nvPicPr>
          <p:cNvPr id="5" name="Content Placeholder 4">
            <a:extLst>
              <a:ext uri="{FF2B5EF4-FFF2-40B4-BE49-F238E27FC236}">
                <a16:creationId xmlns:a16="http://schemas.microsoft.com/office/drawing/2014/main" id="{2B4F1F1C-2B54-9AF4-3A85-DB5C8B7729D6}"/>
              </a:ext>
            </a:extLst>
          </p:cNvPr>
          <p:cNvPicPr>
            <a:picLocks noChangeAspect="1"/>
          </p:cNvPicPr>
          <p:nvPr/>
        </p:nvPicPr>
        <p:blipFill>
          <a:blip r:embed="rId3"/>
          <a:stretch>
            <a:fillRect/>
          </a:stretch>
        </p:blipFill>
        <p:spPr>
          <a:xfrm>
            <a:off x="654339" y="308117"/>
            <a:ext cx="5359235" cy="3349522"/>
          </a:xfrm>
          <a:prstGeom prst="rect">
            <a:avLst/>
          </a:prstGeom>
        </p:spPr>
      </p:pic>
      <p:pic>
        <p:nvPicPr>
          <p:cNvPr id="1026" name="Picture 2">
            <a:extLst>
              <a:ext uri="{FF2B5EF4-FFF2-40B4-BE49-F238E27FC236}">
                <a16:creationId xmlns:a16="http://schemas.microsoft.com/office/drawing/2014/main" id="{A857E1E5-A0D7-E64F-4D39-F27D4C363B34}"/>
              </a:ext>
            </a:extLst>
          </p:cNvPr>
          <p:cNvPicPr>
            <a:picLocks noGrp="1" noChangeAspect="1" noChangeArrowheads="1"/>
          </p:cNvPicPr>
          <p:nvPr>
            <p:ph idx="1"/>
          </p:nvPr>
        </p:nvPicPr>
        <p:blipFill>
          <a:blip r:embed="rId4">
            <a:extLst>
              <a:ext uri="{28A0092B-C50C-407E-A947-70E740481C1C}">
                <a14:useLocalDpi xmlns:a14="http://schemas.microsoft.com/office/drawing/2010/main" val="0"/>
              </a:ext>
            </a:extLst>
          </a:blip>
          <a:stretch>
            <a:fillRect/>
          </a:stretch>
        </p:blipFill>
        <p:spPr bwMode="auto">
          <a:xfrm>
            <a:off x="6171060" y="536713"/>
            <a:ext cx="5782006" cy="2929549"/>
          </a:xfrm>
          <a:prstGeom prst="rect">
            <a:avLst/>
          </a:prstGeom>
          <a:noFill/>
          <a:extLst>
            <a:ext uri="{909E8E84-426E-40DD-AFC4-6F175D3DCCD1}">
              <a14:hiddenFill xmlns:a14="http://schemas.microsoft.com/office/drawing/2010/main">
                <a:solidFill>
                  <a:srgbClr val="FFFFFF"/>
                </a:solidFill>
              </a14:hiddenFill>
            </a:ext>
          </a:extLst>
        </p:spPr>
      </p:pic>
      <p:cxnSp>
        <p:nvCxnSpPr>
          <p:cNvPr id="1043" name="Straight Connector 1042">
            <a:extLst>
              <a:ext uri="{FF2B5EF4-FFF2-40B4-BE49-F238E27FC236}">
                <a16:creationId xmlns:a16="http://schemas.microsoft.com/office/drawing/2014/main" id="{96A4B1E0-284C-4A01-8141-A24D2B8EE0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776728" y="5027185"/>
            <a:ext cx="8643010"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1045" name="Picture 1044">
            <a:extLst>
              <a:ext uri="{FF2B5EF4-FFF2-40B4-BE49-F238E27FC236}">
                <a16:creationId xmlns:a16="http://schemas.microsoft.com/office/drawing/2014/main" id="{F82046CE-87C5-4670-A404-6AB453F5A92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047" name="Straight Connector 1046">
            <a:extLst>
              <a:ext uri="{FF2B5EF4-FFF2-40B4-BE49-F238E27FC236}">
                <a16:creationId xmlns:a16="http://schemas.microsoft.com/office/drawing/2014/main" id="{A224BAD7-5931-4CA6-BB58-0CBCFCFA65A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924742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9C55B0-5517-F909-63B9-675DD71D7E96}"/>
              </a:ext>
            </a:extLst>
          </p:cNvPr>
          <p:cNvSpPr>
            <a:spLocks noGrp="1"/>
          </p:cNvSpPr>
          <p:nvPr>
            <p:ph type="title"/>
          </p:nvPr>
        </p:nvSpPr>
        <p:spPr>
          <a:xfrm>
            <a:off x="1451579" y="804519"/>
            <a:ext cx="9603275" cy="1049235"/>
          </a:xfrm>
        </p:spPr>
        <p:txBody>
          <a:bodyPr>
            <a:normAutofit/>
          </a:bodyPr>
          <a:lstStyle/>
          <a:p>
            <a:r>
              <a:rPr lang="en-US" dirty="0"/>
              <a:t>Malware detection </a:t>
            </a:r>
          </a:p>
        </p:txBody>
      </p:sp>
      <p:sp>
        <p:nvSpPr>
          <p:cNvPr id="3" name="Content Placeholder 2">
            <a:extLst>
              <a:ext uri="{FF2B5EF4-FFF2-40B4-BE49-F238E27FC236}">
                <a16:creationId xmlns:a16="http://schemas.microsoft.com/office/drawing/2014/main" id="{D0E40A47-742D-5E9C-1B85-0B339F985839}"/>
              </a:ext>
            </a:extLst>
          </p:cNvPr>
          <p:cNvSpPr>
            <a:spLocks noGrp="1"/>
          </p:cNvSpPr>
          <p:nvPr>
            <p:ph idx="1"/>
          </p:nvPr>
        </p:nvSpPr>
        <p:spPr>
          <a:xfrm>
            <a:off x="1451579" y="2015734"/>
            <a:ext cx="6360578" cy="4136588"/>
          </a:xfrm>
        </p:spPr>
        <p:txBody>
          <a:bodyPr>
            <a:normAutofit lnSpcReduction="10000"/>
          </a:bodyPr>
          <a:lstStyle/>
          <a:p>
            <a:pPr marL="342900" marR="0" lvl="0" indent="-342900">
              <a:lnSpc>
                <a:spcPct val="110000"/>
              </a:lnSpc>
              <a:spcBef>
                <a:spcPts val="0"/>
              </a:spcBef>
              <a:spcAft>
                <a:spcPts val="0"/>
              </a:spcAft>
              <a:buFont typeface="Symbol" panose="05050102010706020507" pitchFamily="18" charset="2"/>
              <a:buChar char=""/>
            </a:pPr>
            <a:r>
              <a:rPr lang="en-US" sz="1400" b="1" kern="100" dirty="0">
                <a:effectLst/>
                <a:latin typeface="Calibri" panose="020F0502020204030204" pitchFamily="34" charset="0"/>
                <a:ea typeface="Calibri" panose="020F0502020204030204" pitchFamily="34" charset="0"/>
                <a:cs typeface="Calibri" panose="020F0502020204030204" pitchFamily="34" charset="0"/>
              </a:rPr>
              <a:t>Signature- based detection- </a:t>
            </a:r>
            <a:r>
              <a:rPr lang="en-US" sz="1400" kern="100" dirty="0">
                <a:effectLst/>
                <a:latin typeface="Calibri" panose="020F0502020204030204" pitchFamily="34" charset="0"/>
                <a:ea typeface="Calibri" panose="020F0502020204030204" pitchFamily="34" charset="0"/>
                <a:cs typeface="Calibri" panose="020F0502020204030204" pitchFamily="34" charset="0"/>
              </a:rPr>
              <a:t>An early staple of antivirus programs was signature detection where a unique code pattern or hash of a known malicious file is known and recorded</a:t>
            </a:r>
            <a:r>
              <a:rPr lang="en-US" sz="1400" kern="100" dirty="0">
                <a:effectLst/>
                <a:highlight>
                  <a:srgbClr val="FFFF00"/>
                </a:highlight>
                <a:latin typeface="Calibri" panose="020F0502020204030204" pitchFamily="34" charset="0"/>
                <a:ea typeface="Calibri" panose="020F0502020204030204" pitchFamily="34" charset="0"/>
                <a:cs typeface="Calibri" panose="020F0502020204030204" pitchFamily="34" charset="0"/>
              </a:rPr>
              <a:t>. Once this signature is discovered again, the file containing it can be flagged by the antivirus</a:t>
            </a:r>
            <a:r>
              <a:rPr lang="en-US" sz="1400" kern="100" dirty="0">
                <a:effectLst/>
                <a:latin typeface="Calibri" panose="020F0502020204030204" pitchFamily="34" charset="0"/>
                <a:ea typeface="Calibri" panose="020F0502020204030204" pitchFamily="34" charset="0"/>
                <a:cs typeface="Calibri" panose="020F0502020204030204" pitchFamily="34" charset="0"/>
              </a:rPr>
              <a:t>.</a:t>
            </a:r>
            <a:r>
              <a:rPr lang="en-US" sz="1400" kern="100" dirty="0">
                <a:latin typeface="Calibri" panose="020F0502020204030204" pitchFamily="34" charset="0"/>
                <a:ea typeface="Calibri" panose="020F0502020204030204" pitchFamily="34" charset="0"/>
                <a:cs typeface="Times New Roman" panose="02020603050405020304" pitchFamily="18" charset="0"/>
              </a:rPr>
              <a:t> </a:t>
            </a:r>
            <a:r>
              <a:rPr lang="en-US" sz="1400" kern="100" dirty="0">
                <a:effectLst/>
                <a:latin typeface="Calibri" panose="020F0502020204030204" pitchFamily="34" charset="0"/>
                <a:ea typeface="Calibri" panose="020F0502020204030204" pitchFamily="34" charset="0"/>
                <a:cs typeface="Calibri" panose="020F0502020204030204" pitchFamily="34" charset="0"/>
              </a:rPr>
              <a:t>As malware became more sophisticated, malware authors began using new techniques, like polymorphism, to change their pattern each time their creation spread from one system to the next. As such, this minimized the effectiveness of a simple signature detection. So, with a new method </a:t>
            </a:r>
            <a:r>
              <a:rPr lang="en-US" sz="1400" kern="100" dirty="0">
                <a:latin typeface="Calibri" panose="020F0502020204030204" pitchFamily="34" charset="0"/>
                <a:ea typeface="Calibri" panose="020F0502020204030204" pitchFamily="34" charset="0"/>
                <a:cs typeface="Calibri" panose="020F0502020204030204" pitchFamily="34" charset="0"/>
              </a:rPr>
              <a:t>of detection using an algorithm based to find the source code  that is indicate the threat </a:t>
            </a:r>
            <a:r>
              <a:rPr lang="en-US" sz="1400" kern="100" dirty="0">
                <a:effectLst/>
                <a:highlight>
                  <a:srgbClr val="FFFF00"/>
                </a:highlight>
                <a:latin typeface="Calibri" panose="020F0502020204030204" pitchFamily="34" charset="0"/>
                <a:ea typeface="Calibri" panose="020F0502020204030204" pitchFamily="34" charset="0"/>
                <a:cs typeface="Calibri" panose="020F0502020204030204" pitchFamily="34" charset="0"/>
              </a:rPr>
              <a:t>heuristic detection </a:t>
            </a:r>
            <a:r>
              <a:rPr lang="en-US" sz="1400" kern="100" dirty="0">
                <a:effectLst/>
                <a:latin typeface="Calibri" panose="020F0502020204030204" pitchFamily="34" charset="0"/>
                <a:ea typeface="Calibri" panose="020F0502020204030204" pitchFamily="34" charset="0"/>
                <a:cs typeface="Calibri" panose="020F0502020204030204" pitchFamily="34" charset="0"/>
              </a:rPr>
              <a:t>that judges the code based on its behavior. When anything starts acting out of the ordinary</a:t>
            </a:r>
            <a:r>
              <a:rPr lang="en-US" sz="1400" kern="100" dirty="0">
                <a:effectLst/>
                <a:highlight>
                  <a:srgbClr val="FFFF00"/>
                </a:highlight>
                <a:latin typeface="Calibri" panose="020F0502020204030204" pitchFamily="34" charset="0"/>
                <a:ea typeface="Calibri" panose="020F0502020204030204" pitchFamily="34" charset="0"/>
                <a:cs typeface="Calibri" panose="020F0502020204030204" pitchFamily="34" charset="0"/>
              </a:rPr>
              <a:t>, it sets off alarm bells.</a:t>
            </a:r>
            <a:endParaRPr lang="en-US" sz="1400" kern="1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a:p>
            <a:pPr marR="0" indent="0">
              <a:lnSpc>
                <a:spcPct val="110000"/>
              </a:lnSpc>
              <a:spcBef>
                <a:spcPts val="0"/>
              </a:spcBef>
              <a:spcAft>
                <a:spcPts val="0"/>
              </a:spcAft>
              <a:buNone/>
            </a:pPr>
            <a:r>
              <a:rPr lang="en-US" sz="1400" kern="100" dirty="0">
                <a:effectLst/>
                <a:latin typeface="Calibri" panose="020F0502020204030204" pitchFamily="34" charset="0"/>
                <a:ea typeface="Calibri" panose="020F0502020204030204" pitchFamily="34" charset="0"/>
                <a:cs typeface="Calibri" panose="020F0502020204030204" pitchFamily="34" charset="0"/>
              </a:rPr>
              <a:t>  </a:t>
            </a:r>
            <a:endParaRPr lang="en-US"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0000"/>
              </a:lnSpc>
              <a:spcBef>
                <a:spcPts val="0"/>
              </a:spcBef>
              <a:spcAft>
                <a:spcPts val="800"/>
              </a:spcAft>
              <a:buFont typeface="Symbol" panose="05050102010706020507" pitchFamily="18" charset="2"/>
              <a:buChar char=""/>
            </a:pPr>
            <a:r>
              <a:rPr lang="en-US" sz="1400" b="1" kern="100" dirty="0">
                <a:effectLst/>
                <a:latin typeface="Calibri" panose="020F0502020204030204" pitchFamily="34" charset="0"/>
                <a:ea typeface="Calibri" panose="020F0502020204030204" pitchFamily="34" charset="0"/>
                <a:cs typeface="Times New Roman" panose="02020603050405020304" pitchFamily="18" charset="0"/>
              </a:rPr>
              <a:t>Cloud-based detection</a:t>
            </a:r>
            <a:r>
              <a:rPr lang="en-US" sz="1400" b="1" kern="100" dirty="0">
                <a:effectLst/>
                <a:latin typeface="Calibri" panose="020F0502020204030204" pitchFamily="34" charset="0"/>
                <a:ea typeface="Calibri" panose="020F0502020204030204" pitchFamily="34" charset="0"/>
                <a:cs typeface="Calibri" panose="020F0502020204030204" pitchFamily="34" charset="0"/>
              </a:rPr>
              <a:t> </a:t>
            </a:r>
            <a:r>
              <a:rPr lang="en-US" sz="1400" kern="100" dirty="0">
                <a:effectLst/>
                <a:latin typeface="Calibri" panose="020F0502020204030204" pitchFamily="34" charset="0"/>
                <a:ea typeface="Calibri" panose="020F0502020204030204" pitchFamily="34" charset="0"/>
                <a:cs typeface="Calibri" panose="020F0502020204030204" pitchFamily="34" charset="0"/>
              </a:rPr>
              <a:t>– Cloud based detections shift the identification work from the individual device to the cloud</a:t>
            </a:r>
            <a:r>
              <a:rPr lang="en-US" sz="1400" kern="100" dirty="0">
                <a:effectLst/>
                <a:highlight>
                  <a:srgbClr val="FFFF00"/>
                </a:highlight>
                <a:latin typeface="Calibri" panose="020F0502020204030204" pitchFamily="34" charset="0"/>
                <a:ea typeface="Calibri" panose="020F0502020204030204" pitchFamily="34" charset="0"/>
                <a:cs typeface="Calibri" panose="020F0502020204030204" pitchFamily="34" charset="0"/>
              </a:rPr>
              <a:t>. This frees up computer space for more productive tasks and enables security firms to keep their detection methodologies more hidden from the cyber-criminals</a:t>
            </a:r>
            <a:r>
              <a:rPr lang="en-US" sz="1400" kern="100" dirty="0">
                <a:effectLst/>
                <a:latin typeface="Calibri" panose="020F0502020204030204" pitchFamily="34" charset="0"/>
                <a:ea typeface="Calibri" panose="020F0502020204030204" pitchFamily="34" charset="0"/>
                <a:cs typeface="Calibri" panose="020F0502020204030204" pitchFamily="34" charset="0"/>
              </a:rPr>
              <a:t>. By adding AI-enhanced machine learning into the mix, security firms can sort and sift through potential malware much faster and more in-depth than in the past, saving their manual ID work for new and emerging threats. </a:t>
            </a:r>
            <a:endParaRPr lang="en-US" sz="14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0000"/>
              </a:lnSpc>
            </a:pPr>
            <a:endParaRPr lang="en-US" sz="1400" dirty="0"/>
          </a:p>
        </p:txBody>
      </p:sp>
      <p:pic>
        <p:nvPicPr>
          <p:cNvPr id="7" name="Graphic 6" descr="Unlock">
            <a:extLst>
              <a:ext uri="{FF2B5EF4-FFF2-40B4-BE49-F238E27FC236}">
                <a16:creationId xmlns:a16="http://schemas.microsoft.com/office/drawing/2014/main" id="{B00D0AD9-E318-7E80-47AD-ABFAD2603E4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579190" y="2015734"/>
            <a:ext cx="3450613" cy="3450613"/>
          </a:xfrm>
          <a:prstGeom prst="rect">
            <a:avLst/>
          </a:prstGeom>
        </p:spPr>
      </p:pic>
    </p:spTree>
    <p:extLst>
      <p:ext uri="{BB962C8B-B14F-4D97-AF65-F5344CB8AC3E}">
        <p14:creationId xmlns:p14="http://schemas.microsoft.com/office/powerpoint/2010/main" val="38005615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2A4974-3B38-D892-9D23-24D973BC21AC}"/>
              </a:ext>
            </a:extLst>
          </p:cNvPr>
          <p:cNvSpPr>
            <a:spLocks noGrp="1"/>
          </p:cNvSpPr>
          <p:nvPr>
            <p:ph type="title"/>
          </p:nvPr>
        </p:nvSpPr>
        <p:spPr>
          <a:xfrm>
            <a:off x="1451579" y="804519"/>
            <a:ext cx="9603275" cy="1049235"/>
          </a:xfrm>
        </p:spPr>
        <p:txBody>
          <a:bodyPr>
            <a:normAutofit/>
          </a:bodyPr>
          <a:lstStyle/>
          <a:p>
            <a:r>
              <a:rPr lang="en-US" dirty="0"/>
              <a:t>Malware Analysis:</a:t>
            </a:r>
          </a:p>
        </p:txBody>
      </p:sp>
      <p:sp>
        <p:nvSpPr>
          <p:cNvPr id="3" name="Content Placeholder 2">
            <a:extLst>
              <a:ext uri="{FF2B5EF4-FFF2-40B4-BE49-F238E27FC236}">
                <a16:creationId xmlns:a16="http://schemas.microsoft.com/office/drawing/2014/main" id="{9635AD5B-4FAA-CA14-3AE6-661D3E595702}"/>
              </a:ext>
            </a:extLst>
          </p:cNvPr>
          <p:cNvSpPr>
            <a:spLocks noGrp="1"/>
          </p:cNvSpPr>
          <p:nvPr>
            <p:ph idx="1"/>
          </p:nvPr>
        </p:nvSpPr>
        <p:spPr>
          <a:xfrm>
            <a:off x="1451579" y="2015734"/>
            <a:ext cx="5622284" cy="3450613"/>
          </a:xfrm>
        </p:spPr>
        <p:txBody>
          <a:bodyPr>
            <a:normAutofit/>
          </a:bodyPr>
          <a:lstStyle/>
          <a:p>
            <a:pPr marL="0" indent="0">
              <a:lnSpc>
                <a:spcPct val="110000"/>
              </a:lnSpc>
              <a:buNone/>
            </a:pPr>
            <a:r>
              <a:rPr lang="en-US" dirty="0"/>
              <a:t>Malware analysis is the process of determining the purpose and characteristics of a given malware sample such as virus, worms or Trojan Horses. The tool for malware analysis can basically be categories.</a:t>
            </a:r>
            <a:endParaRPr lang="en-US"/>
          </a:p>
          <a:p>
            <a:pPr>
              <a:lnSpc>
                <a:spcPct val="110000"/>
              </a:lnSpc>
            </a:pPr>
            <a:r>
              <a:rPr lang="en-US" dirty="0"/>
              <a:t>Static</a:t>
            </a:r>
            <a:endParaRPr lang="en-US"/>
          </a:p>
          <a:p>
            <a:pPr>
              <a:lnSpc>
                <a:spcPct val="110000"/>
              </a:lnSpc>
            </a:pPr>
            <a:r>
              <a:rPr lang="en-US" dirty="0"/>
              <a:t>Dynamic</a:t>
            </a:r>
            <a:endParaRPr lang="en-US"/>
          </a:p>
          <a:p>
            <a:pPr>
              <a:lnSpc>
                <a:spcPct val="110000"/>
              </a:lnSpc>
            </a:pPr>
            <a:r>
              <a:rPr lang="en-US" dirty="0"/>
              <a:t>Code Analysis</a:t>
            </a:r>
            <a:endParaRPr lang="en-US"/>
          </a:p>
          <a:p>
            <a:pPr>
              <a:lnSpc>
                <a:spcPct val="110000"/>
              </a:lnSpc>
            </a:pPr>
            <a:r>
              <a:rPr lang="en-US" dirty="0"/>
              <a:t>Behavioral Analysis</a:t>
            </a:r>
            <a:endParaRPr lang="en-US"/>
          </a:p>
        </p:txBody>
      </p:sp>
      <p:pic>
        <p:nvPicPr>
          <p:cNvPr id="7" name="Graphic 6" descr="Bug under Magnifying Glass">
            <a:extLst>
              <a:ext uri="{FF2B5EF4-FFF2-40B4-BE49-F238E27FC236}">
                <a16:creationId xmlns:a16="http://schemas.microsoft.com/office/drawing/2014/main" id="{E7EF8F07-16CB-C987-2071-BC280E82445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579190" y="2015734"/>
            <a:ext cx="3450613" cy="3450613"/>
          </a:xfrm>
          <a:prstGeom prst="rect">
            <a:avLst/>
          </a:prstGeom>
        </p:spPr>
      </p:pic>
    </p:spTree>
    <p:extLst>
      <p:ext uri="{BB962C8B-B14F-4D97-AF65-F5344CB8AC3E}">
        <p14:creationId xmlns:p14="http://schemas.microsoft.com/office/powerpoint/2010/main" val="33453196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9C51009-A09A-4689-8E6C-F8FC99E6A8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7EDAD1C-D6CB-293B-CC4B-39252E139F8A}"/>
              </a:ext>
            </a:extLst>
          </p:cNvPr>
          <p:cNvSpPr>
            <a:spLocks noGrp="1"/>
          </p:cNvSpPr>
          <p:nvPr>
            <p:ph type="title"/>
          </p:nvPr>
        </p:nvSpPr>
        <p:spPr>
          <a:xfrm>
            <a:off x="844476" y="1600199"/>
            <a:ext cx="3539266" cy="4297680"/>
          </a:xfrm>
        </p:spPr>
        <p:txBody>
          <a:bodyPr anchor="ctr">
            <a:normAutofit/>
          </a:bodyPr>
          <a:lstStyle/>
          <a:p>
            <a:r>
              <a:rPr lang="en-US" dirty="0"/>
              <a:t>Static malware analysis</a:t>
            </a:r>
          </a:p>
        </p:txBody>
      </p:sp>
      <p:cxnSp>
        <p:nvCxnSpPr>
          <p:cNvPr id="10" name="Straight Connector 9">
            <a:extLst>
              <a:ext uri="{FF2B5EF4-FFF2-40B4-BE49-F238E27FC236}">
                <a16:creationId xmlns:a16="http://schemas.microsoft.com/office/drawing/2014/main" id="{9EC65442-F244-409C-BF44-C5D6472E810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148839"/>
            <a:ext cx="0" cy="3200400"/>
          </a:xfrm>
          <a:prstGeom prst="line">
            <a:avLst/>
          </a:prstGeom>
          <a:ln w="3175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CABC45FE-4F4C-9516-4C1E-345B5AB59855}"/>
              </a:ext>
            </a:extLst>
          </p:cNvPr>
          <p:cNvSpPr>
            <a:spLocks noGrp="1"/>
          </p:cNvSpPr>
          <p:nvPr>
            <p:ph idx="1"/>
          </p:nvPr>
        </p:nvSpPr>
        <p:spPr>
          <a:xfrm>
            <a:off x="4924851" y="447260"/>
            <a:ext cx="7071678" cy="6301409"/>
          </a:xfrm>
        </p:spPr>
        <p:txBody>
          <a:bodyPr anchor="ctr">
            <a:normAutofit/>
          </a:bodyPr>
          <a:lstStyle/>
          <a:p>
            <a:pPr lvl="1" indent="0">
              <a:lnSpc>
                <a:spcPct val="110000"/>
              </a:lnSpc>
              <a:spcBef>
                <a:spcPts val="0"/>
              </a:spcBef>
              <a:spcAft>
                <a:spcPts val="800"/>
              </a:spcAft>
              <a:buNone/>
            </a:pPr>
            <a:r>
              <a:rPr lang="en-US" sz="1600" kern="100" dirty="0">
                <a:latin typeface="Calibri" panose="020F0502020204030204" pitchFamily="34" charset="0"/>
                <a:ea typeface="Calibri" panose="020F0502020204030204" pitchFamily="34" charset="0"/>
                <a:cs typeface="Times New Roman" panose="02020603050405020304" pitchFamily="18" charset="0"/>
              </a:rPr>
              <a:t>T</a:t>
            </a:r>
            <a:r>
              <a:rPr lang="en-US" sz="1600" kern="100" dirty="0">
                <a:effectLst/>
                <a:latin typeface="Calibri" panose="020F0502020204030204" pitchFamily="34" charset="0"/>
                <a:ea typeface="Calibri" panose="020F0502020204030204" pitchFamily="34" charset="0"/>
                <a:cs typeface="Times New Roman" panose="02020603050405020304" pitchFamily="18" charset="0"/>
              </a:rPr>
              <a:t>he analyzing of software without executing it is termed as static analysis and </a:t>
            </a:r>
            <a:r>
              <a:rPr lang="en-US" sz="1600" kern="1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static analysis technique can be applied on different representation of a program with an objective to extract as much metadata from malware</a:t>
            </a:r>
            <a:r>
              <a:rPr lang="en-US" sz="1600" kern="100" dirty="0">
                <a:effectLst/>
                <a:latin typeface="Calibri" panose="020F0502020204030204" pitchFamily="34" charset="0"/>
                <a:ea typeface="Calibri" panose="020F0502020204030204" pitchFamily="34" charset="0"/>
                <a:cs typeface="Times New Roman" panose="02020603050405020304" pitchFamily="18" charset="0"/>
              </a:rPr>
              <a:t> as possible there are different techniques used for static malware analysis such as:</a:t>
            </a:r>
          </a:p>
          <a:p>
            <a:pPr marL="800100" lvl="1" indent="-342900">
              <a:lnSpc>
                <a:spcPct val="110000"/>
              </a:lnSpc>
              <a:spcBef>
                <a:spcPts val="0"/>
              </a:spcBef>
              <a:buFont typeface="Symbol" panose="05050102010706020507" pitchFamily="18" charset="2"/>
              <a:buChar char=""/>
            </a:pPr>
            <a:r>
              <a:rPr lang="en-US" sz="1600" b="1" kern="100" dirty="0">
                <a:effectLst/>
                <a:latin typeface="Calibri" panose="020F0502020204030204" pitchFamily="34" charset="0"/>
                <a:ea typeface="Calibri" panose="020F0502020204030204" pitchFamily="34" charset="0"/>
                <a:cs typeface="Times New Roman" panose="02020603050405020304" pitchFamily="18" charset="0"/>
              </a:rPr>
              <a:t>File fingerprinting- </a:t>
            </a:r>
            <a:r>
              <a:rPr lang="en-US" sz="1600" kern="100" dirty="0">
                <a:effectLst/>
                <a:latin typeface="Calibri" panose="020F0502020204030204" pitchFamily="34" charset="0"/>
                <a:ea typeface="Calibri" panose="020F0502020204030204" pitchFamily="34" charset="0"/>
                <a:cs typeface="Times New Roman" panose="02020603050405020304" pitchFamily="18" charset="0"/>
              </a:rPr>
              <a:t>this can be done with the help of cryptographic hash operation such as MD5, SHA 01, and SHA 256. And mostly used in digital forensic.</a:t>
            </a:r>
          </a:p>
          <a:p>
            <a:pPr marL="1143000" lvl="1" indent="0">
              <a:lnSpc>
                <a:spcPct val="110000"/>
              </a:lnSpc>
              <a:spcBef>
                <a:spcPts val="0"/>
              </a:spcBef>
              <a:buNone/>
            </a:pP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800100" lvl="1" indent="-342900">
              <a:lnSpc>
                <a:spcPct val="110000"/>
              </a:lnSpc>
              <a:spcBef>
                <a:spcPts val="0"/>
              </a:spcBef>
              <a:buFont typeface="Symbol" panose="05050102010706020507" pitchFamily="18" charset="2"/>
              <a:buChar char=""/>
            </a:pPr>
            <a:r>
              <a:rPr lang="en-US" sz="1600" b="1" kern="100" dirty="0">
                <a:effectLst/>
                <a:latin typeface="Calibri" panose="020F0502020204030204" pitchFamily="34" charset="0"/>
                <a:ea typeface="Calibri" panose="020F0502020204030204" pitchFamily="34" charset="0"/>
                <a:cs typeface="Times New Roman" panose="02020603050405020304" pitchFamily="18" charset="0"/>
              </a:rPr>
              <a:t>file format </a:t>
            </a:r>
            <a:r>
              <a:rPr lang="en-US" sz="1600" kern="100" dirty="0">
                <a:effectLst/>
                <a:latin typeface="Calibri" panose="020F0502020204030204" pitchFamily="34" charset="0"/>
                <a:ea typeface="Calibri" panose="020F0502020204030204" pitchFamily="34" charset="0"/>
                <a:cs typeface="Times New Roman" panose="02020603050405020304" pitchFamily="18" charset="0"/>
              </a:rPr>
              <a:t>- by extracting the metadata of a given file format the useful information can be gathered easily, in Windows operating system the extraction of the file information in the form of window binary which is typically in PE format (portable executable) a lot of information can be extracted easily.</a:t>
            </a:r>
          </a:p>
          <a:p>
            <a:pPr marL="1143000" lvl="1" indent="0">
              <a:lnSpc>
                <a:spcPct val="110000"/>
              </a:lnSpc>
              <a:spcBef>
                <a:spcPts val="0"/>
              </a:spcBef>
              <a:buNone/>
            </a:pP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800100" lvl="1" indent="-342900">
              <a:lnSpc>
                <a:spcPct val="110000"/>
              </a:lnSpc>
              <a:spcBef>
                <a:spcPts val="0"/>
              </a:spcBef>
              <a:buFont typeface="Symbol" panose="05050102010706020507" pitchFamily="18" charset="2"/>
              <a:buChar char=""/>
            </a:pPr>
            <a:r>
              <a:rPr lang="en-US" sz="1600" b="1" kern="100" dirty="0">
                <a:effectLst/>
                <a:latin typeface="Calibri" panose="020F0502020204030204" pitchFamily="34" charset="0"/>
                <a:ea typeface="Calibri" panose="020F0502020204030204" pitchFamily="34" charset="0"/>
                <a:cs typeface="Times New Roman" panose="02020603050405020304" pitchFamily="18" charset="0"/>
              </a:rPr>
              <a:t>antivirus scanning - </a:t>
            </a:r>
            <a:r>
              <a:rPr lang="en-US" sz="1600" kern="100" dirty="0">
                <a:effectLst/>
                <a:latin typeface="Calibri" panose="020F0502020204030204" pitchFamily="34" charset="0"/>
                <a:ea typeface="Calibri" panose="020F0502020204030204" pitchFamily="34" charset="0"/>
                <a:cs typeface="Times New Roman" panose="02020603050405020304" pitchFamily="18" charset="0"/>
              </a:rPr>
              <a:t>the AV scanning can be done, there is a likely to be a malware in a binary code file. The AV scanner is a time consuming, but it becomes necessity sometimes.</a:t>
            </a:r>
          </a:p>
        </p:txBody>
      </p:sp>
    </p:spTree>
    <p:extLst>
      <p:ext uri="{BB962C8B-B14F-4D97-AF65-F5344CB8AC3E}">
        <p14:creationId xmlns:p14="http://schemas.microsoft.com/office/powerpoint/2010/main" val="34022591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6988C96-F436-0289-270C-4DE9B9869472}"/>
              </a:ext>
            </a:extLst>
          </p:cNvPr>
          <p:cNvSpPr>
            <a:spLocks noGrp="1"/>
          </p:cNvSpPr>
          <p:nvPr>
            <p:ph idx="1"/>
          </p:nvPr>
        </p:nvSpPr>
        <p:spPr/>
        <p:txBody>
          <a:bodyPr>
            <a:normAutofit fontScale="85000" lnSpcReduction="10000"/>
          </a:bodyPr>
          <a:lstStyle/>
          <a:p>
            <a:pPr marL="800100" lvl="1" indent="-342900">
              <a:lnSpc>
                <a:spcPct val="107000"/>
              </a:lnSpc>
              <a:spcBef>
                <a:spcPts val="0"/>
              </a:spcBef>
              <a:spcAft>
                <a:spcPts val="800"/>
              </a:spcAft>
              <a:buFont typeface="Symbol" panose="05050102010706020507" pitchFamily="18" charset="2"/>
              <a:buChar char=""/>
            </a:pPr>
            <a:r>
              <a:rPr lang="en-US" b="1" kern="100" dirty="0">
                <a:effectLst/>
                <a:latin typeface="Calibri" panose="020F0502020204030204" pitchFamily="34" charset="0"/>
                <a:ea typeface="Calibri" panose="020F0502020204030204" pitchFamily="34" charset="0"/>
                <a:cs typeface="Times New Roman" panose="02020603050405020304" pitchFamily="18" charset="0"/>
              </a:rPr>
              <a:t>Packer detection - </a:t>
            </a:r>
            <a:r>
              <a:rPr lang="en-US" kern="100" dirty="0">
                <a:effectLst/>
                <a:latin typeface="Calibri" panose="020F0502020204030204" pitchFamily="34" charset="0"/>
                <a:ea typeface="Calibri" panose="020F0502020204030204" pitchFamily="34" charset="0"/>
                <a:cs typeface="Times New Roman" panose="02020603050405020304" pitchFamily="18" charset="0"/>
              </a:rPr>
              <a:t>nowadays the malware is mostly distributed in obfuscated form after taking a program look much different forms then is static analysis perspective and in order to extract the other metadata it will become hard to recover it so there is certain unpacked such as PEiD2, there is accordingly no generic unpacker present this makes a major challenge of a static malware analysis. </a:t>
            </a:r>
          </a:p>
          <a:p>
            <a:pPr marL="800100" lvl="1" indent="-342900">
              <a:lnSpc>
                <a:spcPct val="107000"/>
              </a:lnSpc>
              <a:spcBef>
                <a:spcPts val="0"/>
              </a:spcBef>
              <a:spcAft>
                <a:spcPts val="800"/>
              </a:spcAft>
              <a:buFont typeface="Symbol" panose="05050102010706020507" pitchFamily="18" charset="2"/>
              <a:buChar char=""/>
            </a:pPr>
            <a:r>
              <a:rPr lang="en-US" b="1" kern="100" dirty="0">
                <a:effectLst/>
                <a:latin typeface="Calibri" panose="020F0502020204030204" pitchFamily="34" charset="0"/>
                <a:ea typeface="Calibri" panose="020F0502020204030204" pitchFamily="34" charset="0"/>
                <a:cs typeface="Times New Roman" panose="02020603050405020304" pitchFamily="18" charset="0"/>
              </a:rPr>
              <a:t>Disassembling - </a:t>
            </a:r>
            <a:r>
              <a:rPr lang="en-US" kern="100" dirty="0">
                <a:effectLst/>
                <a:latin typeface="Calibri" panose="020F0502020204030204" pitchFamily="34" charset="0"/>
                <a:ea typeface="Calibri" panose="020F0502020204030204" pitchFamily="34" charset="0"/>
                <a:cs typeface="Times New Roman" panose="02020603050405020304" pitchFamily="18" charset="0"/>
              </a:rPr>
              <a:t>a major part of a static analysis can be done using a disassembling of a given binary by using a tool such as IDA pro. Which will reverse the machine code to the assembly language.</a:t>
            </a:r>
          </a:p>
          <a:p>
            <a:pPr marL="914400" lvl="1" indent="0">
              <a:lnSpc>
                <a:spcPct val="107000"/>
              </a:lnSpc>
              <a:spcBef>
                <a:spcPts val="0"/>
              </a:spcBef>
              <a:spcAft>
                <a:spcPts val="800"/>
              </a:spcAft>
              <a:buNone/>
            </a:pPr>
            <a:endParaRPr lang="en-US" kern="100" dirty="0">
              <a:effectLst/>
              <a:latin typeface="Calibri" panose="020F0502020204030204" pitchFamily="34" charset="0"/>
              <a:ea typeface="Calibri" panose="020F0502020204030204" pitchFamily="34" charset="0"/>
              <a:cs typeface="Times New Roman" panose="02020603050405020304" pitchFamily="18" charset="0"/>
            </a:endParaRPr>
          </a:p>
          <a:p>
            <a:pPr marR="0" indent="0">
              <a:lnSpc>
                <a:spcPct val="107000"/>
              </a:lnSpc>
              <a:spcBef>
                <a:spcPts val="0"/>
              </a:spcBef>
              <a:spcAft>
                <a:spcPts val="800"/>
              </a:spcAft>
              <a:buNone/>
            </a:pPr>
            <a:r>
              <a:rPr lang="en-US" sz="2000" kern="100" dirty="0">
                <a:effectLst/>
                <a:latin typeface="Calibri" panose="020F0502020204030204" pitchFamily="34" charset="0"/>
                <a:ea typeface="Calibri" panose="020F0502020204030204" pitchFamily="34" charset="0"/>
                <a:cs typeface="Times New Roman" panose="02020603050405020304" pitchFamily="18" charset="0"/>
              </a:rPr>
              <a:t>The main advantage of static malware analysis is it will cover all the possible execution part of the malware sample and is generally safer than a dynamic analysis as the source code is not actually executed but now a days the malware is Present in officiated format which reduce the static analysis technique in order to find malwares.</a:t>
            </a:r>
          </a:p>
          <a:p>
            <a:endParaRPr lang="en-US" dirty="0"/>
          </a:p>
        </p:txBody>
      </p:sp>
    </p:spTree>
    <p:extLst>
      <p:ext uri="{BB962C8B-B14F-4D97-AF65-F5344CB8AC3E}">
        <p14:creationId xmlns:p14="http://schemas.microsoft.com/office/powerpoint/2010/main" val="2075984812"/>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1235</TotalTime>
  <Words>1245</Words>
  <Application>Microsoft Office PowerPoint</Application>
  <PresentationFormat>Widescreen</PresentationFormat>
  <Paragraphs>51</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Gill Sans MT</vt:lpstr>
      <vt:lpstr>Symbol</vt:lpstr>
      <vt:lpstr>Gallery</vt:lpstr>
      <vt:lpstr>Analyzing the behavior of malware and anti- malware</vt:lpstr>
      <vt:lpstr>Table of contents</vt:lpstr>
      <vt:lpstr>Summary </vt:lpstr>
      <vt:lpstr>What is malware? </vt:lpstr>
      <vt:lpstr>Annual report of malware analysis:</vt:lpstr>
      <vt:lpstr>Malware detection </vt:lpstr>
      <vt:lpstr>Malware Analysis:</vt:lpstr>
      <vt:lpstr>Static malware analysis</vt:lpstr>
      <vt:lpstr>PowerPoint Presentation</vt:lpstr>
      <vt:lpstr>Dynamic malware analysis</vt:lpstr>
      <vt:lpstr>Malware analysis tool</vt:lpstr>
      <vt:lpstr>Upcoming task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Analyzing the behavior of malware and anti- malware</dc:title>
  <dc:creator>Raj, Aniket (T CST SSD-IN)</dc:creator>
  <cp:lastModifiedBy>Raj, Aniket (T CST SSD-IN)</cp:lastModifiedBy>
  <cp:revision>3</cp:revision>
  <dcterms:created xsi:type="dcterms:W3CDTF">2023-06-02T16:24:10Z</dcterms:created>
  <dcterms:modified xsi:type="dcterms:W3CDTF">2023-06-29T17:14:26Z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9d258917-277f-42cd-a3cd-14c4e9ee58bc_Enabled">
    <vt:lpwstr>true</vt:lpwstr>
  </property>
  <property fmtid="{D5CDD505-2E9C-101B-9397-08002B2CF9AE}" pid="3" name="MSIP_Label_9d258917-277f-42cd-a3cd-14c4e9ee58bc_SetDate">
    <vt:lpwstr>2023-06-29T17:14:26Z</vt:lpwstr>
  </property>
  <property fmtid="{D5CDD505-2E9C-101B-9397-08002B2CF9AE}" pid="4" name="MSIP_Label_9d258917-277f-42cd-a3cd-14c4e9ee58bc_Method">
    <vt:lpwstr>Standard</vt:lpwstr>
  </property>
  <property fmtid="{D5CDD505-2E9C-101B-9397-08002B2CF9AE}" pid="5" name="MSIP_Label_9d258917-277f-42cd-a3cd-14c4e9ee58bc_Name">
    <vt:lpwstr>restricted</vt:lpwstr>
  </property>
  <property fmtid="{D5CDD505-2E9C-101B-9397-08002B2CF9AE}" pid="6" name="MSIP_Label_9d258917-277f-42cd-a3cd-14c4e9ee58bc_SiteId">
    <vt:lpwstr>38ae3bcd-9579-4fd4-adda-b42e1495d55a</vt:lpwstr>
  </property>
  <property fmtid="{D5CDD505-2E9C-101B-9397-08002B2CF9AE}" pid="7" name="MSIP_Label_9d258917-277f-42cd-a3cd-14c4e9ee58bc_ActionId">
    <vt:lpwstr>996ca1fc-7ac8-43f5-add7-3477b9be1766</vt:lpwstr>
  </property>
  <property fmtid="{D5CDD505-2E9C-101B-9397-08002B2CF9AE}" pid="8" name="MSIP_Label_9d258917-277f-42cd-a3cd-14c4e9ee58bc_ContentBits">
    <vt:lpwstr>0</vt:lpwstr>
  </property>
  <property fmtid="{D5CDD505-2E9C-101B-9397-08002B2CF9AE}" pid="9" name="Document_Confidentiality">
    <vt:lpwstr>Restricted</vt:lpwstr>
  </property>
</Properties>
</file>