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48FD9-26F2-452E-A8FD-A2D504DA44E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940A50F-CD96-4BA8-B256-68BF3968B5AF}">
      <dgm:prSet phldrT="[Text]" custT="1"/>
      <dgm:spPr/>
      <dgm:t>
        <a:bodyPr/>
        <a:lstStyle/>
        <a:p>
          <a:r>
            <a:rPr lang="en-US" sz="1600" dirty="0"/>
            <a:t>Behavior-based Detection </a:t>
          </a:r>
        </a:p>
      </dgm:t>
    </dgm:pt>
    <dgm:pt modelId="{578B9E59-9791-44DF-BE5A-A54E9CF89E90}" type="parTrans" cxnId="{2C315EF9-5C3F-4E71-B666-25F63F7A9F84}">
      <dgm:prSet/>
      <dgm:spPr/>
      <dgm:t>
        <a:bodyPr/>
        <a:lstStyle/>
        <a:p>
          <a:endParaRPr lang="en-US"/>
        </a:p>
      </dgm:t>
    </dgm:pt>
    <dgm:pt modelId="{751BB43B-AA2F-4BC4-A513-1FDFD131B118}" type="sibTrans" cxnId="{2C315EF9-5C3F-4E71-B666-25F63F7A9F84}">
      <dgm:prSet/>
      <dgm:spPr/>
      <dgm:t>
        <a:bodyPr/>
        <a:lstStyle/>
        <a:p>
          <a:endParaRPr lang="en-US"/>
        </a:p>
      </dgm:t>
    </dgm:pt>
    <dgm:pt modelId="{8646EC77-B86D-46A2-9AFF-6428E4976709}">
      <dgm:prSet phldrT="[Text]" custT="1"/>
      <dgm:spPr/>
      <dgm:t>
        <a:bodyPr/>
        <a:lstStyle/>
        <a:p>
          <a:r>
            <a:rPr lang="en-US" sz="1600" dirty="0"/>
            <a:t>Specifying the Behavior</a:t>
          </a:r>
        </a:p>
      </dgm:t>
    </dgm:pt>
    <dgm:pt modelId="{B794CAD4-5A3D-4816-8EFA-0B7A42654BC3}" type="parTrans" cxnId="{26455738-8E7B-4798-BED2-7D297D7008E6}">
      <dgm:prSet/>
      <dgm:spPr/>
      <dgm:t>
        <a:bodyPr/>
        <a:lstStyle/>
        <a:p>
          <a:endParaRPr lang="en-US"/>
        </a:p>
      </dgm:t>
    </dgm:pt>
    <dgm:pt modelId="{A3F5E47E-6492-4CD4-901A-AF6CF5BF1C19}" type="sibTrans" cxnId="{26455738-8E7B-4798-BED2-7D297D7008E6}">
      <dgm:prSet/>
      <dgm:spPr/>
      <dgm:t>
        <a:bodyPr/>
        <a:lstStyle/>
        <a:p>
          <a:endParaRPr lang="en-US"/>
        </a:p>
      </dgm:t>
    </dgm:pt>
    <dgm:pt modelId="{A6A03028-3566-43FA-89BC-4ECB9275DF59}">
      <dgm:prSet phldrT="[Text]" custT="1"/>
      <dgm:spPr/>
      <dgm:t>
        <a:bodyPr/>
        <a:lstStyle/>
        <a:p>
          <a:r>
            <a:rPr lang="en-US" sz="1600" dirty="0"/>
            <a:t>Efficient detection</a:t>
          </a:r>
        </a:p>
      </dgm:t>
    </dgm:pt>
    <dgm:pt modelId="{1BF49D00-74EE-4990-86C2-E61259835714}" type="parTrans" cxnId="{96879507-422B-4274-8ACC-D2FE7E31733B}">
      <dgm:prSet/>
      <dgm:spPr/>
      <dgm:t>
        <a:bodyPr/>
        <a:lstStyle/>
        <a:p>
          <a:endParaRPr lang="en-US"/>
        </a:p>
      </dgm:t>
    </dgm:pt>
    <dgm:pt modelId="{5EAF104C-3062-4A7E-A3F5-15E1207F63BF}" type="sibTrans" cxnId="{96879507-422B-4274-8ACC-D2FE7E31733B}">
      <dgm:prSet/>
      <dgm:spPr/>
      <dgm:t>
        <a:bodyPr/>
        <a:lstStyle/>
        <a:p>
          <a:endParaRPr lang="en-US"/>
        </a:p>
      </dgm:t>
    </dgm:pt>
    <dgm:pt modelId="{9712632F-0E67-4436-AF74-D9AC39A9EFCB}">
      <dgm:prSet phldrT="[Text]" custT="1"/>
      <dgm:spPr/>
      <dgm:t>
        <a:bodyPr/>
        <a:lstStyle/>
        <a:p>
          <a:r>
            <a:rPr lang="en-US" sz="1600" dirty="0"/>
            <a:t>Behavior Mining</a:t>
          </a:r>
        </a:p>
      </dgm:t>
    </dgm:pt>
    <dgm:pt modelId="{8479C1D3-967F-4A06-906A-9DF471F7CBF3}" type="parTrans" cxnId="{09B3DDFA-CDE3-40EA-9869-B9D6C24D6EFB}">
      <dgm:prSet/>
      <dgm:spPr/>
      <dgm:t>
        <a:bodyPr/>
        <a:lstStyle/>
        <a:p>
          <a:endParaRPr lang="en-US"/>
        </a:p>
      </dgm:t>
    </dgm:pt>
    <dgm:pt modelId="{192C921F-26F0-4BCA-8200-D0ED2AECDD15}" type="sibTrans" cxnId="{09B3DDFA-CDE3-40EA-9869-B9D6C24D6EFB}">
      <dgm:prSet/>
      <dgm:spPr/>
      <dgm:t>
        <a:bodyPr/>
        <a:lstStyle/>
        <a:p>
          <a:endParaRPr lang="en-US"/>
        </a:p>
      </dgm:t>
    </dgm:pt>
    <dgm:pt modelId="{17B9A567-0794-4A52-8722-2F3198699B38}">
      <dgm:prSet phldrT="[Text]" custT="1"/>
      <dgm:spPr/>
      <dgm:t>
        <a:bodyPr/>
        <a:lstStyle/>
        <a:p>
          <a:r>
            <a:rPr lang="en-US" sz="1600" dirty="0"/>
            <a:t>Detection Analysis</a:t>
          </a:r>
        </a:p>
      </dgm:t>
    </dgm:pt>
    <dgm:pt modelId="{261AC1B9-550C-4E60-BE4B-5632F72DE514}" type="parTrans" cxnId="{B746032B-0E62-4BEC-9E08-305C786CA4BE}">
      <dgm:prSet/>
      <dgm:spPr/>
      <dgm:t>
        <a:bodyPr/>
        <a:lstStyle/>
        <a:p>
          <a:endParaRPr lang="en-US"/>
        </a:p>
      </dgm:t>
    </dgm:pt>
    <dgm:pt modelId="{37ACD296-615B-4788-A77D-B149A86239C5}" type="sibTrans" cxnId="{B746032B-0E62-4BEC-9E08-305C786CA4BE}">
      <dgm:prSet/>
      <dgm:spPr/>
      <dgm:t>
        <a:bodyPr/>
        <a:lstStyle/>
        <a:p>
          <a:endParaRPr lang="en-US"/>
        </a:p>
      </dgm:t>
    </dgm:pt>
    <dgm:pt modelId="{9FF4E1DF-0FE0-4DED-802D-1D33CB63E694}" type="pres">
      <dgm:prSet presAssocID="{AC048FD9-26F2-452E-A8FD-A2D504DA44E0}" presName="vert0" presStyleCnt="0">
        <dgm:presLayoutVars>
          <dgm:dir/>
          <dgm:animOne val="branch"/>
          <dgm:animLvl val="lvl"/>
        </dgm:presLayoutVars>
      </dgm:prSet>
      <dgm:spPr/>
    </dgm:pt>
    <dgm:pt modelId="{13C92C08-CB0E-440E-B5B7-0862603A5832}" type="pres">
      <dgm:prSet presAssocID="{F940A50F-CD96-4BA8-B256-68BF3968B5AF}" presName="thickLine" presStyleLbl="alignNode1" presStyleIdx="0" presStyleCnt="1"/>
      <dgm:spPr/>
    </dgm:pt>
    <dgm:pt modelId="{3DB3947C-6ECF-4A09-8350-A35A2F42CF25}" type="pres">
      <dgm:prSet presAssocID="{F940A50F-CD96-4BA8-B256-68BF3968B5AF}" presName="horz1" presStyleCnt="0"/>
      <dgm:spPr/>
    </dgm:pt>
    <dgm:pt modelId="{9B802B26-EF40-4FB1-8EA1-CA11059BFD3C}" type="pres">
      <dgm:prSet presAssocID="{F940A50F-CD96-4BA8-B256-68BF3968B5AF}" presName="tx1" presStyleLbl="revTx" presStyleIdx="0" presStyleCnt="5" custScaleX="266949"/>
      <dgm:spPr/>
    </dgm:pt>
    <dgm:pt modelId="{90657E1D-49A7-4F25-A395-33D343BFC2D4}" type="pres">
      <dgm:prSet presAssocID="{F940A50F-CD96-4BA8-B256-68BF3968B5AF}" presName="vert1" presStyleCnt="0"/>
      <dgm:spPr/>
    </dgm:pt>
    <dgm:pt modelId="{F533579D-8232-481F-A25D-620ED4B80907}" type="pres">
      <dgm:prSet presAssocID="{8646EC77-B86D-46A2-9AFF-6428E4976709}" presName="vertSpace2a" presStyleCnt="0"/>
      <dgm:spPr/>
    </dgm:pt>
    <dgm:pt modelId="{EB789F04-B03C-4014-933B-BCA7729636BA}" type="pres">
      <dgm:prSet presAssocID="{8646EC77-B86D-46A2-9AFF-6428E4976709}" presName="horz2" presStyleCnt="0"/>
      <dgm:spPr/>
    </dgm:pt>
    <dgm:pt modelId="{37032864-2C41-4989-BF4C-AB73A018E17B}" type="pres">
      <dgm:prSet presAssocID="{8646EC77-B86D-46A2-9AFF-6428E4976709}" presName="horzSpace2" presStyleCnt="0"/>
      <dgm:spPr/>
    </dgm:pt>
    <dgm:pt modelId="{86C41A1A-EAB6-4168-9CF2-D632FA363B59}" type="pres">
      <dgm:prSet presAssocID="{8646EC77-B86D-46A2-9AFF-6428E4976709}" presName="tx2" presStyleLbl="revTx" presStyleIdx="1" presStyleCnt="5"/>
      <dgm:spPr/>
    </dgm:pt>
    <dgm:pt modelId="{E0B5564E-89D8-43A8-80D5-F64105DC0040}" type="pres">
      <dgm:prSet presAssocID="{8646EC77-B86D-46A2-9AFF-6428E4976709}" presName="vert2" presStyleCnt="0"/>
      <dgm:spPr/>
    </dgm:pt>
    <dgm:pt modelId="{1AE04BFE-94B7-4448-BE12-19A260DDB24B}" type="pres">
      <dgm:prSet presAssocID="{8646EC77-B86D-46A2-9AFF-6428E4976709}" presName="thinLine2b" presStyleLbl="callout" presStyleIdx="0" presStyleCnt="4"/>
      <dgm:spPr/>
    </dgm:pt>
    <dgm:pt modelId="{34C1831D-4EA6-4155-AD2F-E0D51673AB2B}" type="pres">
      <dgm:prSet presAssocID="{8646EC77-B86D-46A2-9AFF-6428E4976709}" presName="vertSpace2b" presStyleCnt="0"/>
      <dgm:spPr/>
    </dgm:pt>
    <dgm:pt modelId="{1A48BE1F-2857-4458-BB3F-39AA68EFB9CF}" type="pres">
      <dgm:prSet presAssocID="{A6A03028-3566-43FA-89BC-4ECB9275DF59}" presName="horz2" presStyleCnt="0"/>
      <dgm:spPr/>
    </dgm:pt>
    <dgm:pt modelId="{6BE55574-1789-4E86-92BD-733C9992D8DE}" type="pres">
      <dgm:prSet presAssocID="{A6A03028-3566-43FA-89BC-4ECB9275DF59}" presName="horzSpace2" presStyleCnt="0"/>
      <dgm:spPr/>
    </dgm:pt>
    <dgm:pt modelId="{CF63E665-125B-4429-9B0A-6401F23EF97D}" type="pres">
      <dgm:prSet presAssocID="{A6A03028-3566-43FA-89BC-4ECB9275DF59}" presName="tx2" presStyleLbl="revTx" presStyleIdx="2" presStyleCnt="5"/>
      <dgm:spPr/>
    </dgm:pt>
    <dgm:pt modelId="{0C4F0CEF-9125-4776-9416-7B62F7BF8B14}" type="pres">
      <dgm:prSet presAssocID="{A6A03028-3566-43FA-89BC-4ECB9275DF59}" presName="vert2" presStyleCnt="0"/>
      <dgm:spPr/>
    </dgm:pt>
    <dgm:pt modelId="{ED963553-F3D5-4A45-9E6E-67376725A7C2}" type="pres">
      <dgm:prSet presAssocID="{A6A03028-3566-43FA-89BC-4ECB9275DF59}" presName="thinLine2b" presStyleLbl="callout" presStyleIdx="1" presStyleCnt="4"/>
      <dgm:spPr/>
    </dgm:pt>
    <dgm:pt modelId="{F52D4025-5450-4375-938A-4718C23A72D5}" type="pres">
      <dgm:prSet presAssocID="{A6A03028-3566-43FA-89BC-4ECB9275DF59}" presName="vertSpace2b" presStyleCnt="0"/>
      <dgm:spPr/>
    </dgm:pt>
    <dgm:pt modelId="{6524CCF7-D550-423E-8EA0-EA2C6801F0FF}" type="pres">
      <dgm:prSet presAssocID="{9712632F-0E67-4436-AF74-D9AC39A9EFCB}" presName="horz2" presStyleCnt="0"/>
      <dgm:spPr/>
    </dgm:pt>
    <dgm:pt modelId="{93F1AA40-1D83-472E-9BDC-EEFA2004F683}" type="pres">
      <dgm:prSet presAssocID="{9712632F-0E67-4436-AF74-D9AC39A9EFCB}" presName="horzSpace2" presStyleCnt="0"/>
      <dgm:spPr/>
    </dgm:pt>
    <dgm:pt modelId="{7EE7FFB6-FEF4-40AF-AA39-2F10149DFFEE}" type="pres">
      <dgm:prSet presAssocID="{9712632F-0E67-4436-AF74-D9AC39A9EFCB}" presName="tx2" presStyleLbl="revTx" presStyleIdx="3" presStyleCnt="5"/>
      <dgm:spPr/>
    </dgm:pt>
    <dgm:pt modelId="{073360D4-7908-4377-8360-97F942DEA79D}" type="pres">
      <dgm:prSet presAssocID="{9712632F-0E67-4436-AF74-D9AC39A9EFCB}" presName="vert2" presStyleCnt="0"/>
      <dgm:spPr/>
    </dgm:pt>
    <dgm:pt modelId="{4BD16F55-13C2-472C-AB9D-0A570D2F859F}" type="pres">
      <dgm:prSet presAssocID="{9712632F-0E67-4436-AF74-D9AC39A9EFCB}" presName="thinLine2b" presStyleLbl="callout" presStyleIdx="2" presStyleCnt="4"/>
      <dgm:spPr/>
    </dgm:pt>
    <dgm:pt modelId="{DC6D4C27-09C2-4E58-9104-BE207D6CCB24}" type="pres">
      <dgm:prSet presAssocID="{9712632F-0E67-4436-AF74-D9AC39A9EFCB}" presName="vertSpace2b" presStyleCnt="0"/>
      <dgm:spPr/>
    </dgm:pt>
    <dgm:pt modelId="{F5B4D9BC-F339-49BD-BDB9-4AFC5BEB11F6}" type="pres">
      <dgm:prSet presAssocID="{17B9A567-0794-4A52-8722-2F3198699B38}" presName="horz2" presStyleCnt="0"/>
      <dgm:spPr/>
    </dgm:pt>
    <dgm:pt modelId="{A6DE4E1B-40D7-4F06-B61F-8D91DABC9BD9}" type="pres">
      <dgm:prSet presAssocID="{17B9A567-0794-4A52-8722-2F3198699B38}" presName="horzSpace2" presStyleCnt="0"/>
      <dgm:spPr/>
    </dgm:pt>
    <dgm:pt modelId="{E6B422C7-061A-4764-9163-8138A96A3941}" type="pres">
      <dgm:prSet presAssocID="{17B9A567-0794-4A52-8722-2F3198699B38}" presName="tx2" presStyleLbl="revTx" presStyleIdx="4" presStyleCnt="5"/>
      <dgm:spPr/>
    </dgm:pt>
    <dgm:pt modelId="{FACCC6AE-4D63-45CF-B367-304E968B20E5}" type="pres">
      <dgm:prSet presAssocID="{17B9A567-0794-4A52-8722-2F3198699B38}" presName="vert2" presStyleCnt="0"/>
      <dgm:spPr/>
    </dgm:pt>
    <dgm:pt modelId="{6856D7C8-151B-4399-9BDB-DE85B55FA124}" type="pres">
      <dgm:prSet presAssocID="{17B9A567-0794-4A52-8722-2F3198699B38}" presName="thinLine2b" presStyleLbl="callout" presStyleIdx="3" presStyleCnt="4"/>
      <dgm:spPr/>
    </dgm:pt>
    <dgm:pt modelId="{D1D913C8-F2D7-4728-AF97-ECC077062131}" type="pres">
      <dgm:prSet presAssocID="{17B9A567-0794-4A52-8722-2F3198699B38}" presName="vertSpace2b" presStyleCnt="0"/>
      <dgm:spPr/>
    </dgm:pt>
  </dgm:ptLst>
  <dgm:cxnLst>
    <dgm:cxn modelId="{96879507-422B-4274-8ACC-D2FE7E31733B}" srcId="{F940A50F-CD96-4BA8-B256-68BF3968B5AF}" destId="{A6A03028-3566-43FA-89BC-4ECB9275DF59}" srcOrd="1" destOrd="0" parTransId="{1BF49D00-74EE-4990-86C2-E61259835714}" sibTransId="{5EAF104C-3062-4A7E-A3F5-15E1207F63BF}"/>
    <dgm:cxn modelId="{AEA44B0F-E2CF-4A9A-8903-8005508E39C7}" type="presOf" srcId="{8646EC77-B86D-46A2-9AFF-6428E4976709}" destId="{86C41A1A-EAB6-4168-9CF2-D632FA363B59}" srcOrd="0" destOrd="0" presId="urn:microsoft.com/office/officeart/2008/layout/LinedList"/>
    <dgm:cxn modelId="{B746032B-0E62-4BEC-9E08-305C786CA4BE}" srcId="{F940A50F-CD96-4BA8-B256-68BF3968B5AF}" destId="{17B9A567-0794-4A52-8722-2F3198699B38}" srcOrd="3" destOrd="0" parTransId="{261AC1B9-550C-4E60-BE4B-5632F72DE514}" sibTransId="{37ACD296-615B-4788-A77D-B149A86239C5}"/>
    <dgm:cxn modelId="{26455738-8E7B-4798-BED2-7D297D7008E6}" srcId="{F940A50F-CD96-4BA8-B256-68BF3968B5AF}" destId="{8646EC77-B86D-46A2-9AFF-6428E4976709}" srcOrd="0" destOrd="0" parTransId="{B794CAD4-5A3D-4816-8EFA-0B7A42654BC3}" sibTransId="{A3F5E47E-6492-4CD4-901A-AF6CF5BF1C19}"/>
    <dgm:cxn modelId="{B59FEA41-CA8D-43EB-9775-07857053CA29}" type="presOf" srcId="{AC048FD9-26F2-452E-A8FD-A2D504DA44E0}" destId="{9FF4E1DF-0FE0-4DED-802D-1D33CB63E694}" srcOrd="0" destOrd="0" presId="urn:microsoft.com/office/officeart/2008/layout/LinedList"/>
    <dgm:cxn modelId="{25B3616E-C4CD-4964-91A8-AC14EB1B3061}" type="presOf" srcId="{F940A50F-CD96-4BA8-B256-68BF3968B5AF}" destId="{9B802B26-EF40-4FB1-8EA1-CA11059BFD3C}" srcOrd="0" destOrd="0" presId="urn:microsoft.com/office/officeart/2008/layout/LinedList"/>
    <dgm:cxn modelId="{F745AA6F-E51A-4DB6-85B6-05FA4A9E5196}" type="presOf" srcId="{17B9A567-0794-4A52-8722-2F3198699B38}" destId="{E6B422C7-061A-4764-9163-8138A96A3941}" srcOrd="0" destOrd="0" presId="urn:microsoft.com/office/officeart/2008/layout/LinedList"/>
    <dgm:cxn modelId="{DA041B89-34C9-4677-B7AD-E57A868517FB}" type="presOf" srcId="{A6A03028-3566-43FA-89BC-4ECB9275DF59}" destId="{CF63E665-125B-4429-9B0A-6401F23EF97D}" srcOrd="0" destOrd="0" presId="urn:microsoft.com/office/officeart/2008/layout/LinedList"/>
    <dgm:cxn modelId="{3681A3A9-6FFA-4758-8CF2-47884B7AA90B}" type="presOf" srcId="{9712632F-0E67-4436-AF74-D9AC39A9EFCB}" destId="{7EE7FFB6-FEF4-40AF-AA39-2F10149DFFEE}" srcOrd="0" destOrd="0" presId="urn:microsoft.com/office/officeart/2008/layout/LinedList"/>
    <dgm:cxn modelId="{2C315EF9-5C3F-4E71-B666-25F63F7A9F84}" srcId="{AC048FD9-26F2-452E-A8FD-A2D504DA44E0}" destId="{F940A50F-CD96-4BA8-B256-68BF3968B5AF}" srcOrd="0" destOrd="0" parTransId="{578B9E59-9791-44DF-BE5A-A54E9CF89E90}" sibTransId="{751BB43B-AA2F-4BC4-A513-1FDFD131B118}"/>
    <dgm:cxn modelId="{09B3DDFA-CDE3-40EA-9869-B9D6C24D6EFB}" srcId="{F940A50F-CD96-4BA8-B256-68BF3968B5AF}" destId="{9712632F-0E67-4436-AF74-D9AC39A9EFCB}" srcOrd="2" destOrd="0" parTransId="{8479C1D3-967F-4A06-906A-9DF471F7CBF3}" sibTransId="{192C921F-26F0-4BCA-8200-D0ED2AECDD15}"/>
    <dgm:cxn modelId="{CBB8F2C9-8A99-47DB-AFC9-6B32CB1BD8AA}" type="presParOf" srcId="{9FF4E1DF-0FE0-4DED-802D-1D33CB63E694}" destId="{13C92C08-CB0E-440E-B5B7-0862603A5832}" srcOrd="0" destOrd="0" presId="urn:microsoft.com/office/officeart/2008/layout/LinedList"/>
    <dgm:cxn modelId="{8BDB353A-101E-4B30-AF04-9802FC6D6FCB}" type="presParOf" srcId="{9FF4E1DF-0FE0-4DED-802D-1D33CB63E694}" destId="{3DB3947C-6ECF-4A09-8350-A35A2F42CF25}" srcOrd="1" destOrd="0" presId="urn:microsoft.com/office/officeart/2008/layout/LinedList"/>
    <dgm:cxn modelId="{DB847C13-1461-4707-8063-362E882C61EA}" type="presParOf" srcId="{3DB3947C-6ECF-4A09-8350-A35A2F42CF25}" destId="{9B802B26-EF40-4FB1-8EA1-CA11059BFD3C}" srcOrd="0" destOrd="0" presId="urn:microsoft.com/office/officeart/2008/layout/LinedList"/>
    <dgm:cxn modelId="{E9042CD7-9A7C-4AFA-B5BF-96CEF2BBF078}" type="presParOf" srcId="{3DB3947C-6ECF-4A09-8350-A35A2F42CF25}" destId="{90657E1D-49A7-4F25-A395-33D343BFC2D4}" srcOrd="1" destOrd="0" presId="urn:microsoft.com/office/officeart/2008/layout/LinedList"/>
    <dgm:cxn modelId="{896CDDEC-B555-4EFC-864D-94F41635BE15}" type="presParOf" srcId="{90657E1D-49A7-4F25-A395-33D343BFC2D4}" destId="{F533579D-8232-481F-A25D-620ED4B80907}" srcOrd="0" destOrd="0" presId="urn:microsoft.com/office/officeart/2008/layout/LinedList"/>
    <dgm:cxn modelId="{7A5AC42A-F842-4403-BA64-FF26965897B1}" type="presParOf" srcId="{90657E1D-49A7-4F25-A395-33D343BFC2D4}" destId="{EB789F04-B03C-4014-933B-BCA7729636BA}" srcOrd="1" destOrd="0" presId="urn:microsoft.com/office/officeart/2008/layout/LinedList"/>
    <dgm:cxn modelId="{9D4C0243-8123-4DE0-86A7-59371F2493CA}" type="presParOf" srcId="{EB789F04-B03C-4014-933B-BCA7729636BA}" destId="{37032864-2C41-4989-BF4C-AB73A018E17B}" srcOrd="0" destOrd="0" presId="urn:microsoft.com/office/officeart/2008/layout/LinedList"/>
    <dgm:cxn modelId="{9B29E370-055B-4D77-B4C2-D969D6DC0A17}" type="presParOf" srcId="{EB789F04-B03C-4014-933B-BCA7729636BA}" destId="{86C41A1A-EAB6-4168-9CF2-D632FA363B59}" srcOrd="1" destOrd="0" presId="urn:microsoft.com/office/officeart/2008/layout/LinedList"/>
    <dgm:cxn modelId="{E661424C-5E32-4452-9D38-78F2B9B1271A}" type="presParOf" srcId="{EB789F04-B03C-4014-933B-BCA7729636BA}" destId="{E0B5564E-89D8-43A8-80D5-F64105DC0040}" srcOrd="2" destOrd="0" presId="urn:microsoft.com/office/officeart/2008/layout/LinedList"/>
    <dgm:cxn modelId="{97E0CC59-91B7-4503-B727-E34F88687EB2}" type="presParOf" srcId="{90657E1D-49A7-4F25-A395-33D343BFC2D4}" destId="{1AE04BFE-94B7-4448-BE12-19A260DDB24B}" srcOrd="2" destOrd="0" presId="urn:microsoft.com/office/officeart/2008/layout/LinedList"/>
    <dgm:cxn modelId="{93E69C30-8FC7-404F-9968-4B6305A57777}" type="presParOf" srcId="{90657E1D-49A7-4F25-A395-33D343BFC2D4}" destId="{34C1831D-4EA6-4155-AD2F-E0D51673AB2B}" srcOrd="3" destOrd="0" presId="urn:microsoft.com/office/officeart/2008/layout/LinedList"/>
    <dgm:cxn modelId="{7D837C49-3A2C-4648-900C-97AA3FA4115A}" type="presParOf" srcId="{90657E1D-49A7-4F25-A395-33D343BFC2D4}" destId="{1A48BE1F-2857-4458-BB3F-39AA68EFB9CF}" srcOrd="4" destOrd="0" presId="urn:microsoft.com/office/officeart/2008/layout/LinedList"/>
    <dgm:cxn modelId="{9ACD7AB8-EDF3-4195-9FB0-3EB4DEAF52F4}" type="presParOf" srcId="{1A48BE1F-2857-4458-BB3F-39AA68EFB9CF}" destId="{6BE55574-1789-4E86-92BD-733C9992D8DE}" srcOrd="0" destOrd="0" presId="urn:microsoft.com/office/officeart/2008/layout/LinedList"/>
    <dgm:cxn modelId="{A9FAD88B-DAC3-42F4-959E-7F02C2746723}" type="presParOf" srcId="{1A48BE1F-2857-4458-BB3F-39AA68EFB9CF}" destId="{CF63E665-125B-4429-9B0A-6401F23EF97D}" srcOrd="1" destOrd="0" presId="urn:microsoft.com/office/officeart/2008/layout/LinedList"/>
    <dgm:cxn modelId="{8C56FA03-E65A-4A54-8C19-1A1D42BE4E1C}" type="presParOf" srcId="{1A48BE1F-2857-4458-BB3F-39AA68EFB9CF}" destId="{0C4F0CEF-9125-4776-9416-7B62F7BF8B14}" srcOrd="2" destOrd="0" presId="urn:microsoft.com/office/officeart/2008/layout/LinedList"/>
    <dgm:cxn modelId="{AF6721A3-4F5E-4D87-85FF-4E4713C9C858}" type="presParOf" srcId="{90657E1D-49A7-4F25-A395-33D343BFC2D4}" destId="{ED963553-F3D5-4A45-9E6E-67376725A7C2}" srcOrd="5" destOrd="0" presId="urn:microsoft.com/office/officeart/2008/layout/LinedList"/>
    <dgm:cxn modelId="{54D81A61-A1B7-46E6-876E-F5667808B279}" type="presParOf" srcId="{90657E1D-49A7-4F25-A395-33D343BFC2D4}" destId="{F52D4025-5450-4375-938A-4718C23A72D5}" srcOrd="6" destOrd="0" presId="urn:microsoft.com/office/officeart/2008/layout/LinedList"/>
    <dgm:cxn modelId="{7E7513C0-D7F6-4314-ABF5-234FAC1B8DB2}" type="presParOf" srcId="{90657E1D-49A7-4F25-A395-33D343BFC2D4}" destId="{6524CCF7-D550-423E-8EA0-EA2C6801F0FF}" srcOrd="7" destOrd="0" presId="urn:microsoft.com/office/officeart/2008/layout/LinedList"/>
    <dgm:cxn modelId="{E477690E-1BF1-4B3E-BC15-FF1FA62E08A5}" type="presParOf" srcId="{6524CCF7-D550-423E-8EA0-EA2C6801F0FF}" destId="{93F1AA40-1D83-472E-9BDC-EEFA2004F683}" srcOrd="0" destOrd="0" presId="urn:microsoft.com/office/officeart/2008/layout/LinedList"/>
    <dgm:cxn modelId="{6B531869-5BA1-466E-80DE-04A3C9170B7E}" type="presParOf" srcId="{6524CCF7-D550-423E-8EA0-EA2C6801F0FF}" destId="{7EE7FFB6-FEF4-40AF-AA39-2F10149DFFEE}" srcOrd="1" destOrd="0" presId="urn:microsoft.com/office/officeart/2008/layout/LinedList"/>
    <dgm:cxn modelId="{5BD947FE-5180-4832-B162-3CE3690C8309}" type="presParOf" srcId="{6524CCF7-D550-423E-8EA0-EA2C6801F0FF}" destId="{073360D4-7908-4377-8360-97F942DEA79D}" srcOrd="2" destOrd="0" presId="urn:microsoft.com/office/officeart/2008/layout/LinedList"/>
    <dgm:cxn modelId="{6BD9D0F9-DBCD-4CB6-AB9B-CB1876959119}" type="presParOf" srcId="{90657E1D-49A7-4F25-A395-33D343BFC2D4}" destId="{4BD16F55-13C2-472C-AB9D-0A570D2F859F}" srcOrd="8" destOrd="0" presId="urn:microsoft.com/office/officeart/2008/layout/LinedList"/>
    <dgm:cxn modelId="{1332676A-B10D-41D5-B86D-38D94726A57E}" type="presParOf" srcId="{90657E1D-49A7-4F25-A395-33D343BFC2D4}" destId="{DC6D4C27-09C2-4E58-9104-BE207D6CCB24}" srcOrd="9" destOrd="0" presId="urn:microsoft.com/office/officeart/2008/layout/LinedList"/>
    <dgm:cxn modelId="{0E04CFE6-4070-4D76-998B-95B0FF58F7F1}" type="presParOf" srcId="{90657E1D-49A7-4F25-A395-33D343BFC2D4}" destId="{F5B4D9BC-F339-49BD-BDB9-4AFC5BEB11F6}" srcOrd="10" destOrd="0" presId="urn:microsoft.com/office/officeart/2008/layout/LinedList"/>
    <dgm:cxn modelId="{D323C5F1-3A1C-4317-B902-9FC93406B15D}" type="presParOf" srcId="{F5B4D9BC-F339-49BD-BDB9-4AFC5BEB11F6}" destId="{A6DE4E1B-40D7-4F06-B61F-8D91DABC9BD9}" srcOrd="0" destOrd="0" presId="urn:microsoft.com/office/officeart/2008/layout/LinedList"/>
    <dgm:cxn modelId="{70B0F470-A86C-4AC1-98DB-47E5E32AD85D}" type="presParOf" srcId="{F5B4D9BC-F339-49BD-BDB9-4AFC5BEB11F6}" destId="{E6B422C7-061A-4764-9163-8138A96A3941}" srcOrd="1" destOrd="0" presId="urn:microsoft.com/office/officeart/2008/layout/LinedList"/>
    <dgm:cxn modelId="{F5834B35-D283-45B4-B2BD-905628308DB5}" type="presParOf" srcId="{F5B4D9BC-F339-49BD-BDB9-4AFC5BEB11F6}" destId="{FACCC6AE-4D63-45CF-B367-304E968B20E5}" srcOrd="2" destOrd="0" presId="urn:microsoft.com/office/officeart/2008/layout/LinedList"/>
    <dgm:cxn modelId="{F62ADB4D-73FC-4C1F-B283-7102D2BD9B71}" type="presParOf" srcId="{90657E1D-49A7-4F25-A395-33D343BFC2D4}" destId="{6856D7C8-151B-4399-9BDB-DE85B55FA124}" srcOrd="11" destOrd="0" presId="urn:microsoft.com/office/officeart/2008/layout/LinedList"/>
    <dgm:cxn modelId="{60510C0F-E3D6-4614-90EC-A76595266745}" type="presParOf" srcId="{90657E1D-49A7-4F25-A395-33D343BFC2D4}" destId="{D1D913C8-F2D7-4728-AF97-ECC07706213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92C08-CB0E-440E-B5B7-0862603A5832}">
      <dsp:nvSpPr>
        <dsp:cNvPr id="0" name=""/>
        <dsp:cNvSpPr/>
      </dsp:nvSpPr>
      <dsp:spPr>
        <a:xfrm>
          <a:off x="0" y="0"/>
          <a:ext cx="61302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02B26-EF40-4FB1-8EA1-CA11059BFD3C}">
      <dsp:nvSpPr>
        <dsp:cNvPr id="0" name=""/>
        <dsp:cNvSpPr/>
      </dsp:nvSpPr>
      <dsp:spPr>
        <a:xfrm>
          <a:off x="0" y="0"/>
          <a:ext cx="2451513" cy="318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Behavior-based Detection </a:t>
          </a:r>
        </a:p>
      </dsp:txBody>
      <dsp:txXfrm>
        <a:off x="0" y="0"/>
        <a:ext cx="2451513" cy="3186021"/>
      </dsp:txXfrm>
    </dsp:sp>
    <dsp:sp modelId="{86C41A1A-EAB6-4168-9CF2-D632FA363B59}">
      <dsp:nvSpPr>
        <dsp:cNvPr id="0" name=""/>
        <dsp:cNvSpPr/>
      </dsp:nvSpPr>
      <dsp:spPr>
        <a:xfrm>
          <a:off x="2520389" y="37452"/>
          <a:ext cx="3604504" cy="74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Specifying the Behavior</a:t>
          </a:r>
        </a:p>
      </dsp:txBody>
      <dsp:txXfrm>
        <a:off x="2520389" y="37452"/>
        <a:ext cx="3604504" cy="749057"/>
      </dsp:txXfrm>
    </dsp:sp>
    <dsp:sp modelId="{1AE04BFE-94B7-4448-BE12-19A260DDB24B}">
      <dsp:nvSpPr>
        <dsp:cNvPr id="0" name=""/>
        <dsp:cNvSpPr/>
      </dsp:nvSpPr>
      <dsp:spPr>
        <a:xfrm>
          <a:off x="2451513" y="786510"/>
          <a:ext cx="36733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63E665-125B-4429-9B0A-6401F23EF97D}">
      <dsp:nvSpPr>
        <dsp:cNvPr id="0" name=""/>
        <dsp:cNvSpPr/>
      </dsp:nvSpPr>
      <dsp:spPr>
        <a:xfrm>
          <a:off x="2520389" y="823962"/>
          <a:ext cx="3604504" cy="74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Efficient detection</a:t>
          </a:r>
        </a:p>
      </dsp:txBody>
      <dsp:txXfrm>
        <a:off x="2520389" y="823962"/>
        <a:ext cx="3604504" cy="749057"/>
      </dsp:txXfrm>
    </dsp:sp>
    <dsp:sp modelId="{ED963553-F3D5-4A45-9E6E-67376725A7C2}">
      <dsp:nvSpPr>
        <dsp:cNvPr id="0" name=""/>
        <dsp:cNvSpPr/>
      </dsp:nvSpPr>
      <dsp:spPr>
        <a:xfrm>
          <a:off x="2451513" y="1573020"/>
          <a:ext cx="36733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E7FFB6-FEF4-40AF-AA39-2F10149DFFEE}">
      <dsp:nvSpPr>
        <dsp:cNvPr id="0" name=""/>
        <dsp:cNvSpPr/>
      </dsp:nvSpPr>
      <dsp:spPr>
        <a:xfrm>
          <a:off x="2520389" y="1610472"/>
          <a:ext cx="3604504" cy="74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Behavior Mining</a:t>
          </a:r>
        </a:p>
      </dsp:txBody>
      <dsp:txXfrm>
        <a:off x="2520389" y="1610472"/>
        <a:ext cx="3604504" cy="749057"/>
      </dsp:txXfrm>
    </dsp:sp>
    <dsp:sp modelId="{4BD16F55-13C2-472C-AB9D-0A570D2F859F}">
      <dsp:nvSpPr>
        <dsp:cNvPr id="0" name=""/>
        <dsp:cNvSpPr/>
      </dsp:nvSpPr>
      <dsp:spPr>
        <a:xfrm>
          <a:off x="2451513" y="2359530"/>
          <a:ext cx="36733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422C7-061A-4764-9163-8138A96A3941}">
      <dsp:nvSpPr>
        <dsp:cNvPr id="0" name=""/>
        <dsp:cNvSpPr/>
      </dsp:nvSpPr>
      <dsp:spPr>
        <a:xfrm>
          <a:off x="2520389" y="2396982"/>
          <a:ext cx="3604504" cy="74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Detection Analysis</a:t>
          </a:r>
        </a:p>
      </dsp:txBody>
      <dsp:txXfrm>
        <a:off x="2520389" y="2396982"/>
        <a:ext cx="3604504" cy="749057"/>
      </dsp:txXfrm>
    </dsp:sp>
    <dsp:sp modelId="{6856D7C8-151B-4399-9BDB-DE85B55FA124}">
      <dsp:nvSpPr>
        <dsp:cNvPr id="0" name=""/>
        <dsp:cNvSpPr/>
      </dsp:nvSpPr>
      <dsp:spPr>
        <a:xfrm>
          <a:off x="2451513" y="3146040"/>
          <a:ext cx="36733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DBDF-1244-653A-BB95-3DAAE0F13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C1168-9816-36DD-637E-DC1486C0F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0EE636-6322-23E3-1D09-412A718B23DE}"/>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FD43814A-CC96-AA7C-F5D6-7A452DF9A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7ACB-CD23-4245-986A-E4C8FE8B30D3}"/>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40749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CC3A-864B-C01C-327D-E5F8E2D904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4F036-821C-95F8-8FDE-707F373BFA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9B1E5-96B9-DADA-A429-8EED97C6FC36}"/>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1F301917-C50E-852F-AE6F-64A7AFB7C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72E2E-A0C0-625A-91C7-5340C1A266B2}"/>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78304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F0885-AB7E-547D-EDCF-E80DEFB28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DDC1E2-4287-3AF0-53F6-989579FDF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1F207-2CAA-A972-5E63-DF753E424404}"/>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4ECBC3DB-4B63-CDB5-5C7B-0974949AE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F8E03-2819-07D3-A06D-BFF99B3D1807}"/>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78001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E26E-7FA8-D0D9-5217-E9B4DAE9D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411DE-332F-73C0-A515-0EF32CD89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D7D7A-9185-D6FC-18AE-A7FF556E1931}"/>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3EB585FB-F84D-D21F-6E30-639AB0AEB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5F257-8F95-F8C5-63F2-1593789DC21A}"/>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275443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E134-9F64-CC02-01CB-D7D89A259C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0A3E01-1D76-1980-9BA6-D96927BBB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7344B-EA00-1686-D4D1-75131794821D}"/>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25AF8195-C2F9-09C5-022E-F21560192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2591-BD3F-3CB9-22E0-AFE3D02422B5}"/>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188962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15B0-001A-C739-D1F4-8FA33C038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0512A-5273-713B-2A94-72B78C347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447C45-6946-6C67-B974-C7F18ECC9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C3B033-887F-811D-D79A-0A0451212FD8}"/>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6" name="Footer Placeholder 5">
            <a:extLst>
              <a:ext uri="{FF2B5EF4-FFF2-40B4-BE49-F238E27FC236}">
                <a16:creationId xmlns:a16="http://schemas.microsoft.com/office/drawing/2014/main" id="{3992CDD6-094B-1A52-D3CE-7F065EE70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F767D-6017-54A5-BCD7-ECB8DAE1C395}"/>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272250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D794-A036-37DC-FCC4-0068BAB96B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664263-7185-3EEB-AE40-706723648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8E23F-98AA-EE9B-CB41-5850035F3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5F2BF-34B5-5F23-7A23-1EA58A9EE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3AFF8-C6A4-A1FA-1782-AC58B65B7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9FE402-008C-3AE1-A7F5-6707D998DB53}"/>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8" name="Footer Placeholder 7">
            <a:extLst>
              <a:ext uri="{FF2B5EF4-FFF2-40B4-BE49-F238E27FC236}">
                <a16:creationId xmlns:a16="http://schemas.microsoft.com/office/drawing/2014/main" id="{7A57C0F6-46F2-228B-468C-6B9AF03A04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316E1-CB76-B705-0A0D-A2DA107A64C1}"/>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172366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F916-8DC6-00DB-6E8D-7B33B70FBC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25DDC-7377-6DE4-AB84-B871B898DDAF}"/>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4" name="Footer Placeholder 3">
            <a:extLst>
              <a:ext uri="{FF2B5EF4-FFF2-40B4-BE49-F238E27FC236}">
                <a16:creationId xmlns:a16="http://schemas.microsoft.com/office/drawing/2014/main" id="{C4F85DAC-065C-5861-8471-0EBDE4E64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529B6-0F68-ED09-8A65-F2D4D0251FB9}"/>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341771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04400-10A2-602E-D402-B5D4DC7D5257}"/>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3" name="Footer Placeholder 2">
            <a:extLst>
              <a:ext uri="{FF2B5EF4-FFF2-40B4-BE49-F238E27FC236}">
                <a16:creationId xmlns:a16="http://schemas.microsoft.com/office/drawing/2014/main" id="{EDC85A82-8B6F-9EA5-A091-C029F49C4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E9F9B-BF69-6C9F-DCAC-E3AA506823EA}"/>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423193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0A21-FEBD-E773-B557-2937B49C5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610BFA-C266-344E-2035-20E0A302F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75CD8-7CD9-29F3-4272-D4A0D12D8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3E43A-4138-FFF7-6694-E2911107369A}"/>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6" name="Footer Placeholder 5">
            <a:extLst>
              <a:ext uri="{FF2B5EF4-FFF2-40B4-BE49-F238E27FC236}">
                <a16:creationId xmlns:a16="http://schemas.microsoft.com/office/drawing/2014/main" id="{2CF6B23D-837D-88A4-3C7A-2FDB31D7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1EF0B-C608-0CD1-0C80-794513E0F948}"/>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77543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B5EB-306E-AE9B-4581-03ECB122F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3AF048-AE5C-C9DD-92B2-A7A741517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86459-03D8-0B7D-67F2-8E17DEF54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A1AE5-A709-2CB7-8B8A-C126E11F8226}"/>
              </a:ext>
            </a:extLst>
          </p:cNvPr>
          <p:cNvSpPr>
            <a:spLocks noGrp="1"/>
          </p:cNvSpPr>
          <p:nvPr>
            <p:ph type="dt" sz="half" idx="10"/>
          </p:nvPr>
        </p:nvSpPr>
        <p:spPr/>
        <p:txBody>
          <a:bodyPr/>
          <a:lstStyle/>
          <a:p>
            <a:fld id="{BFDAEEEA-BE11-4FC4-A822-F99BFB7C8A9E}" type="datetimeFigureOut">
              <a:rPr lang="en-US" smtClean="0"/>
              <a:t>6/29/2023</a:t>
            </a:fld>
            <a:endParaRPr lang="en-US"/>
          </a:p>
        </p:txBody>
      </p:sp>
      <p:sp>
        <p:nvSpPr>
          <p:cNvPr id="6" name="Footer Placeholder 5">
            <a:extLst>
              <a:ext uri="{FF2B5EF4-FFF2-40B4-BE49-F238E27FC236}">
                <a16:creationId xmlns:a16="http://schemas.microsoft.com/office/drawing/2014/main" id="{D31C3EEE-5A28-8949-2249-740DD56F0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62F86-9220-4043-C66B-75F745EA870A}"/>
              </a:ext>
            </a:extLst>
          </p:cNvPr>
          <p:cNvSpPr>
            <a:spLocks noGrp="1"/>
          </p:cNvSpPr>
          <p:nvPr>
            <p:ph type="sldNum" sz="quarter" idx="12"/>
          </p:nvPr>
        </p:nvSpPr>
        <p:spPr/>
        <p:txBody>
          <a:bodyPr/>
          <a:lstStyle/>
          <a:p>
            <a:fld id="{E74ED5A7-1FBF-4953-A7BE-11291B9647A7}" type="slidenum">
              <a:rPr lang="en-US" smtClean="0"/>
              <a:t>‹#›</a:t>
            </a:fld>
            <a:endParaRPr lang="en-US"/>
          </a:p>
        </p:txBody>
      </p:sp>
    </p:spTree>
    <p:extLst>
      <p:ext uri="{BB962C8B-B14F-4D97-AF65-F5344CB8AC3E}">
        <p14:creationId xmlns:p14="http://schemas.microsoft.com/office/powerpoint/2010/main" val="9728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B6A03-994F-A26D-78D0-DA164928E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F7B97-82B4-FFDA-5B14-D1B0895A2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C3DF3-1FED-0304-92B0-D34F8EB34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AEEEA-BE11-4FC4-A822-F99BFB7C8A9E}" type="datetimeFigureOut">
              <a:rPr lang="en-US" smtClean="0"/>
              <a:t>6/29/2023</a:t>
            </a:fld>
            <a:endParaRPr lang="en-US"/>
          </a:p>
        </p:txBody>
      </p:sp>
      <p:sp>
        <p:nvSpPr>
          <p:cNvPr id="5" name="Footer Placeholder 4">
            <a:extLst>
              <a:ext uri="{FF2B5EF4-FFF2-40B4-BE49-F238E27FC236}">
                <a16:creationId xmlns:a16="http://schemas.microsoft.com/office/drawing/2014/main" id="{D971380A-D5B2-1984-3200-C3F361265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7F5D6A-3E6F-C7FF-28F7-F1F6614C3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ED5A7-1FBF-4953-A7BE-11291B9647A7}" type="slidenum">
              <a:rPr lang="en-US" smtClean="0"/>
              <a:t>‹#›</a:t>
            </a:fld>
            <a:endParaRPr lang="en-US"/>
          </a:p>
        </p:txBody>
      </p:sp>
    </p:spTree>
    <p:extLst>
      <p:ext uri="{BB962C8B-B14F-4D97-AF65-F5344CB8AC3E}">
        <p14:creationId xmlns:p14="http://schemas.microsoft.com/office/powerpoint/2010/main" val="231788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paper-document-office-page-file-40205/"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n.wikiversity.org/wiki/Information_Systems/Internet"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8AE4C4F-BECE-D367-2A7C-EB424378AFDE}"/>
              </a:ext>
            </a:extLst>
          </p:cNvPr>
          <p:cNvSpPr txBox="1"/>
          <p:nvPr/>
        </p:nvSpPr>
        <p:spPr>
          <a:xfrm>
            <a:off x="455521" y="273378"/>
            <a:ext cx="8150532" cy="1754326"/>
          </a:xfrm>
          <a:prstGeom prst="rect">
            <a:avLst/>
          </a:prstGeom>
          <a:noFill/>
        </p:spPr>
        <p:txBody>
          <a:bodyPr wrap="square" rtlCol="0">
            <a:spAutoFit/>
          </a:bodyPr>
          <a:lstStyle/>
          <a:p>
            <a:r>
              <a:rPr lang="en-US" dirty="0">
                <a:solidFill>
                  <a:schemeClr val="bg1">
                    <a:lumMod val="95000"/>
                  </a:schemeClr>
                </a:solidFill>
              </a:rPr>
              <a:t>A behavior-based malware detection will be possible by analyzing the behavior of the software or file if any malicious or potential malicious found that could be exhibit irrelevant activity, at same time able to take the action with suspending the session.</a:t>
            </a:r>
          </a:p>
          <a:p>
            <a:endParaRPr lang="en-US" dirty="0">
              <a:solidFill>
                <a:schemeClr val="bg1">
                  <a:lumMod val="95000"/>
                </a:schemeClr>
              </a:solidFill>
            </a:endParaRPr>
          </a:p>
          <a:p>
            <a:r>
              <a:rPr lang="en-US" dirty="0">
                <a:solidFill>
                  <a:schemeClr val="bg1">
                    <a:lumMod val="95000"/>
                  </a:schemeClr>
                </a:solidFill>
              </a:rPr>
              <a:t>A Behavior-Based detection will work on multiple dimension whether it will be threat-based detection or an intrusion-based detection.</a:t>
            </a:r>
          </a:p>
        </p:txBody>
      </p:sp>
      <p:graphicFrame>
        <p:nvGraphicFramePr>
          <p:cNvPr id="13" name="Diagram 12">
            <a:extLst>
              <a:ext uri="{FF2B5EF4-FFF2-40B4-BE49-F238E27FC236}">
                <a16:creationId xmlns:a16="http://schemas.microsoft.com/office/drawing/2014/main" id="{DA6DFE3C-F197-6572-D583-B8E3A6089389}"/>
              </a:ext>
            </a:extLst>
          </p:cNvPr>
          <p:cNvGraphicFramePr/>
          <p:nvPr>
            <p:extLst>
              <p:ext uri="{D42A27DB-BD31-4B8C-83A1-F6EECF244321}">
                <p14:modId xmlns:p14="http://schemas.microsoft.com/office/powerpoint/2010/main" val="4230151158"/>
              </p:ext>
            </p:extLst>
          </p:nvPr>
        </p:nvGraphicFramePr>
        <p:xfrm>
          <a:off x="5766878" y="3299381"/>
          <a:ext cx="6130283" cy="3186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FACFEC49-8A12-18ED-37EC-27560C2B3741}"/>
              </a:ext>
            </a:extLst>
          </p:cNvPr>
          <p:cNvSpPr txBox="1"/>
          <p:nvPr/>
        </p:nvSpPr>
        <p:spPr>
          <a:xfrm>
            <a:off x="593889" y="2941163"/>
            <a:ext cx="4870904" cy="2031325"/>
          </a:xfrm>
          <a:prstGeom prst="rect">
            <a:avLst/>
          </a:prstGeom>
          <a:noFill/>
        </p:spPr>
        <p:txBody>
          <a:bodyPr wrap="square" rtlCol="0">
            <a:spAutoFit/>
          </a:bodyPr>
          <a:lstStyle/>
          <a:p>
            <a:r>
              <a:rPr lang="en-US" dirty="0">
                <a:solidFill>
                  <a:schemeClr val="bg1">
                    <a:lumMod val="95000"/>
                  </a:schemeClr>
                </a:solidFill>
              </a:rPr>
              <a:t>Advantage of using Behavior-Based Detection Technique :</a:t>
            </a:r>
          </a:p>
          <a:p>
            <a:pPr marL="285750" indent="-285750">
              <a:buFont typeface="Arial" panose="020B0604020202020204" pitchFamily="34" charset="0"/>
              <a:buChar char="•"/>
            </a:pPr>
            <a:r>
              <a:rPr lang="en-US" dirty="0">
                <a:solidFill>
                  <a:schemeClr val="bg1">
                    <a:lumMod val="95000"/>
                  </a:schemeClr>
                </a:solidFill>
              </a:rPr>
              <a:t>It will protect from undiscovered malware</a:t>
            </a:r>
          </a:p>
          <a:p>
            <a:pPr marL="285750" indent="-285750">
              <a:buFont typeface="Arial" panose="020B0604020202020204" pitchFamily="34" charset="0"/>
              <a:buChar char="•"/>
            </a:pPr>
            <a:r>
              <a:rPr lang="en-US" dirty="0">
                <a:solidFill>
                  <a:schemeClr val="bg1">
                    <a:lumMod val="95000"/>
                  </a:schemeClr>
                </a:solidFill>
              </a:rPr>
              <a:t>Studying the behavior of Malware in isolated environment </a:t>
            </a:r>
          </a:p>
          <a:p>
            <a:pPr marL="285750" indent="-285750">
              <a:buFont typeface="Arial" panose="020B0604020202020204" pitchFamily="34" charset="0"/>
              <a:buChar char="•"/>
            </a:pPr>
            <a:r>
              <a:rPr lang="en-US" dirty="0">
                <a:solidFill>
                  <a:schemeClr val="bg1">
                    <a:lumMod val="95000"/>
                  </a:schemeClr>
                </a:solidFill>
              </a:rPr>
              <a:t>Help to figure out especially polymorphic malware </a:t>
            </a:r>
          </a:p>
        </p:txBody>
      </p:sp>
    </p:spTree>
    <p:extLst>
      <p:ext uri="{BB962C8B-B14F-4D97-AF65-F5344CB8AC3E}">
        <p14:creationId xmlns:p14="http://schemas.microsoft.com/office/powerpoint/2010/main" val="305519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sign, screenshot&#10;&#10;Description automatically generated">
            <a:extLst>
              <a:ext uri="{FF2B5EF4-FFF2-40B4-BE49-F238E27FC236}">
                <a16:creationId xmlns:a16="http://schemas.microsoft.com/office/drawing/2014/main" id="{339A083E-FE98-4F76-FB25-2F0813B2398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47338" y="5185303"/>
            <a:ext cx="812006" cy="1047750"/>
          </a:xfrm>
          <a:prstGeom prst="rect">
            <a:avLst/>
          </a:prstGeom>
        </p:spPr>
      </p:pic>
      <p:pic>
        <p:nvPicPr>
          <p:cNvPr id="7" name="Picture 6">
            <a:extLst>
              <a:ext uri="{FF2B5EF4-FFF2-40B4-BE49-F238E27FC236}">
                <a16:creationId xmlns:a16="http://schemas.microsoft.com/office/drawing/2014/main" id="{B2BAF220-3926-ADCA-FA5D-1F146CED240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9866" y="5158334"/>
            <a:ext cx="977705" cy="1323975"/>
          </a:xfrm>
          <a:prstGeom prst="rect">
            <a:avLst/>
          </a:prstGeom>
        </p:spPr>
      </p:pic>
      <p:cxnSp>
        <p:nvCxnSpPr>
          <p:cNvPr id="13" name="Straight Arrow Connector 12">
            <a:extLst>
              <a:ext uri="{FF2B5EF4-FFF2-40B4-BE49-F238E27FC236}">
                <a16:creationId xmlns:a16="http://schemas.microsoft.com/office/drawing/2014/main" id="{59C2D563-393B-DE2B-0D0E-4385C98CF9AB}"/>
              </a:ext>
            </a:extLst>
          </p:cNvPr>
          <p:cNvCxnSpPr>
            <a:cxnSpLocks/>
          </p:cNvCxnSpPr>
          <p:nvPr/>
        </p:nvCxnSpPr>
        <p:spPr>
          <a:xfrm>
            <a:off x="1796487" y="5679091"/>
            <a:ext cx="161601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981D0CB-C265-87E6-1952-BE904AD86549}"/>
              </a:ext>
            </a:extLst>
          </p:cNvPr>
          <p:cNvSpPr/>
          <p:nvPr/>
        </p:nvSpPr>
        <p:spPr>
          <a:xfrm>
            <a:off x="6218427" y="5321401"/>
            <a:ext cx="2032798" cy="715379"/>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is saved to hard disk</a:t>
            </a:r>
          </a:p>
        </p:txBody>
      </p:sp>
      <p:cxnSp>
        <p:nvCxnSpPr>
          <p:cNvPr id="19" name="Straight Arrow Connector 18">
            <a:extLst>
              <a:ext uri="{FF2B5EF4-FFF2-40B4-BE49-F238E27FC236}">
                <a16:creationId xmlns:a16="http://schemas.microsoft.com/office/drawing/2014/main" id="{9E9030E5-E95C-99F5-4C08-EFB9B66BEAAE}"/>
              </a:ext>
            </a:extLst>
          </p:cNvPr>
          <p:cNvCxnSpPr>
            <a:cxnSpLocks/>
          </p:cNvCxnSpPr>
          <p:nvPr/>
        </p:nvCxnSpPr>
        <p:spPr>
          <a:xfrm>
            <a:off x="8377968" y="5673335"/>
            <a:ext cx="152633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3445F9-378A-7A89-733C-9EF40D97C9A4}"/>
              </a:ext>
            </a:extLst>
          </p:cNvPr>
          <p:cNvCxnSpPr>
            <a:cxnSpLocks/>
          </p:cNvCxnSpPr>
          <p:nvPr/>
        </p:nvCxnSpPr>
        <p:spPr>
          <a:xfrm>
            <a:off x="4492836" y="5679091"/>
            <a:ext cx="161601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1AC280EA-0BE6-4A0B-662C-ECBF70415210}"/>
              </a:ext>
            </a:extLst>
          </p:cNvPr>
          <p:cNvSpPr/>
          <p:nvPr/>
        </p:nvSpPr>
        <p:spPr>
          <a:xfrm>
            <a:off x="9904307" y="5315646"/>
            <a:ext cx="2032798" cy="715379"/>
          </a:xfrm>
          <a:prstGeom prst="parallelogram">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Before installation scan with anti-malware software</a:t>
            </a:r>
          </a:p>
        </p:txBody>
      </p:sp>
      <p:sp>
        <p:nvSpPr>
          <p:cNvPr id="26" name="Parallelogram 25">
            <a:extLst>
              <a:ext uri="{FF2B5EF4-FFF2-40B4-BE49-F238E27FC236}">
                <a16:creationId xmlns:a16="http://schemas.microsoft.com/office/drawing/2014/main" id="{1153D1BA-55FE-40CF-03BB-B017B28F1C03}"/>
              </a:ext>
            </a:extLst>
          </p:cNvPr>
          <p:cNvSpPr/>
          <p:nvPr/>
        </p:nvSpPr>
        <p:spPr>
          <a:xfrm>
            <a:off x="0" y="3180240"/>
            <a:ext cx="2796497" cy="715379"/>
          </a:xfrm>
          <a:prstGeom prst="parallelogram">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An extension can be able to see the malicious activity of the website</a:t>
            </a:r>
          </a:p>
        </p:txBody>
      </p:sp>
      <p:cxnSp>
        <p:nvCxnSpPr>
          <p:cNvPr id="27" name="Straight Arrow Connector 26">
            <a:extLst>
              <a:ext uri="{FF2B5EF4-FFF2-40B4-BE49-F238E27FC236}">
                <a16:creationId xmlns:a16="http://schemas.microsoft.com/office/drawing/2014/main" id="{1A103D60-6D71-62DC-3A01-95263AC2D23C}"/>
              </a:ext>
            </a:extLst>
          </p:cNvPr>
          <p:cNvCxnSpPr>
            <a:cxnSpLocks/>
          </p:cNvCxnSpPr>
          <p:nvPr/>
        </p:nvCxnSpPr>
        <p:spPr>
          <a:xfrm>
            <a:off x="1118718" y="4070551"/>
            <a:ext cx="0" cy="10877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269772D-A6FB-AE9F-2430-F484B974D204}"/>
              </a:ext>
            </a:extLst>
          </p:cNvPr>
          <p:cNvSpPr/>
          <p:nvPr/>
        </p:nvSpPr>
        <p:spPr>
          <a:xfrm>
            <a:off x="3765434" y="684179"/>
            <a:ext cx="3695307" cy="3758061"/>
          </a:xfrm>
          <a:prstGeom prst="rect">
            <a:avLst/>
          </a:prstGeom>
          <a:noFill/>
          <a:ln>
            <a:solidFill>
              <a:schemeClr val="bg1">
                <a:lumMod val="6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execution part:</a:t>
            </a:r>
          </a:p>
          <a:p>
            <a:pPr algn="ctr"/>
            <a:endParaRPr lang="en-US" dirty="0"/>
          </a:p>
          <a:p>
            <a:r>
              <a:rPr lang="en-US" dirty="0"/>
              <a:t>If any malicious activity is found to be happen,</a:t>
            </a:r>
          </a:p>
          <a:p>
            <a:endParaRPr lang="en-US" dirty="0"/>
          </a:p>
          <a:p>
            <a:pPr marL="285750" indent="-285750">
              <a:buFont typeface="Arial" panose="020B0604020202020204" pitchFamily="34" charset="0"/>
              <a:buChar char="•"/>
            </a:pPr>
            <a:r>
              <a:rPr lang="en-US" dirty="0"/>
              <a:t>File opening </a:t>
            </a:r>
          </a:p>
          <a:p>
            <a:pPr marL="285750" indent="-285750">
              <a:buFont typeface="Arial" panose="020B0604020202020204" pitchFamily="34" charset="0"/>
              <a:buChar char="•"/>
            </a:pPr>
            <a:r>
              <a:rPr lang="en-US" dirty="0"/>
              <a:t>Encryption of files</a:t>
            </a:r>
          </a:p>
          <a:p>
            <a:pPr marL="285750" indent="-285750">
              <a:buFont typeface="Arial" panose="020B0604020202020204" pitchFamily="34" charset="0"/>
              <a:buChar char="•"/>
            </a:pPr>
            <a:r>
              <a:rPr lang="en-US" dirty="0"/>
              <a:t>Deleting of files</a:t>
            </a:r>
          </a:p>
          <a:p>
            <a:pPr marL="285750" indent="-285750">
              <a:buFont typeface="Arial" panose="020B0604020202020204" pitchFamily="34" charset="0"/>
              <a:buChar char="•"/>
            </a:pPr>
            <a:r>
              <a:rPr lang="en-US" dirty="0"/>
              <a:t>Asking for permissions</a:t>
            </a:r>
          </a:p>
        </p:txBody>
      </p:sp>
      <p:sp>
        <p:nvSpPr>
          <p:cNvPr id="31" name="Rectangle 30">
            <a:extLst>
              <a:ext uri="{FF2B5EF4-FFF2-40B4-BE49-F238E27FC236}">
                <a16:creationId xmlns:a16="http://schemas.microsoft.com/office/drawing/2014/main" id="{161A5CE6-9AA5-D373-5DAE-0DC18D321293}"/>
              </a:ext>
            </a:extLst>
          </p:cNvPr>
          <p:cNvSpPr/>
          <p:nvPr/>
        </p:nvSpPr>
        <p:spPr>
          <a:xfrm>
            <a:off x="7843370" y="684178"/>
            <a:ext cx="3695307" cy="3758061"/>
          </a:xfrm>
          <a:prstGeom prst="rect">
            <a:avLst/>
          </a:prstGeom>
          <a:noFill/>
          <a:ln>
            <a:solidFill>
              <a:schemeClr val="bg1">
                <a:lumMod val="6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Behavior-Based Threat Engines:</a:t>
            </a:r>
          </a:p>
          <a:p>
            <a:pPr algn="ctr"/>
            <a:endParaRPr lang="en-US" dirty="0"/>
          </a:p>
          <a:p>
            <a:pPr algn="ctr"/>
            <a:endParaRPr lang="en-US" dirty="0"/>
          </a:p>
          <a:p>
            <a:pPr algn="ctr"/>
            <a:r>
              <a:rPr lang="en-US" dirty="0"/>
              <a:t>Malicious Activity</a:t>
            </a:r>
          </a:p>
          <a:p>
            <a:pPr algn="ctr"/>
            <a:endParaRPr lang="en-US" dirty="0"/>
          </a:p>
          <a:p>
            <a:pPr algn="ctr"/>
            <a:endParaRPr lang="en-US" dirty="0"/>
          </a:p>
          <a:p>
            <a:pPr algn="ctr"/>
            <a:r>
              <a:rPr lang="en-US" dirty="0"/>
              <a:t>Detection of Malwares</a:t>
            </a:r>
          </a:p>
          <a:p>
            <a:pPr algn="ctr"/>
            <a:endParaRPr lang="en-US" dirty="0"/>
          </a:p>
          <a:p>
            <a:pPr algn="ctr"/>
            <a:endParaRPr lang="en-US" dirty="0"/>
          </a:p>
          <a:p>
            <a:pPr algn="ctr"/>
            <a:r>
              <a:rPr lang="en-US" dirty="0"/>
              <a:t>Terminate the Process</a:t>
            </a:r>
          </a:p>
          <a:p>
            <a:pPr algn="ctr"/>
            <a:endParaRPr lang="en-US" dirty="0"/>
          </a:p>
        </p:txBody>
      </p:sp>
      <p:sp>
        <p:nvSpPr>
          <p:cNvPr id="32" name="Rectangle 31">
            <a:extLst>
              <a:ext uri="{FF2B5EF4-FFF2-40B4-BE49-F238E27FC236}">
                <a16:creationId xmlns:a16="http://schemas.microsoft.com/office/drawing/2014/main" id="{95A9D730-50AD-5523-98E9-F09457014F4A}"/>
              </a:ext>
            </a:extLst>
          </p:cNvPr>
          <p:cNvSpPr/>
          <p:nvPr/>
        </p:nvSpPr>
        <p:spPr>
          <a:xfrm>
            <a:off x="8776355" y="1762812"/>
            <a:ext cx="1781666" cy="499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1E0E4AA-DE78-3859-83F4-00D32D90FB7B}"/>
              </a:ext>
            </a:extLst>
          </p:cNvPr>
          <p:cNvSpPr/>
          <p:nvPr/>
        </p:nvSpPr>
        <p:spPr>
          <a:xfrm>
            <a:off x="8377968" y="2507530"/>
            <a:ext cx="2557125" cy="672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4067C93-10DE-01A8-0359-BAA75A74169A}"/>
              </a:ext>
            </a:extLst>
          </p:cNvPr>
          <p:cNvSpPr/>
          <p:nvPr/>
        </p:nvSpPr>
        <p:spPr>
          <a:xfrm>
            <a:off x="8377968" y="3429000"/>
            <a:ext cx="2698527" cy="576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255C3A2-00BD-2710-1936-BA5349427C55}"/>
              </a:ext>
            </a:extLst>
          </p:cNvPr>
          <p:cNvCxnSpPr>
            <a:cxnSpLocks/>
          </p:cNvCxnSpPr>
          <p:nvPr/>
        </p:nvCxnSpPr>
        <p:spPr>
          <a:xfrm flipV="1">
            <a:off x="6823097" y="4490110"/>
            <a:ext cx="0" cy="7430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B6AB70F-8CE6-D1A2-6102-4F107B3D3F00}"/>
              </a:ext>
            </a:extLst>
          </p:cNvPr>
          <p:cNvCxnSpPr>
            <a:cxnSpLocks/>
          </p:cNvCxnSpPr>
          <p:nvPr/>
        </p:nvCxnSpPr>
        <p:spPr>
          <a:xfrm flipV="1">
            <a:off x="10935093" y="4490110"/>
            <a:ext cx="0" cy="7430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0139F3B1-F70B-0FF4-ACD3-D5EA06DE816C}"/>
              </a:ext>
            </a:extLst>
          </p:cNvPr>
          <p:cNvSpPr/>
          <p:nvPr/>
        </p:nvSpPr>
        <p:spPr>
          <a:xfrm>
            <a:off x="6238568" y="2573435"/>
            <a:ext cx="727097" cy="1178351"/>
          </a:xfrm>
          <a:prstGeom prst="rightBrac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16F4DA31-F583-3264-E64C-D2F3DB99BE3F}"/>
              </a:ext>
            </a:extLst>
          </p:cNvPr>
          <p:cNvCxnSpPr>
            <a:cxnSpLocks/>
          </p:cNvCxnSpPr>
          <p:nvPr/>
        </p:nvCxnSpPr>
        <p:spPr>
          <a:xfrm>
            <a:off x="6823096" y="3096254"/>
            <a:ext cx="1442639" cy="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86E5BEDD-4956-6B64-9B3A-5E46CCD0C4DA}"/>
              </a:ext>
            </a:extLst>
          </p:cNvPr>
          <p:cNvCxnSpPr>
            <a:cxnSpLocks/>
          </p:cNvCxnSpPr>
          <p:nvPr/>
        </p:nvCxnSpPr>
        <p:spPr>
          <a:xfrm>
            <a:off x="6823097" y="2822320"/>
            <a:ext cx="1442639" cy="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993CF10E-E11F-E0D5-8B06-63D51E058423}"/>
              </a:ext>
            </a:extLst>
          </p:cNvPr>
          <p:cNvCxnSpPr>
            <a:cxnSpLocks/>
          </p:cNvCxnSpPr>
          <p:nvPr/>
        </p:nvCxnSpPr>
        <p:spPr>
          <a:xfrm>
            <a:off x="6823097" y="3398009"/>
            <a:ext cx="1442639" cy="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0CF3A64B-B26E-5F74-36EA-C4AD50EE74EA}"/>
              </a:ext>
            </a:extLst>
          </p:cNvPr>
          <p:cNvSpPr txBox="1"/>
          <p:nvPr/>
        </p:nvSpPr>
        <p:spPr>
          <a:xfrm>
            <a:off x="320511" y="708114"/>
            <a:ext cx="3091992" cy="1077218"/>
          </a:xfrm>
          <a:prstGeom prst="rect">
            <a:avLst/>
          </a:prstGeom>
          <a:noFill/>
        </p:spPr>
        <p:txBody>
          <a:bodyPr wrap="square" rtlCol="0">
            <a:spAutoFit/>
          </a:bodyPr>
          <a:lstStyle/>
          <a:p>
            <a:r>
              <a:rPr lang="en-US" sz="3200" dirty="0">
                <a:solidFill>
                  <a:schemeClr val="accent4">
                    <a:lumMod val="20000"/>
                    <a:lumOff val="80000"/>
                  </a:schemeClr>
                </a:solidFill>
              </a:rPr>
              <a:t>Working of Anti-Malware</a:t>
            </a:r>
          </a:p>
        </p:txBody>
      </p:sp>
      <p:cxnSp>
        <p:nvCxnSpPr>
          <p:cNvPr id="3" name="Straight Arrow Connector 2">
            <a:extLst>
              <a:ext uri="{FF2B5EF4-FFF2-40B4-BE49-F238E27FC236}">
                <a16:creationId xmlns:a16="http://schemas.microsoft.com/office/drawing/2014/main" id="{9A2BF327-45A0-9CCB-B701-17BE059B4DF3}"/>
              </a:ext>
            </a:extLst>
          </p:cNvPr>
          <p:cNvCxnSpPr/>
          <p:nvPr/>
        </p:nvCxnSpPr>
        <p:spPr>
          <a:xfrm>
            <a:off x="9653047" y="2262433"/>
            <a:ext cx="0" cy="24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583BB2-F7C7-58BD-263B-2AED030B84BC}"/>
              </a:ext>
            </a:extLst>
          </p:cNvPr>
          <p:cNvCxnSpPr>
            <a:stCxn id="33" idx="2"/>
          </p:cNvCxnSpPr>
          <p:nvPr/>
        </p:nvCxnSpPr>
        <p:spPr>
          <a:xfrm flipH="1">
            <a:off x="9653047" y="3180240"/>
            <a:ext cx="3484" cy="248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7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FA34BC3-5557-E6FA-FB7D-013D2B95D9CE}"/>
              </a:ext>
            </a:extLst>
          </p:cNvPr>
          <p:cNvSpPr/>
          <p:nvPr/>
        </p:nvSpPr>
        <p:spPr>
          <a:xfrm>
            <a:off x="4292197" y="526671"/>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Anti-Malware Engine</a:t>
            </a:r>
          </a:p>
        </p:txBody>
      </p:sp>
      <p:sp>
        <p:nvSpPr>
          <p:cNvPr id="5" name="Rectangle: Rounded Corners 4">
            <a:extLst>
              <a:ext uri="{FF2B5EF4-FFF2-40B4-BE49-F238E27FC236}">
                <a16:creationId xmlns:a16="http://schemas.microsoft.com/office/drawing/2014/main" id="{1C61DC9E-EFCC-7758-FF94-2C2192D495BA}"/>
              </a:ext>
            </a:extLst>
          </p:cNvPr>
          <p:cNvSpPr/>
          <p:nvPr/>
        </p:nvSpPr>
        <p:spPr>
          <a:xfrm>
            <a:off x="1200242" y="3211979"/>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tx1"/>
                </a:solidFill>
                <a:effectLst/>
                <a:latin typeface="Inter"/>
              </a:rPr>
              <a:t>Heuristic</a:t>
            </a:r>
            <a:r>
              <a:rPr lang="en-US" b="1" i="0" dirty="0">
                <a:solidFill>
                  <a:srgbClr val="323E48"/>
                </a:solidFill>
                <a:effectLst/>
                <a:latin typeface="Inter"/>
              </a:rPr>
              <a:t> </a:t>
            </a:r>
            <a:r>
              <a:rPr lang="en-US" dirty="0">
                <a:solidFill>
                  <a:schemeClr val="tx1"/>
                </a:solidFill>
              </a:rPr>
              <a:t>Analysis</a:t>
            </a:r>
          </a:p>
        </p:txBody>
      </p:sp>
      <p:sp>
        <p:nvSpPr>
          <p:cNvPr id="6" name="Rectangle: Rounded Corners 5">
            <a:extLst>
              <a:ext uri="{FF2B5EF4-FFF2-40B4-BE49-F238E27FC236}">
                <a16:creationId xmlns:a16="http://schemas.microsoft.com/office/drawing/2014/main" id="{8456D1CB-A0F4-D0B4-9F05-52D8D793F28D}"/>
              </a:ext>
            </a:extLst>
          </p:cNvPr>
          <p:cNvSpPr/>
          <p:nvPr/>
        </p:nvSpPr>
        <p:spPr>
          <a:xfrm>
            <a:off x="7638436" y="3211978"/>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Memory Protection</a:t>
            </a:r>
          </a:p>
        </p:txBody>
      </p:sp>
      <p:sp>
        <p:nvSpPr>
          <p:cNvPr id="11" name="Rectangle: Rounded Corners 10">
            <a:extLst>
              <a:ext uri="{FF2B5EF4-FFF2-40B4-BE49-F238E27FC236}">
                <a16:creationId xmlns:a16="http://schemas.microsoft.com/office/drawing/2014/main" id="{0D8B0977-C9D6-50CE-A74E-B7AF5B436D82}"/>
              </a:ext>
            </a:extLst>
          </p:cNvPr>
          <p:cNvSpPr/>
          <p:nvPr/>
        </p:nvSpPr>
        <p:spPr>
          <a:xfrm>
            <a:off x="1200242" y="4538424"/>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Sandboxing </a:t>
            </a:r>
          </a:p>
        </p:txBody>
      </p:sp>
      <p:sp>
        <p:nvSpPr>
          <p:cNvPr id="13" name="Rectangle: Rounded Corners 12">
            <a:extLst>
              <a:ext uri="{FF2B5EF4-FFF2-40B4-BE49-F238E27FC236}">
                <a16:creationId xmlns:a16="http://schemas.microsoft.com/office/drawing/2014/main" id="{B47FCB9D-8B82-3467-F124-C113B663691A}"/>
              </a:ext>
            </a:extLst>
          </p:cNvPr>
          <p:cNvSpPr/>
          <p:nvPr/>
        </p:nvSpPr>
        <p:spPr>
          <a:xfrm>
            <a:off x="7638436" y="4538424"/>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i="0" dirty="0">
                <a:solidFill>
                  <a:schemeClr val="tx1"/>
                </a:solidFill>
                <a:effectLst/>
                <a:latin typeface="KasperskySansDisplay"/>
              </a:rPr>
              <a:t>Remediation Engine</a:t>
            </a:r>
          </a:p>
        </p:txBody>
      </p:sp>
      <p:sp>
        <p:nvSpPr>
          <p:cNvPr id="15" name="TextBox 14">
            <a:extLst>
              <a:ext uri="{FF2B5EF4-FFF2-40B4-BE49-F238E27FC236}">
                <a16:creationId xmlns:a16="http://schemas.microsoft.com/office/drawing/2014/main" id="{4CEC93AC-05DE-61D4-4E41-4FD14FA14373}"/>
              </a:ext>
            </a:extLst>
          </p:cNvPr>
          <p:cNvSpPr txBox="1"/>
          <p:nvPr/>
        </p:nvSpPr>
        <p:spPr>
          <a:xfrm>
            <a:off x="1244338" y="5697701"/>
            <a:ext cx="9956922" cy="923330"/>
          </a:xfrm>
          <a:prstGeom prst="rect">
            <a:avLst/>
          </a:prstGeom>
          <a:noFill/>
        </p:spPr>
        <p:txBody>
          <a:bodyPr wrap="square" rtlCol="0">
            <a:spAutoFit/>
          </a:bodyPr>
          <a:lstStyle/>
          <a:p>
            <a:r>
              <a:rPr lang="en-US" dirty="0">
                <a:solidFill>
                  <a:schemeClr val="bg1">
                    <a:lumMod val="85000"/>
                  </a:schemeClr>
                </a:solidFill>
              </a:rPr>
              <a:t>For an anti-malware system to analyze properly it should be able to scan every end-point of the system and these will be possible by implementing several sort agent which will monitor and continuously communication with process monitor of the engine system</a:t>
            </a:r>
          </a:p>
        </p:txBody>
      </p:sp>
      <p:cxnSp>
        <p:nvCxnSpPr>
          <p:cNvPr id="19" name="Connector: Elbow 18">
            <a:extLst>
              <a:ext uri="{FF2B5EF4-FFF2-40B4-BE49-F238E27FC236}">
                <a16:creationId xmlns:a16="http://schemas.microsoft.com/office/drawing/2014/main" id="{518BE8C0-89DF-8F1D-93FF-CF8BCC9D727B}"/>
              </a:ext>
            </a:extLst>
          </p:cNvPr>
          <p:cNvCxnSpPr>
            <a:cxnSpLocks/>
            <a:endCxn id="13" idx="1"/>
          </p:cNvCxnSpPr>
          <p:nvPr/>
        </p:nvCxnSpPr>
        <p:spPr>
          <a:xfrm rot="16200000" flipH="1">
            <a:off x="5114997" y="2434477"/>
            <a:ext cx="3533875" cy="1513003"/>
          </a:xfrm>
          <a:prstGeom prst="bentConnector2">
            <a:avLst/>
          </a:prstGeom>
          <a:ln>
            <a:solidFill>
              <a:schemeClr val="bg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340A435-A617-A9C0-3DB0-A2E609AF8188}"/>
              </a:ext>
            </a:extLst>
          </p:cNvPr>
          <p:cNvCxnSpPr>
            <a:cxnSpLocks/>
            <a:endCxn id="6" idx="1"/>
          </p:cNvCxnSpPr>
          <p:nvPr/>
        </p:nvCxnSpPr>
        <p:spPr>
          <a:xfrm>
            <a:off x="6125434" y="3631471"/>
            <a:ext cx="1513002" cy="0"/>
          </a:xfrm>
          <a:prstGeom prst="straightConnector1">
            <a:avLst/>
          </a:prstGeom>
          <a:ln>
            <a:solidFill>
              <a:schemeClr val="bg1">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A0633C88-5B5B-D59B-ABFF-89778E011C67}"/>
              </a:ext>
            </a:extLst>
          </p:cNvPr>
          <p:cNvCxnSpPr>
            <a:cxnSpLocks/>
          </p:cNvCxnSpPr>
          <p:nvPr/>
        </p:nvCxnSpPr>
        <p:spPr>
          <a:xfrm flipH="1">
            <a:off x="4822835" y="4957917"/>
            <a:ext cx="1302598" cy="9304"/>
          </a:xfrm>
          <a:prstGeom prst="straightConnector1">
            <a:avLst/>
          </a:prstGeom>
          <a:ln>
            <a:solidFill>
              <a:schemeClr val="bg1">
                <a:lumMod val="8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11DA0B8-5A94-DEE7-3BB4-47798559E015}"/>
              </a:ext>
            </a:extLst>
          </p:cNvPr>
          <p:cNvCxnSpPr>
            <a:endCxn id="5" idx="3"/>
          </p:cNvCxnSpPr>
          <p:nvPr/>
        </p:nvCxnSpPr>
        <p:spPr>
          <a:xfrm flipH="1">
            <a:off x="4792500" y="3631470"/>
            <a:ext cx="1332933" cy="2"/>
          </a:xfrm>
          <a:prstGeom prst="straightConnector1">
            <a:avLst/>
          </a:prstGeom>
          <a:ln>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5A6CC852-83EE-D408-B71D-DAB6282E80C8}"/>
              </a:ext>
            </a:extLst>
          </p:cNvPr>
          <p:cNvSpPr/>
          <p:nvPr/>
        </p:nvSpPr>
        <p:spPr>
          <a:xfrm>
            <a:off x="1211768" y="1876394"/>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Inter"/>
              </a:rPr>
              <a:t>Advance Correlation </a:t>
            </a:r>
            <a:r>
              <a:rPr lang="en-US" dirty="0">
                <a:solidFill>
                  <a:schemeClr val="tx1"/>
                </a:solidFill>
                <a:latin typeface="Inter"/>
              </a:rPr>
              <a:t>Engine</a:t>
            </a:r>
            <a:endParaRPr lang="en-US" dirty="0">
              <a:solidFill>
                <a:schemeClr val="tx1"/>
              </a:solidFill>
            </a:endParaRPr>
          </a:p>
        </p:txBody>
      </p:sp>
      <p:sp>
        <p:nvSpPr>
          <p:cNvPr id="9" name="Rectangle: Rounded Corners 8">
            <a:extLst>
              <a:ext uri="{FF2B5EF4-FFF2-40B4-BE49-F238E27FC236}">
                <a16:creationId xmlns:a16="http://schemas.microsoft.com/office/drawing/2014/main" id="{8B325E68-F203-3DC6-F737-E5EFAB6127E3}"/>
              </a:ext>
            </a:extLst>
          </p:cNvPr>
          <p:cNvSpPr/>
          <p:nvPr/>
        </p:nvSpPr>
        <p:spPr>
          <a:xfrm>
            <a:off x="7638436" y="1876393"/>
            <a:ext cx="3592258" cy="838985"/>
          </a:xfrm>
          <a:prstGeom prst="roundRect">
            <a:avLst/>
          </a:prstGeom>
          <a:solidFill>
            <a:schemeClr val="bg1">
              <a:lumMod val="8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Lato" panose="020F0502020204030203" pitchFamily="34" charset="0"/>
              </a:rPr>
              <a:t> Behavioral biometrics</a:t>
            </a:r>
            <a:endParaRPr lang="en-US" dirty="0">
              <a:solidFill>
                <a:schemeClr val="tx1"/>
              </a:solidFill>
            </a:endParaRPr>
          </a:p>
        </p:txBody>
      </p:sp>
      <p:cxnSp>
        <p:nvCxnSpPr>
          <p:cNvPr id="21" name="Straight Arrow Connector 20">
            <a:extLst>
              <a:ext uri="{FF2B5EF4-FFF2-40B4-BE49-F238E27FC236}">
                <a16:creationId xmlns:a16="http://schemas.microsoft.com/office/drawing/2014/main" id="{B8E4E3CB-5DC8-D769-F3EF-EDAB575B46B6}"/>
              </a:ext>
            </a:extLst>
          </p:cNvPr>
          <p:cNvCxnSpPr>
            <a:endCxn id="9" idx="1"/>
          </p:cNvCxnSpPr>
          <p:nvPr/>
        </p:nvCxnSpPr>
        <p:spPr>
          <a:xfrm>
            <a:off x="4822835" y="2295885"/>
            <a:ext cx="2815601" cy="1"/>
          </a:xfrm>
          <a:prstGeom prst="straightConnector1">
            <a:avLst/>
          </a:prstGeom>
          <a:ln>
            <a:solidFill>
              <a:schemeClr val="bg1">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961B0CA0-CDC1-70DC-AA53-BCBDFE42CD9A}"/>
              </a:ext>
            </a:extLst>
          </p:cNvPr>
          <p:cNvSpPr txBox="1"/>
          <p:nvPr/>
        </p:nvSpPr>
        <p:spPr>
          <a:xfrm>
            <a:off x="754144" y="377072"/>
            <a:ext cx="2954689" cy="369332"/>
          </a:xfrm>
          <a:prstGeom prst="rect">
            <a:avLst/>
          </a:prstGeom>
          <a:noFill/>
        </p:spPr>
        <p:txBody>
          <a:bodyPr wrap="square" rtlCol="0">
            <a:spAutoFit/>
          </a:bodyPr>
          <a:lstStyle/>
          <a:p>
            <a:r>
              <a:rPr lang="en-US" b="1" dirty="0">
                <a:solidFill>
                  <a:schemeClr val="bg2"/>
                </a:solidFill>
              </a:rPr>
              <a:t>FEATURES OF ANTIMALWARE</a:t>
            </a:r>
          </a:p>
        </p:txBody>
      </p:sp>
    </p:spTree>
    <p:extLst>
      <p:ext uri="{BB962C8B-B14F-4D97-AF65-F5344CB8AC3E}">
        <p14:creationId xmlns:p14="http://schemas.microsoft.com/office/powerpoint/2010/main" val="424051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3F1B38-32B0-880F-DBD0-9DCE5CFB9AC4}"/>
              </a:ext>
            </a:extLst>
          </p:cNvPr>
          <p:cNvSpPr txBox="1"/>
          <p:nvPr/>
        </p:nvSpPr>
        <p:spPr>
          <a:xfrm>
            <a:off x="904973" y="526671"/>
            <a:ext cx="5835192" cy="1477328"/>
          </a:xfrm>
          <a:prstGeom prst="rect">
            <a:avLst/>
          </a:prstGeom>
          <a:noFill/>
        </p:spPr>
        <p:txBody>
          <a:bodyPr wrap="square" rtlCol="0">
            <a:spAutoFit/>
          </a:bodyPr>
          <a:lstStyle/>
          <a:p>
            <a:r>
              <a:rPr lang="en-US" dirty="0">
                <a:solidFill>
                  <a:schemeClr val="bg1">
                    <a:lumMod val="95000"/>
                  </a:schemeClr>
                </a:solidFill>
              </a:rPr>
              <a:t>In order to deal with malicious file, a behavior-based analysis should have a real time detection facility and able to detect the polymorphic malware activity as soon as possible and by enabling of remediations engines  and allow you to protect different object likes files, keys, task etc.</a:t>
            </a:r>
          </a:p>
        </p:txBody>
      </p:sp>
      <p:sp>
        <p:nvSpPr>
          <p:cNvPr id="9" name="TextBox 8">
            <a:extLst>
              <a:ext uri="{FF2B5EF4-FFF2-40B4-BE49-F238E27FC236}">
                <a16:creationId xmlns:a16="http://schemas.microsoft.com/office/drawing/2014/main" id="{D00BD488-0163-2732-E1FE-25D9310C9AD0}"/>
              </a:ext>
            </a:extLst>
          </p:cNvPr>
          <p:cNvSpPr txBox="1"/>
          <p:nvPr/>
        </p:nvSpPr>
        <p:spPr>
          <a:xfrm>
            <a:off x="6061969" y="2218293"/>
            <a:ext cx="5835192" cy="1200329"/>
          </a:xfrm>
          <a:prstGeom prst="rect">
            <a:avLst/>
          </a:prstGeom>
          <a:noFill/>
        </p:spPr>
        <p:txBody>
          <a:bodyPr wrap="square" rtlCol="0">
            <a:spAutoFit/>
          </a:bodyPr>
          <a:lstStyle/>
          <a:p>
            <a:r>
              <a:rPr lang="en-US" dirty="0">
                <a:solidFill>
                  <a:schemeClr val="bg1">
                    <a:lumMod val="95000"/>
                  </a:schemeClr>
                </a:solidFill>
              </a:rPr>
              <a:t>A behavior Detection component implemented with a Memory-Protection mechanism. So, it guard the critical process like LSASS.exe and protect from user credential leakage.</a:t>
            </a:r>
          </a:p>
        </p:txBody>
      </p:sp>
      <p:sp>
        <p:nvSpPr>
          <p:cNvPr id="11" name="TextBox 10">
            <a:extLst>
              <a:ext uri="{FF2B5EF4-FFF2-40B4-BE49-F238E27FC236}">
                <a16:creationId xmlns:a16="http://schemas.microsoft.com/office/drawing/2014/main" id="{65958537-F65E-131B-7F94-C0E34D593E48}"/>
              </a:ext>
            </a:extLst>
          </p:cNvPr>
          <p:cNvSpPr txBox="1"/>
          <p:nvPr/>
        </p:nvSpPr>
        <p:spPr>
          <a:xfrm>
            <a:off x="1008668" y="3836709"/>
            <a:ext cx="5533534" cy="1200329"/>
          </a:xfrm>
          <a:prstGeom prst="rect">
            <a:avLst/>
          </a:prstGeom>
          <a:noFill/>
        </p:spPr>
        <p:txBody>
          <a:bodyPr wrap="square" rtlCol="0">
            <a:spAutoFit/>
          </a:bodyPr>
          <a:lstStyle/>
          <a:p>
            <a:r>
              <a:rPr lang="en-US" dirty="0">
                <a:solidFill>
                  <a:schemeClr val="bg1"/>
                </a:solidFill>
              </a:rPr>
              <a:t>While starting of system a anti-malware should have a scanning ability to scan the malicious activity, with a </a:t>
            </a:r>
            <a:r>
              <a:rPr lang="en-US" b="1" i="0" dirty="0">
                <a:solidFill>
                  <a:schemeClr val="bg1"/>
                </a:solidFill>
                <a:effectLst/>
                <a:latin typeface="Inter"/>
              </a:rPr>
              <a:t>Heuristic</a:t>
            </a:r>
            <a:r>
              <a:rPr lang="en-US" dirty="0">
                <a:solidFill>
                  <a:schemeClr val="bg1"/>
                </a:solidFill>
              </a:rPr>
              <a:t> analysis a file that is damaging the system will be removed and restore the session. </a:t>
            </a:r>
          </a:p>
        </p:txBody>
      </p:sp>
    </p:spTree>
    <p:extLst>
      <p:ext uri="{BB962C8B-B14F-4D97-AF65-F5344CB8AC3E}">
        <p14:creationId xmlns:p14="http://schemas.microsoft.com/office/powerpoint/2010/main" val="1853666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340</Words>
  <Application>Microsoft Office PowerPoint</Application>
  <PresentationFormat>Widescreen</PresentationFormat>
  <Paragraphs>46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Inter</vt:lpstr>
      <vt:lpstr>KasperskySansDisplay</vt:lpstr>
      <vt:lpstr>Lato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Aniket (T CST SSD-IN)</dc:creator>
  <cp:lastModifiedBy>Raj, Aniket (T CST SSD-IN)</cp:lastModifiedBy>
  <cp:revision>3</cp:revision>
  <dcterms:created xsi:type="dcterms:W3CDTF">2023-06-08T05:26:22Z</dcterms:created>
  <dcterms:modified xsi:type="dcterms:W3CDTF">2023-06-29T04:06:53Z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2023-06-29T04:06:53Z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1b693ce2-945e-4e28-966d-466c1205b67f</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