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536" r:id="rId5"/>
    <p:sldId id="551" r:id="rId6"/>
    <p:sldId id="260" r:id="rId7"/>
    <p:sldId id="261" r:id="rId8"/>
    <p:sldId id="262" r:id="rId9"/>
    <p:sldId id="553" r:id="rId10"/>
    <p:sldId id="265" r:id="rId11"/>
    <p:sldId id="554" r:id="rId12"/>
    <p:sldId id="267" r:id="rId13"/>
    <p:sldId id="259" r:id="rId14"/>
    <p:sldId id="552" r:id="rId15"/>
    <p:sldId id="270" r:id="rId16"/>
    <p:sldId id="271" r:id="rId17"/>
    <p:sldId id="272" r:id="rId18"/>
    <p:sldId id="273" r:id="rId19"/>
    <p:sldId id="274" r:id="rId20"/>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4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EE401851-F866-4857-A22F-3777BFD7A85D}"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119" name="TextShape 2"/>
          <p:cNvSpPr txBox="1"/>
          <p:nvPr/>
        </p:nvSpPr>
        <p:spPr>
          <a:xfrm>
            <a:off x="3849840" y="9378360"/>
            <a:ext cx="2945880" cy="493920"/>
          </a:xfrm>
          <a:prstGeom prst="rect">
            <a:avLst/>
          </a:prstGeom>
          <a:noFill/>
          <a:ln>
            <a:noFill/>
          </a:ln>
        </p:spPr>
        <p:txBody>
          <a:bodyPr anchor="b"/>
          <a:lstStyle/>
          <a:p>
            <a:pPr algn="r">
              <a:lnSpc>
                <a:spcPct val="100000"/>
              </a:lnSpc>
            </a:pPr>
            <a:fld id="{D9C6D8F4-0E89-4A48-A88C-09C7BD78CF41}" type="slidenum">
              <a:rPr lang="en-IN" sz="1400" b="0" strike="noStrike" spc="-1">
                <a:solidFill>
                  <a:srgbClr val="000000"/>
                </a:solidFill>
                <a:uFill>
                  <a:solidFill>
                    <a:srgbClr val="FFFFFF"/>
                  </a:solidFill>
                </a:uFill>
                <a:latin typeface="Times New Roman"/>
              </a:rPr>
              <a:t>17</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459716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105" name="TextShape 2"/>
          <p:cNvSpPr txBox="1"/>
          <p:nvPr/>
        </p:nvSpPr>
        <p:spPr>
          <a:xfrm>
            <a:off x="3849840" y="9378360"/>
            <a:ext cx="2946240" cy="493560"/>
          </a:xfrm>
          <a:prstGeom prst="rect">
            <a:avLst/>
          </a:prstGeom>
          <a:noFill/>
          <a:ln>
            <a:noFill/>
          </a:ln>
        </p:spPr>
        <p:txBody>
          <a:bodyPr anchor="b"/>
          <a:lstStyle/>
          <a:p>
            <a:pPr algn="r">
              <a:lnSpc>
                <a:spcPct val="100000"/>
              </a:lnSpc>
            </a:pPr>
            <a:fld id="{C8382525-7EE9-43EC-9AC6-D3ADADE17BD1}" type="slidenum">
              <a:rPr lang="en-IN" sz="1400" b="0" strike="noStrike" spc="-1">
                <a:solidFill>
                  <a:srgbClr val="000000"/>
                </a:solidFill>
                <a:uFill>
                  <a:solidFill>
                    <a:srgbClr val="FFFFFF"/>
                  </a:solidFill>
                </a:uFill>
                <a:latin typeface="Times New Roman"/>
              </a:rPr>
              <a:t>6</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107" name="TextShape 2"/>
          <p:cNvSpPr txBox="1"/>
          <p:nvPr/>
        </p:nvSpPr>
        <p:spPr>
          <a:xfrm>
            <a:off x="3849840" y="9378360"/>
            <a:ext cx="2946240" cy="493560"/>
          </a:xfrm>
          <a:prstGeom prst="rect">
            <a:avLst/>
          </a:prstGeom>
          <a:noFill/>
          <a:ln>
            <a:noFill/>
          </a:ln>
        </p:spPr>
        <p:txBody>
          <a:bodyPr anchor="b"/>
          <a:lstStyle/>
          <a:p>
            <a:pPr algn="r">
              <a:lnSpc>
                <a:spcPct val="100000"/>
              </a:lnSpc>
            </a:pPr>
            <a:fld id="{818A8329-8241-4F57-AC25-6D8466E99FFC}" type="slidenum">
              <a:rPr lang="en-IN" sz="1400" b="0" strike="noStrike" spc="-1">
                <a:solidFill>
                  <a:srgbClr val="000000"/>
                </a:solidFill>
                <a:uFill>
                  <a:solidFill>
                    <a:srgbClr val="FFFFFF"/>
                  </a:solidFill>
                </a:uFill>
                <a:latin typeface="Times New Roman"/>
              </a:rPr>
              <a:t>7</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109" name="TextShape 2"/>
          <p:cNvSpPr txBox="1"/>
          <p:nvPr/>
        </p:nvSpPr>
        <p:spPr>
          <a:xfrm>
            <a:off x="3849840" y="9378360"/>
            <a:ext cx="2946240" cy="493560"/>
          </a:xfrm>
          <a:prstGeom prst="rect">
            <a:avLst/>
          </a:prstGeom>
          <a:noFill/>
          <a:ln>
            <a:noFill/>
          </a:ln>
        </p:spPr>
        <p:txBody>
          <a:bodyPr anchor="b"/>
          <a:lstStyle/>
          <a:p>
            <a:pPr algn="r">
              <a:lnSpc>
                <a:spcPct val="100000"/>
              </a:lnSpc>
            </a:pPr>
            <a:fld id="{7D7E2611-498F-4058-90E9-57F109589220}" type="slidenum">
              <a:rPr lang="en-IN" sz="1400" b="0" strike="noStrike" spc="-1">
                <a:solidFill>
                  <a:srgbClr val="000000"/>
                </a:solidFill>
                <a:uFill>
                  <a:solidFill>
                    <a:srgbClr val="FFFFFF"/>
                  </a:solidFill>
                </a:uFill>
                <a:latin typeface="Times New Roman"/>
              </a:rPr>
              <a:t>8</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75" name="TextShape 2"/>
          <p:cNvSpPr txBox="1"/>
          <p:nvPr/>
        </p:nvSpPr>
        <p:spPr>
          <a:xfrm>
            <a:off x="3849840" y="9378360"/>
            <a:ext cx="2946240" cy="493560"/>
          </a:xfrm>
          <a:prstGeom prst="rect">
            <a:avLst/>
          </a:prstGeom>
          <a:noFill/>
          <a:ln>
            <a:noFill/>
          </a:ln>
        </p:spPr>
        <p:txBody>
          <a:bodyPr anchor="b"/>
          <a:lstStyle/>
          <a:p>
            <a:pPr algn="r">
              <a:lnSpc>
                <a:spcPct val="100000"/>
              </a:lnSpc>
            </a:pPr>
            <a:fld id="{5BF55C6E-BF86-4992-9136-BA31C75B1778}" type="slidenum">
              <a:rPr lang="en-IN" sz="1400" b="0" strike="noStrike" spc="-1">
                <a:solidFill>
                  <a:srgbClr val="000000"/>
                </a:solidFill>
                <a:uFill>
                  <a:solidFill>
                    <a:srgbClr val="FFFFFF"/>
                  </a:solidFill>
                </a:uFill>
                <a:latin typeface="Times New Roman"/>
              </a:rPr>
              <a:pPr algn="r">
                <a:lnSpc>
                  <a:spcPct val="100000"/>
                </a:lnSpc>
              </a:pPr>
              <a:t>9</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113" name="TextShape 2"/>
          <p:cNvSpPr txBox="1"/>
          <p:nvPr/>
        </p:nvSpPr>
        <p:spPr>
          <a:xfrm>
            <a:off x="3849840" y="9378360"/>
            <a:ext cx="2945880" cy="493920"/>
          </a:xfrm>
          <a:prstGeom prst="rect">
            <a:avLst/>
          </a:prstGeom>
          <a:noFill/>
          <a:ln>
            <a:noFill/>
          </a:ln>
        </p:spPr>
        <p:txBody>
          <a:bodyPr anchor="b"/>
          <a:lstStyle/>
          <a:p>
            <a:pPr algn="r">
              <a:lnSpc>
                <a:spcPct val="100000"/>
              </a:lnSpc>
            </a:pPr>
            <a:fld id="{FD7C3CF9-16D3-42F9-AF58-D14A7D174FD3}" type="slidenum">
              <a:rPr lang="en-IN" sz="1400" b="0" strike="noStrike" spc="-1">
                <a:solidFill>
                  <a:srgbClr val="000000"/>
                </a:solidFill>
                <a:uFill>
                  <a:solidFill>
                    <a:srgbClr val="FFFFFF"/>
                  </a:solidFill>
                </a:uFill>
                <a:latin typeface="Times New Roman"/>
              </a:rPr>
              <a:t>10</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77" name="TextShape 2"/>
          <p:cNvSpPr txBox="1"/>
          <p:nvPr/>
        </p:nvSpPr>
        <p:spPr>
          <a:xfrm>
            <a:off x="3849840" y="9378360"/>
            <a:ext cx="2945880" cy="493920"/>
          </a:xfrm>
          <a:prstGeom prst="rect">
            <a:avLst/>
          </a:prstGeom>
          <a:noFill/>
          <a:ln>
            <a:noFill/>
          </a:ln>
        </p:spPr>
        <p:txBody>
          <a:bodyPr anchor="b"/>
          <a:lstStyle/>
          <a:p>
            <a:pPr algn="r">
              <a:lnSpc>
                <a:spcPct val="100000"/>
              </a:lnSpc>
            </a:pPr>
            <a:fld id="{B3F2E38D-BFF2-4F83-B967-3D0950B89544}" type="slidenum">
              <a:rPr lang="en-IN" sz="1400" b="0" strike="noStrike" spc="-1">
                <a:solidFill>
                  <a:srgbClr val="000000"/>
                </a:solidFill>
                <a:uFill>
                  <a:solidFill>
                    <a:srgbClr val="FFFFFF"/>
                  </a:solidFill>
                </a:uFill>
                <a:latin typeface="Times New Roman"/>
              </a:rPr>
              <a:pPr algn="r">
                <a:lnSpc>
                  <a:spcPct val="100000"/>
                </a:lnSpc>
              </a:pPr>
              <a:t>11</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117" name="TextShape 2"/>
          <p:cNvSpPr txBox="1"/>
          <p:nvPr/>
        </p:nvSpPr>
        <p:spPr>
          <a:xfrm>
            <a:off x="3849840" y="9378360"/>
            <a:ext cx="2945880" cy="493920"/>
          </a:xfrm>
          <a:prstGeom prst="rect">
            <a:avLst/>
          </a:prstGeom>
          <a:noFill/>
          <a:ln>
            <a:noFill/>
          </a:ln>
        </p:spPr>
        <p:txBody>
          <a:bodyPr anchor="b"/>
          <a:lstStyle/>
          <a:p>
            <a:pPr algn="r">
              <a:lnSpc>
                <a:spcPct val="100000"/>
              </a:lnSpc>
            </a:pPr>
            <a:fld id="{7D50406A-1438-4C4E-85E9-B67EA7BFB228}" type="slidenum">
              <a:rPr lang="en-IN" sz="1400" b="0" strike="noStrike" spc="-1">
                <a:solidFill>
                  <a:srgbClr val="000000"/>
                </a:solidFill>
                <a:uFill>
                  <a:solidFill>
                    <a:srgbClr val="FFFFFF"/>
                  </a:solidFill>
                </a:uFill>
                <a:latin typeface="Times New Roman"/>
              </a:rPr>
              <a:t>16</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41" name="Picture 40"/>
          <p:cNvPicPr/>
          <p:nvPr/>
        </p:nvPicPr>
        <p:blipFill>
          <a:blip r:embed="rId2"/>
          <a:stretch/>
        </p:blipFill>
        <p:spPr>
          <a:xfrm>
            <a:off x="2079000" y="1604520"/>
            <a:ext cx="4984920" cy="3977280"/>
          </a:xfrm>
          <a:prstGeom prst="rect">
            <a:avLst/>
          </a:prstGeom>
          <a:ln>
            <a:noFill/>
          </a:ln>
        </p:spPr>
      </p:pic>
      <p:pic>
        <p:nvPicPr>
          <p:cNvPr id="42" name="Picture 41"/>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Google Shape;10;p1"/>
          <p:cNvPicPr/>
          <p:nvPr/>
        </p:nvPicPr>
        <p:blipFill>
          <a:blip r:embed="rId14"/>
          <a:stretch/>
        </p:blipFill>
        <p:spPr>
          <a:xfrm>
            <a:off x="0" y="-13680"/>
            <a:ext cx="9143640" cy="6933960"/>
          </a:xfrm>
          <a:prstGeom prst="rect">
            <a:avLst/>
          </a:prstGeom>
          <a:ln>
            <a:noFill/>
          </a:ln>
        </p:spPr>
      </p:pic>
      <p:sp>
        <p:nvSpPr>
          <p:cNvPr id="10" name="CustomShape 1"/>
          <p:cNvSpPr/>
          <p:nvPr/>
        </p:nvSpPr>
        <p:spPr>
          <a:xfrm>
            <a:off x="0" y="152280"/>
            <a:ext cx="1523520" cy="119988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2" name="Google Shape;12;p1"/>
          <p:cNvPicPr/>
          <p:nvPr/>
        </p:nvPicPr>
        <p:blipFill>
          <a:blip r:embed="rId15"/>
          <a:stretch/>
        </p:blipFill>
        <p:spPr>
          <a:xfrm>
            <a:off x="312840" y="152280"/>
            <a:ext cx="868320" cy="971640"/>
          </a:xfrm>
          <a:prstGeom prst="rect">
            <a:avLst/>
          </a:prstGeom>
          <a:ln>
            <a:noFill/>
          </a:ln>
        </p:spPr>
      </p:pic>
      <p:sp>
        <p:nvSpPr>
          <p:cNvPr id="3" name="CustomShape 2"/>
          <p:cNvSpPr/>
          <p:nvPr/>
        </p:nvSpPr>
        <p:spPr>
          <a:xfrm>
            <a:off x="0" y="152280"/>
            <a:ext cx="1447560" cy="119988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4" name="Google Shape;15;p2"/>
          <p:cNvPicPr/>
          <p:nvPr/>
        </p:nvPicPr>
        <p:blipFill>
          <a:blip r:embed="rId15"/>
          <a:stretch/>
        </p:blipFill>
        <p:spPr>
          <a:xfrm>
            <a:off x="179640" y="152280"/>
            <a:ext cx="868320" cy="971640"/>
          </a:xfrm>
          <a:prstGeom prst="rect">
            <a:avLst/>
          </a:prstGeom>
          <a:ln>
            <a:noFill/>
          </a:ln>
        </p:spPr>
      </p:pic>
      <p:pic>
        <p:nvPicPr>
          <p:cNvPr id="5" name="Google Shape;16;p2"/>
          <p:cNvPicPr/>
          <p:nvPr/>
        </p:nvPicPr>
        <p:blipFill>
          <a:blip r:embed="rId16"/>
          <a:stretch/>
        </p:blipFill>
        <p:spPr>
          <a:xfrm>
            <a:off x="7530120" y="1676520"/>
            <a:ext cx="1599840" cy="5050440"/>
          </a:xfrm>
          <a:prstGeom prst="rect">
            <a:avLst/>
          </a:prstGeom>
          <a:ln>
            <a:noFill/>
          </a:ln>
        </p:spPr>
      </p:pic>
      <p:pic>
        <p:nvPicPr>
          <p:cNvPr id="6" name="Google Shape;17;p2"/>
          <p:cNvPicPr/>
          <p:nvPr/>
        </p:nvPicPr>
        <p:blipFill>
          <a:blip r:embed="rId17"/>
          <a:stretch/>
        </p:blipFill>
        <p:spPr>
          <a:xfrm>
            <a:off x="1219320" y="152280"/>
            <a:ext cx="7924320" cy="1074240"/>
          </a:xfrm>
          <a:prstGeom prst="rect">
            <a:avLst/>
          </a:prstGeom>
          <a:ln>
            <a:noFill/>
          </a:ln>
        </p:spPr>
      </p:pic>
      <p:sp>
        <p:nvSpPr>
          <p:cNvPr id="7" name="PlaceHolder 3"/>
          <p:cNvSpPr>
            <a:spLocks noGrp="1"/>
          </p:cNvSpPr>
          <p:nvPr>
            <p:ph type="title"/>
          </p:nvPr>
        </p:nvSpPr>
        <p:spPr>
          <a:xfrm>
            <a:off x="457200" y="273600"/>
            <a:ext cx="8229240" cy="11448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
        <p:nvSpPr>
          <p:cNvPr id="8" name="PlaceHolder 4"/>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421560" y="1540080"/>
            <a:ext cx="8300520" cy="13230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4000" b="0" strike="noStrike" spc="-1" dirty="0">
                <a:solidFill>
                  <a:srgbClr val="FF0000"/>
                </a:solidFill>
                <a:uFill>
                  <a:solidFill>
                    <a:srgbClr val="FFFFFF"/>
                  </a:solidFill>
                </a:uFill>
                <a:latin typeface="Trebuchet MS"/>
                <a:ea typeface="Trebuchet MS"/>
              </a:rPr>
              <a:t>Mini-project Project Work </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r>
              <a:rPr lang="en-IN" sz="4000" b="0" strike="noStrike" spc="-1" dirty="0">
                <a:solidFill>
                  <a:srgbClr val="FF0000"/>
                </a:solidFill>
                <a:uFill>
                  <a:solidFill>
                    <a:srgbClr val="FFFFFF"/>
                  </a:solidFill>
                </a:uFill>
                <a:latin typeface="Trebuchet MS"/>
                <a:ea typeface="Trebuchet MS"/>
              </a:rPr>
              <a:t> ESA 2019</a:t>
            </a:r>
            <a:endParaRPr lang="en-IN" sz="1800" b="0" strike="noStrike" spc="-1" dirty="0">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F0FE3AEA-BF4C-4920-B146-EE29AF323CE4}"/>
              </a:ext>
            </a:extLst>
          </p:cNvPr>
          <p:cNvSpPr txBox="1"/>
          <p:nvPr/>
        </p:nvSpPr>
        <p:spPr>
          <a:xfrm>
            <a:off x="381000" y="3276600"/>
            <a:ext cx="8458200" cy="2554545"/>
          </a:xfrm>
          <a:prstGeom prst="rect">
            <a:avLst/>
          </a:prstGeom>
          <a:noFill/>
        </p:spPr>
        <p:txBody>
          <a:bodyPr wrap="square" rtlCol="0">
            <a:spAutoFit/>
          </a:bodyPr>
          <a:lstStyle/>
          <a:p>
            <a:r>
              <a:rPr lang="en-US" sz="2000" dirty="0">
                <a:latin typeface="Trebuchet MS" pitchFamily="34" charset="0"/>
              </a:rPr>
              <a:t>Project Title	:  IPL Predictor	                        </a:t>
            </a:r>
          </a:p>
          <a:p>
            <a:endParaRPr lang="en-US" sz="2000" dirty="0">
              <a:latin typeface="Trebuchet MS" pitchFamily="34" charset="0"/>
            </a:endParaRPr>
          </a:p>
          <a:p>
            <a:r>
              <a:rPr lang="en-US" sz="2000" dirty="0">
                <a:latin typeface="Trebuchet MS" pitchFamily="34" charset="0"/>
              </a:rPr>
              <a:t>Project Guide	:  Dr. Uma D        </a:t>
            </a:r>
          </a:p>
          <a:p>
            <a:endParaRPr lang="en-US" sz="2000" dirty="0">
              <a:latin typeface="Trebuchet MS" pitchFamily="34" charset="0"/>
            </a:endParaRPr>
          </a:p>
          <a:p>
            <a:r>
              <a:rPr lang="en-US" sz="2000" dirty="0">
                <a:latin typeface="Trebuchet MS" pitchFamily="34" charset="0"/>
              </a:rPr>
              <a:t>Project Team 	:  Anand Singhania, PES1201700130</a:t>
            </a:r>
          </a:p>
          <a:p>
            <a:r>
              <a:rPr lang="en-US" sz="2000" dirty="0">
                <a:latin typeface="Trebuchet MS" pitchFamily="34" charset="0"/>
              </a:rPr>
              <a:t>		   Aniket Anand, PES1201700185</a:t>
            </a:r>
          </a:p>
          <a:p>
            <a:r>
              <a:rPr lang="en-US" sz="2000" dirty="0">
                <a:latin typeface="Trebuchet MS" pitchFamily="34" charset="0"/>
              </a:rPr>
              <a:t>		   Harsh Choudhary, PES1201700279 </a:t>
            </a:r>
          </a:p>
          <a:p>
            <a:endParaRPr lang="en-IN" sz="2000" dirty="0">
              <a:latin typeface="Trebuchet MS"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1523880" y="1581120"/>
            <a:ext cx="7619760" cy="363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75" name="CustomShape 2"/>
          <p:cNvSpPr/>
          <p:nvPr/>
        </p:nvSpPr>
        <p:spPr>
          <a:xfrm>
            <a:off x="1371600" y="1143000"/>
            <a:ext cx="7772040" cy="46152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UI/ Use Case</a:t>
            </a:r>
            <a:endParaRPr lang="en-IN" sz="1800" b="0" strike="noStrike" spc="-1">
              <a:solidFill>
                <a:srgbClr val="000000"/>
              </a:solidFill>
              <a:uFill>
                <a:solidFill>
                  <a:srgbClr val="FFFFFF"/>
                </a:solidFill>
              </a:uFill>
              <a:latin typeface="Arial"/>
            </a:endParaRPr>
          </a:p>
        </p:txBody>
      </p:sp>
      <p:sp>
        <p:nvSpPr>
          <p:cNvPr id="76" name="CustomShape 3"/>
          <p:cNvSpPr/>
          <p:nvPr/>
        </p:nvSpPr>
        <p:spPr>
          <a:xfrm>
            <a:off x="533520" y="1828800"/>
            <a:ext cx="6863400" cy="4723920"/>
          </a:xfrm>
          <a:prstGeom prst="rect">
            <a:avLst/>
          </a:prstGeom>
          <a:noFill/>
          <a:ln>
            <a:noFill/>
          </a:ln>
        </p:spPr>
        <p:style>
          <a:lnRef idx="0">
            <a:scrgbClr r="0" g="0" b="0"/>
          </a:lnRef>
          <a:fillRef idx="0">
            <a:scrgbClr r="0" g="0" b="0"/>
          </a:fillRef>
          <a:effectRef idx="0">
            <a:scrgbClr r="0" g="0" b="0"/>
          </a:effectRef>
          <a:fontRef idx="minor"/>
        </p:style>
        <p:txBody>
          <a:bodyPr anchor="ctr"/>
          <a:lstStyle/>
          <a:p>
            <a:pPr marL="343080" indent="-342720">
              <a:lnSpc>
                <a:spcPct val="100000"/>
              </a:lnSpc>
            </a:pPr>
            <a:endParaRPr lang="en-IN" sz="1800" b="0" strike="noStrike" spc="-1" dirty="0">
              <a:solidFill>
                <a:srgbClr val="000000"/>
              </a:solidFill>
              <a:uFill>
                <a:solidFill>
                  <a:srgbClr val="FFFFFF"/>
                </a:solidFill>
              </a:uFill>
              <a:latin typeface="Arial"/>
            </a:endParaRPr>
          </a:p>
        </p:txBody>
      </p:sp>
      <p:pic>
        <p:nvPicPr>
          <p:cNvPr id="5" name="Picture 4">
            <a:extLst>
              <a:ext uri="{FF2B5EF4-FFF2-40B4-BE49-F238E27FC236}">
                <a16:creationId xmlns:a16="http://schemas.microsoft.com/office/drawing/2014/main" id="{06FA9307-299F-4627-B392-D3FD5191135F}"/>
              </a:ext>
            </a:extLst>
          </p:cNvPr>
          <p:cNvPicPr>
            <a:picLocks noChangeAspect="1"/>
          </p:cNvPicPr>
          <p:nvPr/>
        </p:nvPicPr>
        <p:blipFill rotWithShape="1">
          <a:blip r:embed="rId3">
            <a:extLst>
              <a:ext uri="{28A0092B-C50C-407E-A947-70E740481C1C}">
                <a14:useLocalDpi xmlns:a14="http://schemas.microsoft.com/office/drawing/2010/main" val="0"/>
              </a:ext>
            </a:extLst>
          </a:blip>
          <a:srcRect l="10049" t="16709" r="74423" b="52042"/>
          <a:stretch/>
        </p:blipFill>
        <p:spPr>
          <a:xfrm>
            <a:off x="1894487" y="1741412"/>
            <a:ext cx="4141465" cy="468582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1523880" y="1581120"/>
            <a:ext cx="7619760" cy="363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8" name="CustomShape 2"/>
          <p:cNvSpPr/>
          <p:nvPr/>
        </p:nvSpPr>
        <p:spPr>
          <a:xfrm>
            <a:off x="1371600" y="1143000"/>
            <a:ext cx="7772040" cy="46152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Modules</a:t>
            </a:r>
            <a:endParaRPr lang="en-IN" sz="1800" b="0" strike="noStrike" spc="-1">
              <a:solidFill>
                <a:srgbClr val="000000"/>
              </a:solidFill>
              <a:uFill>
                <a:solidFill>
                  <a:srgbClr val="FFFFFF"/>
                </a:solidFill>
              </a:uFill>
              <a:latin typeface="Arial"/>
            </a:endParaRPr>
          </a:p>
        </p:txBody>
      </p:sp>
      <p:sp>
        <p:nvSpPr>
          <p:cNvPr id="69" name="CustomShape 3"/>
          <p:cNvSpPr/>
          <p:nvPr/>
        </p:nvSpPr>
        <p:spPr>
          <a:xfrm>
            <a:off x="533520" y="1828800"/>
            <a:ext cx="6863400" cy="4723920"/>
          </a:xfrm>
          <a:prstGeom prst="rect">
            <a:avLst/>
          </a:prstGeom>
          <a:noFill/>
          <a:ln>
            <a:noFill/>
          </a:ln>
        </p:spPr>
        <p:style>
          <a:lnRef idx="0">
            <a:scrgbClr r="0" g="0" b="0"/>
          </a:lnRef>
          <a:fillRef idx="0">
            <a:scrgbClr r="0" g="0" b="0"/>
          </a:fillRef>
          <a:effectRef idx="0">
            <a:scrgbClr r="0" g="0" b="0"/>
          </a:effectRef>
          <a:fontRef idx="minor"/>
        </p:style>
        <p:txBody>
          <a:bodyPr/>
          <a:lstStyle/>
          <a:p>
            <a:pPr marL="285750" indent="-285750">
              <a:buFont typeface="Arial" panose="020B0604020202020204" pitchFamily="34" charset="0"/>
              <a:buChar char="•"/>
            </a:pPr>
            <a:r>
              <a:rPr lang="en-US" sz="2400" dirty="0"/>
              <a:t>Pandas</a:t>
            </a:r>
          </a:p>
          <a:p>
            <a:pPr marL="285750" indent="-285750">
              <a:buFont typeface="Arial" panose="020B0604020202020204" pitchFamily="34" charset="0"/>
              <a:buChar char="•"/>
            </a:pPr>
            <a:r>
              <a:rPr lang="en-US" sz="2400" dirty="0"/>
              <a:t>bs4 - </a:t>
            </a:r>
            <a:r>
              <a:rPr lang="en-US" sz="2400" dirty="0" err="1"/>
              <a:t>BeautifulSoup</a:t>
            </a:r>
            <a:endParaRPr lang="en-US" sz="2400" dirty="0"/>
          </a:p>
          <a:p>
            <a:pPr marL="285750" indent="-285750">
              <a:buFont typeface="Arial" panose="020B0604020202020204" pitchFamily="34" charset="0"/>
              <a:buChar char="•"/>
            </a:pPr>
            <a:r>
              <a:rPr lang="en-US" sz="2400" dirty="0" err="1"/>
              <a:t>sklearn</a:t>
            </a:r>
            <a:r>
              <a:rPr lang="en-US" sz="2400" dirty="0"/>
              <a:t> - </a:t>
            </a:r>
            <a:r>
              <a:rPr lang="en-US" sz="2400" dirty="0" err="1"/>
              <a:t>model_selection</a:t>
            </a:r>
            <a:endParaRPr lang="en-US" sz="2400" dirty="0"/>
          </a:p>
          <a:p>
            <a:pPr marL="285750" indent="-285750">
              <a:buFont typeface="Arial" panose="020B0604020202020204" pitchFamily="34" charset="0"/>
              <a:buChar char="•"/>
            </a:pPr>
            <a:r>
              <a:rPr lang="en-US" sz="2400" dirty="0" err="1"/>
              <a:t>sklearn.tree</a:t>
            </a:r>
            <a:r>
              <a:rPr lang="en-US" sz="2400" dirty="0"/>
              <a:t> - </a:t>
            </a:r>
            <a:r>
              <a:rPr lang="en-US" sz="2400" dirty="0" err="1"/>
              <a:t>DecisionTreeClassifier</a:t>
            </a:r>
            <a:endParaRPr lang="en-US" sz="2400" dirty="0"/>
          </a:p>
          <a:p>
            <a:pPr marL="285750" indent="-285750">
              <a:buFont typeface="Arial" panose="020B0604020202020204" pitchFamily="34" charset="0"/>
              <a:buChar char="•"/>
            </a:pPr>
            <a:r>
              <a:rPr lang="en-US" sz="2400" dirty="0" err="1"/>
              <a:t>sklearn</a:t>
            </a:r>
            <a:r>
              <a:rPr lang="en-US" sz="2400" dirty="0"/>
              <a:t> - </a:t>
            </a:r>
            <a:r>
              <a:rPr lang="en-US" sz="2400" dirty="0" err="1"/>
              <a:t>svm</a:t>
            </a:r>
            <a:endParaRPr lang="en-US" sz="2400" dirty="0"/>
          </a:p>
          <a:p>
            <a:pPr marL="285750" indent="-285750">
              <a:buFont typeface="Arial" panose="020B0604020202020204" pitchFamily="34" charset="0"/>
              <a:buChar char="•"/>
            </a:pPr>
            <a:r>
              <a:rPr lang="en-US" sz="2400" dirty="0" err="1"/>
              <a:t>sklearn.naive_bayes</a:t>
            </a:r>
            <a:r>
              <a:rPr lang="en-US" sz="2400" dirty="0"/>
              <a:t> - </a:t>
            </a:r>
            <a:r>
              <a:rPr lang="en-US" sz="2400" dirty="0" err="1"/>
              <a:t>GaussianNB</a:t>
            </a:r>
            <a:endParaRPr lang="en-US" sz="2400" dirty="0"/>
          </a:p>
          <a:p>
            <a:pPr marL="285750" indent="-285750">
              <a:buFont typeface="Arial" panose="020B0604020202020204" pitchFamily="34" charset="0"/>
              <a:buChar char="•"/>
            </a:pPr>
            <a:r>
              <a:rPr lang="en-US" sz="2400" dirty="0" err="1"/>
              <a:t>sklearn.ensemble</a:t>
            </a:r>
            <a:r>
              <a:rPr lang="en-US" sz="2400" dirty="0"/>
              <a:t> - </a:t>
            </a:r>
            <a:r>
              <a:rPr lang="en-US" sz="2400" dirty="0" err="1"/>
              <a:t>RandomForestClassifier</a:t>
            </a:r>
            <a:endParaRPr lang="en-US" sz="2400" dirty="0"/>
          </a:p>
          <a:p>
            <a:pPr marL="285750" indent="-285750">
              <a:buFont typeface="Arial" panose="020B0604020202020204" pitchFamily="34" charset="0"/>
              <a:buChar char="•"/>
            </a:pPr>
            <a:r>
              <a:rPr lang="en-US" sz="2400" dirty="0" err="1"/>
              <a:t>numpy.core.umath_tests</a:t>
            </a:r>
            <a:r>
              <a:rPr lang="en-US" sz="2400" dirty="0"/>
              <a:t> - inner1d</a:t>
            </a:r>
          </a:p>
          <a:p>
            <a:pPr marL="285750" indent="-285750">
              <a:buFont typeface="Arial" panose="020B0604020202020204" pitchFamily="34" charset="0"/>
              <a:buChar char="•"/>
            </a:pPr>
            <a:r>
              <a:rPr lang="en-US" sz="2400" dirty="0" err="1"/>
              <a:t>Tkinter</a:t>
            </a:r>
            <a:endParaRPr lang="en-US"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81" name="CustomShape 2"/>
          <p:cNvSpPr/>
          <p:nvPr/>
        </p:nvSpPr>
        <p:spPr>
          <a:xfrm>
            <a:off x="2666880" y="1143000"/>
            <a:ext cx="647676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Design Approach</a:t>
            </a:r>
            <a:endParaRPr lang="en-IN" sz="1800" b="0" strike="noStrike" spc="-1">
              <a:solidFill>
                <a:srgbClr val="000000"/>
              </a:solidFill>
              <a:uFill>
                <a:solidFill>
                  <a:srgbClr val="FFFFFF"/>
                </a:solidFill>
              </a:uFill>
              <a:latin typeface="Arial"/>
            </a:endParaRPr>
          </a:p>
        </p:txBody>
      </p:sp>
      <p:sp>
        <p:nvSpPr>
          <p:cNvPr id="2" name="Rectangle 1">
            <a:extLst>
              <a:ext uri="{FF2B5EF4-FFF2-40B4-BE49-F238E27FC236}">
                <a16:creationId xmlns:a16="http://schemas.microsoft.com/office/drawing/2014/main" id="{FD9B70F0-26FB-49D1-82FF-073AC49132F5}"/>
              </a:ext>
            </a:extLst>
          </p:cNvPr>
          <p:cNvSpPr/>
          <p:nvPr/>
        </p:nvSpPr>
        <p:spPr>
          <a:xfrm>
            <a:off x="478466" y="2042280"/>
            <a:ext cx="6900530" cy="3908762"/>
          </a:xfrm>
          <a:prstGeom prst="rect">
            <a:avLst/>
          </a:prstGeom>
        </p:spPr>
        <p:txBody>
          <a:bodyPr wrap="square">
            <a:spAutoFit/>
          </a:bodyPr>
          <a:lstStyle/>
          <a:p>
            <a:r>
              <a:rPr lang="en-US" sz="2800" dirty="0"/>
              <a:t>Design Approach -:</a:t>
            </a:r>
          </a:p>
          <a:p>
            <a:pPr marL="457200" indent="-457200">
              <a:buFont typeface="Arial" panose="020B0604020202020204" pitchFamily="34" charset="0"/>
              <a:buChar char="•"/>
            </a:pPr>
            <a:r>
              <a:rPr lang="en-US" sz="2000" dirty="0"/>
              <a:t>Player vs Player approach is used for prediction.</a:t>
            </a:r>
          </a:p>
          <a:p>
            <a:pPr marL="457200" indent="-457200">
              <a:buFont typeface="Arial" panose="020B0604020202020204" pitchFamily="34" charset="0"/>
              <a:buChar char="•"/>
            </a:pPr>
            <a:r>
              <a:rPr lang="en-US" sz="2000" dirty="0"/>
              <a:t>Factors such as Season, team names, venue, toss winner, toss decision are considered.</a:t>
            </a:r>
          </a:p>
          <a:p>
            <a:pPr marL="457200" indent="-457200">
              <a:buFont typeface="Arial" panose="020B0604020202020204" pitchFamily="34" charset="0"/>
              <a:buChar char="•"/>
            </a:pPr>
            <a:r>
              <a:rPr lang="en-US" sz="2000" dirty="0"/>
              <a:t>Playing 11 is predicted and then we predict the outcome of the match.</a:t>
            </a:r>
          </a:p>
          <a:p>
            <a:endParaRPr lang="en-US" sz="2000" dirty="0"/>
          </a:p>
          <a:p>
            <a:r>
              <a:rPr lang="en-US" sz="2000" dirty="0"/>
              <a:t>Player vs Player approach is used instead of team vs team because every season players in the team changes.</a:t>
            </a:r>
          </a:p>
          <a:p>
            <a:endParaRPr lang="en-US" sz="2000" dirty="0"/>
          </a:p>
          <a:p>
            <a:r>
              <a:rPr lang="en-US" sz="2000" dirty="0"/>
              <a:t>An alternate approach can be that we consider the performance of a player in a particular venue.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1523880" y="1581120"/>
            <a:ext cx="761940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9" name="CustomShape 2"/>
          <p:cNvSpPr/>
          <p:nvPr/>
        </p:nvSpPr>
        <p:spPr>
          <a:xfrm>
            <a:off x="1184400" y="1143000"/>
            <a:ext cx="795888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r">
              <a:lnSpc>
                <a:spcPct val="100000"/>
              </a:lnSpc>
            </a:pPr>
            <a:r>
              <a:rPr lang="en-IN" sz="2400" b="0" strike="noStrike" spc="-1">
                <a:solidFill>
                  <a:srgbClr val="FF0000"/>
                </a:solidFill>
                <a:uFill>
                  <a:solidFill>
                    <a:srgbClr val="FFFFFF"/>
                  </a:solidFill>
                </a:uFill>
                <a:latin typeface="Trebuchet MS"/>
                <a:ea typeface="Trebuchet MS"/>
              </a:rPr>
              <a:t>Design Constraints, Assumptions &amp; Dependencies</a:t>
            </a:r>
            <a:endParaRPr lang="en-IN" sz="1800" b="0" strike="noStrike" spc="-1">
              <a:solidFill>
                <a:srgbClr val="000000"/>
              </a:solidFill>
              <a:uFill>
                <a:solidFill>
                  <a:srgbClr val="FFFFFF"/>
                </a:solidFill>
              </a:uFill>
              <a:latin typeface="Arial"/>
            </a:endParaRPr>
          </a:p>
        </p:txBody>
      </p:sp>
      <p:sp>
        <p:nvSpPr>
          <p:cNvPr id="60" name="CustomShape 3"/>
          <p:cNvSpPr/>
          <p:nvPr/>
        </p:nvSpPr>
        <p:spPr>
          <a:xfrm>
            <a:off x="0" y="1617840"/>
            <a:ext cx="7373880" cy="472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742950" indent="-285750" algn="just">
              <a:lnSpc>
                <a:spcPct val="100000"/>
              </a:lnSpc>
              <a:buFont typeface="Arial" panose="020B0604020202020204" pitchFamily="34" charset="0"/>
              <a:buChar char="•"/>
            </a:pPr>
            <a:r>
              <a:rPr lang="en-IN" sz="2400" b="0" strike="noStrike" spc="-1" dirty="0">
                <a:solidFill>
                  <a:srgbClr val="000000"/>
                </a:solidFill>
                <a:uFill>
                  <a:solidFill>
                    <a:srgbClr val="FFFFFF"/>
                  </a:solidFill>
                </a:uFill>
                <a:latin typeface="Arial"/>
              </a:rPr>
              <a:t>Every player was mapped to every bowler. While predicting only the players of the two playing teams were considered.</a:t>
            </a:r>
          </a:p>
          <a:p>
            <a:pPr marL="742950" indent="-285750" algn="just">
              <a:lnSpc>
                <a:spcPct val="100000"/>
              </a:lnSpc>
              <a:buFont typeface="Arial" panose="020B0604020202020204" pitchFamily="34" charset="0"/>
              <a:buChar char="•"/>
            </a:pPr>
            <a:endParaRPr lang="en-IN" sz="2400" b="0" strike="noStrike" spc="-1" dirty="0">
              <a:solidFill>
                <a:srgbClr val="000000"/>
              </a:solidFill>
              <a:uFill>
                <a:solidFill>
                  <a:srgbClr val="FFFFFF"/>
                </a:solidFill>
              </a:uFill>
              <a:latin typeface="Arial"/>
            </a:endParaRPr>
          </a:p>
          <a:p>
            <a:pPr marL="742950" indent="-285750" algn="just">
              <a:lnSpc>
                <a:spcPct val="100000"/>
              </a:lnSpc>
              <a:buFont typeface="Arial" panose="020B0604020202020204" pitchFamily="34" charset="0"/>
              <a:buChar char="•"/>
            </a:pPr>
            <a:r>
              <a:rPr lang="en-IN" sz="2400" spc="-1" dirty="0">
                <a:solidFill>
                  <a:srgbClr val="000000"/>
                </a:solidFill>
                <a:uFill>
                  <a:solidFill>
                    <a:srgbClr val="FFFFFF"/>
                  </a:solidFill>
                </a:uFill>
                <a:latin typeface="Arial"/>
              </a:rPr>
              <a:t>We assume that the data used is up to date and accurate and the form of the players is more or less the same as last year.</a:t>
            </a:r>
          </a:p>
          <a:p>
            <a:pPr marL="742950" indent="-285750" algn="just">
              <a:lnSpc>
                <a:spcPct val="100000"/>
              </a:lnSpc>
              <a:buFont typeface="Arial" panose="020B0604020202020204" pitchFamily="34" charset="0"/>
              <a:buChar char="•"/>
            </a:pPr>
            <a:endParaRPr lang="en-IN" sz="2400" spc="-1" dirty="0">
              <a:solidFill>
                <a:srgbClr val="000000"/>
              </a:solidFill>
              <a:uFill>
                <a:solidFill>
                  <a:srgbClr val="FFFFFF"/>
                </a:solidFill>
              </a:uFill>
              <a:latin typeface="Arial"/>
            </a:endParaRPr>
          </a:p>
          <a:p>
            <a:pPr marL="742950" indent="-285750" algn="just">
              <a:lnSpc>
                <a:spcPct val="100000"/>
              </a:lnSpc>
              <a:buFont typeface="Arial" panose="020B0604020202020204" pitchFamily="34" charset="0"/>
              <a:buChar char="•"/>
            </a:pPr>
            <a:r>
              <a:rPr lang="en-IN" sz="2400" b="0" strike="noStrike" spc="-1" dirty="0">
                <a:solidFill>
                  <a:srgbClr val="000000"/>
                </a:solidFill>
                <a:uFill>
                  <a:solidFill>
                    <a:srgbClr val="FFFFFF"/>
                  </a:solidFill>
                </a:uFill>
                <a:latin typeface="Arial"/>
              </a:rPr>
              <a:t>Factors such as weather and</a:t>
            </a:r>
            <a:r>
              <a:rPr lang="en-IN" sz="2400" spc="-1" dirty="0">
                <a:solidFill>
                  <a:srgbClr val="000000"/>
                </a:solidFill>
                <a:uFill>
                  <a:solidFill>
                    <a:srgbClr val="FFFFFF"/>
                  </a:solidFill>
                </a:uFill>
                <a:latin typeface="Arial"/>
              </a:rPr>
              <a:t> pitch condition are not considered as a major factor.</a:t>
            </a:r>
            <a:endParaRPr lang="en-IN" sz="2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1523880" y="1581120"/>
            <a:ext cx="761940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9" name="CustomShape 2"/>
          <p:cNvSpPr/>
          <p:nvPr/>
        </p:nvSpPr>
        <p:spPr>
          <a:xfrm>
            <a:off x="1184400" y="1143000"/>
            <a:ext cx="795888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r">
              <a:lnSpc>
                <a:spcPct val="100000"/>
              </a:lnSpc>
            </a:pPr>
            <a:r>
              <a:rPr lang="en-IN" sz="2400" b="0" strike="noStrike" spc="-1">
                <a:solidFill>
                  <a:srgbClr val="FF0000"/>
                </a:solidFill>
                <a:uFill>
                  <a:solidFill>
                    <a:srgbClr val="FFFFFF"/>
                  </a:solidFill>
                </a:uFill>
                <a:latin typeface="Trebuchet MS"/>
                <a:ea typeface="Trebuchet MS"/>
              </a:rPr>
              <a:t>Design Constraints, Assumptions &amp; Dependencies</a:t>
            </a:r>
            <a:endParaRPr lang="en-IN" sz="1800" b="0" strike="noStrike" spc="-1">
              <a:solidFill>
                <a:srgbClr val="000000"/>
              </a:solidFill>
              <a:uFill>
                <a:solidFill>
                  <a:srgbClr val="FFFFFF"/>
                </a:solidFill>
              </a:uFill>
              <a:latin typeface="Arial"/>
            </a:endParaRPr>
          </a:p>
        </p:txBody>
      </p:sp>
      <p:graphicFrame>
        <p:nvGraphicFramePr>
          <p:cNvPr id="3" name="Table 2">
            <a:extLst>
              <a:ext uri="{FF2B5EF4-FFF2-40B4-BE49-F238E27FC236}">
                <a16:creationId xmlns:a16="http://schemas.microsoft.com/office/drawing/2014/main" id="{4DED2741-01D1-45E3-9B86-EF67B647F910}"/>
              </a:ext>
            </a:extLst>
          </p:cNvPr>
          <p:cNvGraphicFramePr>
            <a:graphicFrameLocks noGrp="1"/>
          </p:cNvGraphicFramePr>
          <p:nvPr>
            <p:extLst>
              <p:ext uri="{D42A27DB-BD31-4B8C-83A1-F6EECF244321}">
                <p14:modId xmlns:p14="http://schemas.microsoft.com/office/powerpoint/2010/main" val="276832906"/>
              </p:ext>
            </p:extLst>
          </p:nvPr>
        </p:nvGraphicFramePr>
        <p:xfrm>
          <a:off x="467832" y="2042280"/>
          <a:ext cx="6794204" cy="2655262"/>
        </p:xfrm>
        <a:graphic>
          <a:graphicData uri="http://schemas.openxmlformats.org/drawingml/2006/table">
            <a:tbl>
              <a:tblPr firstRow="1" firstCol="1" bandRow="1">
                <a:tableStyleId>{7DF18680-E054-41AD-8BC1-D1AEF772440D}</a:tableStyleId>
              </a:tblPr>
              <a:tblGrid>
                <a:gridCol w="1038595">
                  <a:extLst>
                    <a:ext uri="{9D8B030D-6E8A-4147-A177-3AD203B41FA5}">
                      <a16:colId xmlns:a16="http://schemas.microsoft.com/office/drawing/2014/main" val="2895921708"/>
                    </a:ext>
                  </a:extLst>
                </a:gridCol>
                <a:gridCol w="4019727">
                  <a:extLst>
                    <a:ext uri="{9D8B030D-6E8A-4147-A177-3AD203B41FA5}">
                      <a16:colId xmlns:a16="http://schemas.microsoft.com/office/drawing/2014/main" val="3618357604"/>
                    </a:ext>
                  </a:extLst>
                </a:gridCol>
                <a:gridCol w="1735882">
                  <a:extLst>
                    <a:ext uri="{9D8B030D-6E8A-4147-A177-3AD203B41FA5}">
                      <a16:colId xmlns:a16="http://schemas.microsoft.com/office/drawing/2014/main" val="772482949"/>
                    </a:ext>
                  </a:extLst>
                </a:gridCol>
              </a:tblGrid>
              <a:tr h="867767">
                <a:tc>
                  <a:txBody>
                    <a:bodyPr/>
                    <a:lstStyle/>
                    <a:p>
                      <a:pPr indent="182880" algn="l">
                        <a:lnSpc>
                          <a:spcPct val="95000"/>
                        </a:lnSpc>
                        <a:spcAft>
                          <a:spcPts val="600"/>
                        </a:spcAft>
                        <a:tabLst>
                          <a:tab pos="182880" algn="l"/>
                        </a:tabLst>
                      </a:pPr>
                      <a:r>
                        <a:rPr lang="en-IN" sz="2400" kern="1200" spc="-5" dirty="0" err="1">
                          <a:effectLst/>
                          <a:latin typeface="Calibri" panose="020F0502020204030204" pitchFamily="34" charset="0"/>
                          <a:cs typeface="Calibri" panose="020F0502020204030204" pitchFamily="34" charset="0"/>
                        </a:rPr>
                        <a:t>SNo</a:t>
                      </a:r>
                      <a:r>
                        <a:rPr lang="en-IN" sz="2400" kern="1200" spc="-5" dirty="0">
                          <a:effectLst/>
                          <a:latin typeface="Calibri" panose="020F0502020204030204" pitchFamily="34" charset="0"/>
                          <a:cs typeface="Calibri" panose="020F0502020204030204" pitchFamily="34" charset="0"/>
                        </a:rPr>
                        <a:t>.</a:t>
                      </a:r>
                      <a:endParaRPr lang="en-IN" sz="2400" b="1" kern="1200" spc="-5" dirty="0">
                        <a:solidFill>
                          <a:schemeClr val="lt1"/>
                        </a:solidFill>
                        <a:effectLst/>
                        <a:latin typeface="Calibri" panose="020F0502020204030204" pitchFamily="34" charset="0"/>
                        <a:ea typeface="+mn-ea"/>
                        <a:cs typeface="Calibri" panose="020F0502020204030204" pitchFamily="34" charset="0"/>
                      </a:endParaRPr>
                    </a:p>
                  </a:txBody>
                  <a:tcPr marL="68580" marR="68580" marT="0" marB="0" anchor="ctr"/>
                </a:tc>
                <a:tc>
                  <a:txBody>
                    <a:bodyPr/>
                    <a:lstStyle/>
                    <a:p>
                      <a:pPr indent="182880" algn="ctr">
                        <a:lnSpc>
                          <a:spcPct val="95000"/>
                        </a:lnSpc>
                        <a:spcAft>
                          <a:spcPts val="600"/>
                        </a:spcAft>
                        <a:tabLst>
                          <a:tab pos="182880" algn="l"/>
                        </a:tabLst>
                      </a:pPr>
                      <a:r>
                        <a:rPr lang="en-IN" sz="2400" spc="-5" dirty="0">
                          <a:effectLst/>
                          <a:latin typeface="Calibri" panose="020F0502020204030204" pitchFamily="34" charset="0"/>
                          <a:cs typeface="Calibri" panose="020F0502020204030204" pitchFamily="34" charset="0"/>
                        </a:rPr>
                        <a:t>Features</a:t>
                      </a:r>
                      <a:endParaRPr lang="en-IN" sz="3200" spc="-5"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Weights</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3486745343"/>
                  </a:ext>
                </a:extLst>
              </a:tr>
              <a:tr h="357499">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1.</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l">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City</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0.202</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1863258304"/>
                  </a:ext>
                </a:extLst>
              </a:tr>
              <a:tr h="357499">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2.</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l">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Toss Winner</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0.055</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1120202989"/>
                  </a:ext>
                </a:extLst>
              </a:tr>
              <a:tr h="357499">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3.</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l">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Toss Decision</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0.059</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2834327995"/>
                  </a:ext>
                </a:extLst>
              </a:tr>
              <a:tr h="357499">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4.</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l">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Team1 Eigen Value</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0.337</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3254633031"/>
                  </a:ext>
                </a:extLst>
              </a:tr>
              <a:tr h="357499">
                <a:tc>
                  <a:txBody>
                    <a:bodyPr/>
                    <a:lstStyle/>
                    <a:p>
                      <a:pPr indent="182880" algn="ctr">
                        <a:lnSpc>
                          <a:spcPct val="95000"/>
                        </a:lnSpc>
                        <a:spcAft>
                          <a:spcPts val="600"/>
                        </a:spcAft>
                        <a:tabLst>
                          <a:tab pos="182880" algn="l"/>
                        </a:tabLst>
                      </a:pPr>
                      <a:r>
                        <a:rPr lang="en-IN" sz="2400" spc="-5">
                          <a:effectLst/>
                          <a:latin typeface="Calibri" panose="020F0502020204030204" pitchFamily="34" charset="0"/>
                          <a:cs typeface="Calibri" panose="020F0502020204030204" pitchFamily="34" charset="0"/>
                        </a:rPr>
                        <a:t>5.</a:t>
                      </a:r>
                      <a:endParaRPr lang="en-IN" sz="3200" spc="-5">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l">
                        <a:lnSpc>
                          <a:spcPct val="95000"/>
                        </a:lnSpc>
                        <a:spcAft>
                          <a:spcPts val="600"/>
                        </a:spcAft>
                        <a:tabLst>
                          <a:tab pos="182880" algn="l"/>
                        </a:tabLst>
                      </a:pPr>
                      <a:r>
                        <a:rPr lang="en-IN" sz="2400" spc="-5" dirty="0">
                          <a:effectLst/>
                          <a:latin typeface="Calibri" panose="020F0502020204030204" pitchFamily="34" charset="0"/>
                          <a:cs typeface="Calibri" panose="020F0502020204030204" pitchFamily="34" charset="0"/>
                        </a:rPr>
                        <a:t>Team2 Eigen Value</a:t>
                      </a:r>
                      <a:endParaRPr lang="en-IN" sz="3200" spc="-5"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tc>
                  <a:txBody>
                    <a:bodyPr/>
                    <a:lstStyle/>
                    <a:p>
                      <a:pPr indent="182880" algn="ctr">
                        <a:lnSpc>
                          <a:spcPct val="95000"/>
                        </a:lnSpc>
                        <a:spcAft>
                          <a:spcPts val="600"/>
                        </a:spcAft>
                        <a:tabLst>
                          <a:tab pos="182880" algn="l"/>
                        </a:tabLst>
                      </a:pPr>
                      <a:r>
                        <a:rPr lang="en-IN" sz="2400" spc="-5" dirty="0">
                          <a:effectLst/>
                          <a:latin typeface="Calibri" panose="020F0502020204030204" pitchFamily="34" charset="0"/>
                          <a:cs typeface="Calibri" panose="020F0502020204030204" pitchFamily="34" charset="0"/>
                        </a:rPr>
                        <a:t>0.345</a:t>
                      </a:r>
                      <a:endParaRPr lang="en-IN" sz="3200" spc="-5" dirty="0">
                        <a:effectLst/>
                        <a:latin typeface="Calibri" panose="020F0502020204030204" pitchFamily="34" charset="0"/>
                        <a:ea typeface="SimSun" panose="02010600030101010101" pitchFamily="2" charset="-122"/>
                        <a:cs typeface="Calibri" panose="020F0502020204030204" pitchFamily="34" charset="0"/>
                      </a:endParaRPr>
                    </a:p>
                  </a:txBody>
                  <a:tcPr marL="68580" marR="68580" marT="0" marB="0" anchor="ctr"/>
                </a:tc>
                <a:extLst>
                  <a:ext uri="{0D108BD9-81ED-4DB2-BD59-A6C34878D82A}">
                    <a16:rowId xmlns:a16="http://schemas.microsoft.com/office/drawing/2014/main" val="2618431375"/>
                  </a:ext>
                </a:extLst>
              </a:tr>
            </a:tbl>
          </a:graphicData>
        </a:graphic>
      </p:graphicFrame>
    </p:spTree>
    <p:extLst>
      <p:ext uri="{BB962C8B-B14F-4D97-AF65-F5344CB8AC3E}">
        <p14:creationId xmlns:p14="http://schemas.microsoft.com/office/powerpoint/2010/main" val="37683829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90" name="CustomShape 2"/>
          <p:cNvSpPr/>
          <p:nvPr/>
        </p:nvSpPr>
        <p:spPr>
          <a:xfrm>
            <a:off x="2666880" y="1143000"/>
            <a:ext cx="647676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Test Strategy</a:t>
            </a:r>
            <a:endParaRPr lang="en-IN" sz="1800" b="0" strike="noStrike" spc="-1">
              <a:solidFill>
                <a:srgbClr val="000000"/>
              </a:solidFill>
              <a:uFill>
                <a:solidFill>
                  <a:srgbClr val="FFFFFF"/>
                </a:solidFill>
              </a:uFill>
              <a:latin typeface="Arial"/>
            </a:endParaRPr>
          </a:p>
        </p:txBody>
      </p:sp>
      <p:sp>
        <p:nvSpPr>
          <p:cNvPr id="91" name="CustomShape 3"/>
          <p:cNvSpPr/>
          <p:nvPr/>
        </p:nvSpPr>
        <p:spPr>
          <a:xfrm>
            <a:off x="0" y="1617840"/>
            <a:ext cx="7374240" cy="4723920"/>
          </a:xfrm>
          <a:prstGeom prst="rect">
            <a:avLst/>
          </a:prstGeom>
          <a:noFill/>
          <a:ln>
            <a:noFill/>
          </a:ln>
        </p:spPr>
        <p:style>
          <a:lnRef idx="0">
            <a:scrgbClr r="0" g="0" b="0"/>
          </a:lnRef>
          <a:fillRef idx="0">
            <a:scrgbClr r="0" g="0" b="0"/>
          </a:fillRef>
          <a:effectRef idx="0">
            <a:scrgbClr r="0" g="0" b="0"/>
          </a:effectRef>
          <a:fontRef idx="minor"/>
        </p:style>
        <p:txBody>
          <a:bodyPr anchor="ctr"/>
          <a:lstStyle/>
          <a:p>
            <a:pPr marL="800100" indent="-342900" algn="just">
              <a:lnSpc>
                <a:spcPct val="100000"/>
              </a:lnSpc>
              <a:buFont typeface="Arial" panose="020B0604020202020204" pitchFamily="34" charset="0"/>
              <a:buChar char="•"/>
            </a:pPr>
            <a:r>
              <a:rPr lang="en-IN" sz="2800" b="0" strike="noStrike" spc="-1" dirty="0">
                <a:uFill>
                  <a:solidFill>
                    <a:srgbClr val="FFFFFF"/>
                  </a:solidFill>
                </a:uFill>
                <a:latin typeface="Trebuchet MS"/>
                <a:ea typeface="Trebuchet MS"/>
              </a:rPr>
              <a:t>Initially We tested our project for the matches played in 2018.</a:t>
            </a:r>
          </a:p>
          <a:p>
            <a:pPr marL="800100" indent="-342900" algn="just">
              <a:lnSpc>
                <a:spcPct val="100000"/>
              </a:lnSpc>
              <a:buFont typeface="Arial" panose="020B0604020202020204" pitchFamily="34" charset="0"/>
              <a:buChar char="•"/>
            </a:pPr>
            <a:endParaRPr lang="en-IN" sz="2800" b="0" strike="noStrike" spc="-1" dirty="0">
              <a:uFill>
                <a:solidFill>
                  <a:srgbClr val="FFFFFF"/>
                </a:solidFill>
              </a:uFill>
              <a:latin typeface="Trebuchet MS"/>
              <a:ea typeface="Trebuchet MS"/>
            </a:endParaRPr>
          </a:p>
          <a:p>
            <a:pPr marL="800100" indent="-342900" algn="just">
              <a:lnSpc>
                <a:spcPct val="100000"/>
              </a:lnSpc>
              <a:buFont typeface="Arial" panose="020B0604020202020204" pitchFamily="34" charset="0"/>
              <a:buChar char="•"/>
            </a:pPr>
            <a:r>
              <a:rPr lang="en-IN" sz="2800" b="0" strike="noStrike" spc="-1" dirty="0">
                <a:uFill>
                  <a:solidFill>
                    <a:srgbClr val="FFFFFF"/>
                  </a:solidFill>
                </a:uFill>
                <a:latin typeface="Trebuchet MS"/>
                <a:ea typeface="Trebuchet MS"/>
              </a:rPr>
              <a:t>Since </a:t>
            </a:r>
            <a:r>
              <a:rPr lang="en-IN" sz="2800" spc="-1" dirty="0">
                <a:uFill>
                  <a:solidFill>
                    <a:srgbClr val="FFFFFF"/>
                  </a:solidFill>
                </a:uFill>
                <a:latin typeface="Trebuchet MS"/>
                <a:ea typeface="Trebuchet MS"/>
              </a:rPr>
              <a:t>IPL 2019 has came to an end, </a:t>
            </a:r>
            <a:r>
              <a:rPr lang="en-IN" sz="2800" b="0" strike="noStrike" spc="-1" dirty="0">
                <a:uFill>
                  <a:solidFill>
                    <a:srgbClr val="FFFFFF"/>
                  </a:solidFill>
                </a:uFill>
                <a:latin typeface="Trebuchet MS"/>
                <a:ea typeface="Trebuchet MS"/>
              </a:rPr>
              <a:t>Our Project has been tested for the matches played in 2019.</a:t>
            </a:r>
          </a:p>
          <a:p>
            <a:pPr marL="457200" algn="just">
              <a:lnSpc>
                <a:spcPct val="100000"/>
              </a:lnSpc>
            </a:pPr>
            <a:endParaRPr lang="en-IN" sz="2800" spc="-1" dirty="0">
              <a:uFill>
                <a:solidFill>
                  <a:srgbClr val="FFFFFF"/>
                </a:solidFill>
              </a:uFill>
              <a:latin typeface="Trebuchet MS"/>
            </a:endParaRPr>
          </a:p>
          <a:p>
            <a:pPr marL="800100" indent="-342900" algn="just">
              <a:lnSpc>
                <a:spcPct val="100000"/>
              </a:lnSpc>
              <a:buFont typeface="Arial" panose="020B0604020202020204" pitchFamily="34" charset="0"/>
              <a:buChar char="•"/>
            </a:pPr>
            <a:endParaRPr lang="en-IN" sz="2800" b="0" strike="noStrike" spc="-1" dirty="0">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523880" y="1581120"/>
            <a:ext cx="7619760" cy="363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93" name="CustomShape 2"/>
          <p:cNvSpPr/>
          <p:nvPr/>
        </p:nvSpPr>
        <p:spPr>
          <a:xfrm>
            <a:off x="1371600" y="1143000"/>
            <a:ext cx="7772040" cy="46152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Implementation Details</a:t>
            </a:r>
            <a:endParaRPr lang="en-IN" sz="1800" b="0" strike="noStrike" spc="-1">
              <a:solidFill>
                <a:srgbClr val="000000"/>
              </a:solidFill>
              <a:uFill>
                <a:solidFill>
                  <a:srgbClr val="FFFFFF"/>
                </a:solidFill>
              </a:uFill>
              <a:latin typeface="Arial"/>
            </a:endParaRPr>
          </a:p>
        </p:txBody>
      </p:sp>
      <p:sp>
        <p:nvSpPr>
          <p:cNvPr id="94" name="CustomShape 3"/>
          <p:cNvSpPr/>
          <p:nvPr/>
        </p:nvSpPr>
        <p:spPr>
          <a:xfrm>
            <a:off x="523791" y="1922325"/>
            <a:ext cx="6863400" cy="326736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just">
              <a:lnSpc>
                <a:spcPct val="100000"/>
              </a:lnSpc>
            </a:pPr>
            <a:r>
              <a:rPr lang="en-IN" sz="2400" b="0" strike="noStrike" spc="-1" dirty="0">
                <a:uFill>
                  <a:solidFill>
                    <a:srgbClr val="FFFFFF"/>
                  </a:solidFill>
                </a:uFill>
                <a:latin typeface="Trebuchet MS"/>
              </a:rPr>
              <a:t>Module Name – pandas, </a:t>
            </a:r>
            <a:r>
              <a:rPr lang="en-IN" sz="2400" spc="-1" dirty="0">
                <a:uFill>
                  <a:solidFill>
                    <a:srgbClr val="FFFFFF"/>
                  </a:solidFill>
                </a:uFill>
                <a:latin typeface="Trebuchet MS"/>
              </a:rPr>
              <a:t>n</a:t>
            </a:r>
            <a:r>
              <a:rPr lang="en-IN" sz="2400" b="0" strike="noStrike" spc="-1" dirty="0">
                <a:uFill>
                  <a:solidFill>
                    <a:srgbClr val="FFFFFF"/>
                  </a:solidFill>
                </a:uFill>
                <a:latin typeface="Trebuchet MS"/>
              </a:rPr>
              <a:t>umpy</a:t>
            </a:r>
            <a:r>
              <a:rPr lang="en-IN" sz="2400" spc="-1" dirty="0">
                <a:uFill>
                  <a:solidFill>
                    <a:srgbClr val="FFFFFF"/>
                  </a:solidFill>
                </a:uFill>
                <a:latin typeface="Trebuchet MS"/>
              </a:rPr>
              <a:t>, skl</a:t>
            </a:r>
            <a:r>
              <a:rPr lang="en-IN" sz="2400" b="0" strike="noStrike" spc="-1" dirty="0">
                <a:uFill>
                  <a:solidFill>
                    <a:srgbClr val="FFFFFF"/>
                  </a:solidFill>
                </a:uFill>
                <a:latin typeface="Trebuchet MS"/>
              </a:rPr>
              <a:t>earn</a:t>
            </a:r>
            <a:r>
              <a:rPr lang="en-IN" sz="2400" spc="-1" dirty="0">
                <a:uFill>
                  <a:solidFill>
                    <a:srgbClr val="FFFFFF"/>
                  </a:solidFill>
                </a:uFill>
                <a:latin typeface="Trebuchet MS"/>
              </a:rPr>
              <a:t>,</a:t>
            </a:r>
            <a:r>
              <a:rPr lang="en-IN" sz="2400" b="0" strike="noStrike" spc="-1" dirty="0">
                <a:uFill>
                  <a:solidFill>
                    <a:srgbClr val="FFFFFF"/>
                  </a:solidFill>
                </a:uFill>
                <a:latin typeface="Trebuchet MS"/>
              </a:rPr>
              <a:t> tkinter</a:t>
            </a:r>
          </a:p>
          <a:p>
            <a:pPr algn="just">
              <a:lnSpc>
                <a:spcPct val="100000"/>
              </a:lnSpc>
            </a:pPr>
            <a:endParaRPr lang="en-IN" sz="2400" spc="-1" dirty="0">
              <a:uFill>
                <a:solidFill>
                  <a:srgbClr val="FFFFFF"/>
                </a:solidFill>
              </a:uFill>
              <a:latin typeface="Trebuchet MS"/>
            </a:endParaRPr>
          </a:p>
          <a:p>
            <a:pPr algn="just">
              <a:lnSpc>
                <a:spcPct val="100000"/>
              </a:lnSpc>
            </a:pPr>
            <a:r>
              <a:rPr lang="en-IN" sz="2400" b="0" strike="noStrike" spc="-1" dirty="0">
                <a:uFill>
                  <a:solidFill>
                    <a:srgbClr val="FFFFFF"/>
                  </a:solidFill>
                </a:uFill>
                <a:latin typeface="Trebuchet MS"/>
              </a:rPr>
              <a:t>Technology Used – Machine Learning</a:t>
            </a:r>
          </a:p>
          <a:p>
            <a:pPr algn="just">
              <a:lnSpc>
                <a:spcPct val="100000"/>
              </a:lnSpc>
            </a:pPr>
            <a:endParaRPr lang="en-IN" sz="2400" spc="-1" dirty="0">
              <a:uFill>
                <a:solidFill>
                  <a:srgbClr val="FFFFFF"/>
                </a:solidFill>
              </a:uFill>
              <a:latin typeface="Trebuchet MS"/>
            </a:endParaRPr>
          </a:p>
          <a:p>
            <a:pPr algn="just">
              <a:lnSpc>
                <a:spcPct val="100000"/>
              </a:lnSpc>
            </a:pPr>
            <a:r>
              <a:rPr lang="en-IN" sz="2400" b="0" strike="noStrike" spc="-1" dirty="0">
                <a:uFill>
                  <a:solidFill>
                    <a:srgbClr val="FFFFFF"/>
                  </a:solidFill>
                </a:uFill>
                <a:latin typeface="Trebuchet MS"/>
              </a:rPr>
              <a:t>Number of lines of code – 450 ( Approximately )</a:t>
            </a:r>
          </a:p>
          <a:p>
            <a:pPr algn="just">
              <a:lnSpc>
                <a:spcPct val="100000"/>
              </a:lnSpc>
            </a:pPr>
            <a:endParaRPr lang="en-IN" sz="2400" spc="-1" dirty="0">
              <a:uFill>
                <a:solidFill>
                  <a:srgbClr val="FFFFFF"/>
                </a:solidFill>
              </a:uFill>
              <a:latin typeface="Trebuchet MS"/>
            </a:endParaRPr>
          </a:p>
          <a:p>
            <a:pPr algn="just">
              <a:lnSpc>
                <a:spcPct val="100000"/>
              </a:lnSpc>
            </a:pPr>
            <a:r>
              <a:rPr lang="en-IN" sz="2400" b="0" strike="noStrike" spc="-1" dirty="0">
                <a:uFill>
                  <a:solidFill>
                    <a:srgbClr val="FFFFFF"/>
                  </a:solidFill>
                </a:uFill>
                <a:latin typeface="Trebuchet MS"/>
              </a:rPr>
              <a:t>Algorith</a:t>
            </a:r>
            <a:r>
              <a:rPr lang="en-IN" sz="2400" spc="-1" dirty="0">
                <a:uFill>
                  <a:solidFill>
                    <a:srgbClr val="FFFFFF"/>
                  </a:solidFill>
                </a:uFill>
                <a:latin typeface="Trebuchet MS"/>
              </a:rPr>
              <a:t>m Used – Random Forest Classifier</a:t>
            </a:r>
            <a:endParaRPr lang="en-IN" sz="2400" b="0" strike="noStrike" spc="-1" dirty="0">
              <a:uFill>
                <a:solidFill>
                  <a:srgbClr val="FFFFFF"/>
                </a:solidFill>
              </a:uFill>
              <a:latin typeface="Arial"/>
            </a:endParaRPr>
          </a:p>
          <a:p>
            <a:pPr algn="just">
              <a:lnSpc>
                <a:spcPct val="100000"/>
              </a:lnSpc>
            </a:pPr>
            <a:endParaRPr lang="en-IN" sz="2400" b="0" strike="noStrike" spc="-1" dirty="0">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1523880" y="1581120"/>
            <a:ext cx="7619760" cy="363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96" name="CustomShape 2"/>
          <p:cNvSpPr/>
          <p:nvPr/>
        </p:nvSpPr>
        <p:spPr>
          <a:xfrm>
            <a:off x="1371600" y="1143000"/>
            <a:ext cx="7772040" cy="46152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Project Results</a:t>
            </a:r>
            <a:endParaRPr lang="en-IN" sz="1800" b="0" strike="noStrike" spc="-1">
              <a:solidFill>
                <a:srgbClr val="000000"/>
              </a:solidFill>
              <a:uFill>
                <a:solidFill>
                  <a:srgbClr val="FFFFFF"/>
                </a:solidFill>
              </a:uFill>
              <a:latin typeface="Arial"/>
            </a:endParaRPr>
          </a:p>
        </p:txBody>
      </p:sp>
      <p:sp>
        <p:nvSpPr>
          <p:cNvPr id="97" name="CustomShape 3"/>
          <p:cNvSpPr/>
          <p:nvPr/>
        </p:nvSpPr>
        <p:spPr>
          <a:xfrm>
            <a:off x="374031" y="1617480"/>
            <a:ext cx="6863400" cy="3822120"/>
          </a:xfrm>
          <a:prstGeom prst="rect">
            <a:avLst/>
          </a:prstGeom>
          <a:noFill/>
          <a:ln>
            <a:noFill/>
          </a:ln>
        </p:spPr>
        <p:style>
          <a:lnRef idx="0">
            <a:scrgbClr r="0" g="0" b="0"/>
          </a:lnRef>
          <a:fillRef idx="0">
            <a:scrgbClr r="0" g="0" b="0"/>
          </a:fillRef>
          <a:effectRef idx="0">
            <a:scrgbClr r="0" g="0" b="0"/>
          </a:effectRef>
          <a:fontRef idx="minor"/>
        </p:style>
        <p:txBody>
          <a:bodyPr anchor="ctr"/>
          <a:lstStyle/>
          <a:p>
            <a:pPr marL="285750" indent="-285750" algn="just">
              <a:lnSpc>
                <a:spcPct val="100000"/>
              </a:lnSpc>
              <a:buFont typeface="Arial" panose="020B0604020202020204" pitchFamily="34" charset="0"/>
              <a:buChar char="•"/>
            </a:pPr>
            <a:r>
              <a:rPr lang="en-IN" sz="2400" b="0" strike="noStrike" spc="-1" dirty="0">
                <a:uFill>
                  <a:solidFill>
                    <a:srgbClr val="FFFFFF"/>
                  </a:solidFill>
                </a:uFill>
                <a:latin typeface="Trebuchet MS"/>
                <a:ea typeface="Trebuchet MS"/>
              </a:rPr>
              <a:t>Our Model currently predict the outcome with an accuracy of 71.1%</a:t>
            </a:r>
          </a:p>
          <a:p>
            <a:pPr marL="285750" indent="-285750" algn="just">
              <a:lnSpc>
                <a:spcPct val="100000"/>
              </a:lnSpc>
              <a:buFont typeface="Arial" panose="020B0604020202020204" pitchFamily="34" charset="0"/>
              <a:buChar char="•"/>
            </a:pPr>
            <a:endParaRPr lang="en-IN" sz="2400" b="0" strike="noStrike" spc="-1" dirty="0">
              <a:uFill>
                <a:solidFill>
                  <a:srgbClr val="FFFFFF"/>
                </a:solidFill>
              </a:uFill>
              <a:latin typeface="Trebuchet MS"/>
              <a:ea typeface="Trebuchet MS"/>
            </a:endParaRPr>
          </a:p>
          <a:p>
            <a:pPr marL="285750" indent="-285750" algn="just">
              <a:lnSpc>
                <a:spcPct val="100000"/>
              </a:lnSpc>
              <a:buFont typeface="Arial" panose="020B0604020202020204" pitchFamily="34" charset="0"/>
              <a:buChar char="•"/>
            </a:pPr>
            <a:r>
              <a:rPr lang="en-IN" sz="2400" b="0" strike="noStrike" spc="-1" dirty="0">
                <a:uFill>
                  <a:solidFill>
                    <a:srgbClr val="FFFFFF"/>
                  </a:solidFill>
                </a:uFill>
                <a:latin typeface="Arial"/>
              </a:rPr>
              <a:t>42 out of 59 matches of IPL 2019 wer</a:t>
            </a:r>
            <a:r>
              <a:rPr lang="en-IN" sz="2400" spc="-1" dirty="0">
                <a:uFill>
                  <a:solidFill>
                    <a:srgbClr val="FFFFFF"/>
                  </a:solidFill>
                </a:uFill>
                <a:latin typeface="Arial"/>
              </a:rPr>
              <a:t>e predicted correctly.</a:t>
            </a:r>
          </a:p>
          <a:p>
            <a:pPr marL="285750" indent="-285750" algn="just">
              <a:lnSpc>
                <a:spcPct val="100000"/>
              </a:lnSpc>
              <a:buFont typeface="Arial" panose="020B0604020202020204" pitchFamily="34" charset="0"/>
              <a:buChar char="•"/>
            </a:pPr>
            <a:endParaRPr lang="en-IN" sz="2400" b="0" strike="noStrike" spc="-1" dirty="0">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99" name="CustomShape 2"/>
          <p:cNvSpPr/>
          <p:nvPr/>
        </p:nvSpPr>
        <p:spPr>
          <a:xfrm>
            <a:off x="2666880" y="1143000"/>
            <a:ext cx="647676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Lessons Learnt</a:t>
            </a:r>
            <a:endParaRPr lang="en-IN" sz="1800" b="0" strike="noStrike" spc="-1">
              <a:solidFill>
                <a:srgbClr val="000000"/>
              </a:solidFill>
              <a:uFill>
                <a:solidFill>
                  <a:srgbClr val="FFFFFF"/>
                </a:solidFill>
              </a:uFill>
              <a:latin typeface="Arial"/>
            </a:endParaRPr>
          </a:p>
        </p:txBody>
      </p:sp>
      <p:sp>
        <p:nvSpPr>
          <p:cNvPr id="100" name="CustomShape 3"/>
          <p:cNvSpPr/>
          <p:nvPr/>
        </p:nvSpPr>
        <p:spPr>
          <a:xfrm>
            <a:off x="359640" y="2068560"/>
            <a:ext cx="6969960" cy="4273200"/>
          </a:xfrm>
          <a:prstGeom prst="rect">
            <a:avLst/>
          </a:prstGeom>
          <a:noFill/>
          <a:ln>
            <a:noFill/>
          </a:ln>
        </p:spPr>
        <p:style>
          <a:lnRef idx="0">
            <a:scrgbClr r="0" g="0" b="0"/>
          </a:lnRef>
          <a:fillRef idx="0">
            <a:scrgbClr r="0" g="0" b="0"/>
          </a:fillRef>
          <a:effectRef idx="0">
            <a:scrgbClr r="0" g="0" b="0"/>
          </a:effectRef>
          <a:fontRef idx="minor"/>
        </p:style>
        <p:txBody>
          <a:bodyPr anchor="ctr"/>
          <a:lstStyle/>
          <a:p>
            <a:pPr marL="457200" algn="just">
              <a:lnSpc>
                <a:spcPct val="100000"/>
              </a:lnSpc>
            </a:pPr>
            <a:r>
              <a:rPr lang="en-IN" sz="2400" b="0" strike="noStrike" spc="-1" dirty="0">
                <a:uFill>
                  <a:solidFill>
                    <a:srgbClr val="FFFFFF"/>
                  </a:solidFill>
                </a:uFill>
                <a:latin typeface="Trebuchet MS"/>
              </a:rPr>
              <a:t>We got a good idea about Machine Learning and it’s application.</a:t>
            </a:r>
          </a:p>
          <a:p>
            <a:pPr marL="457200" algn="just">
              <a:lnSpc>
                <a:spcPct val="100000"/>
              </a:lnSpc>
            </a:pPr>
            <a:endParaRPr lang="en-IN" sz="2400" b="0" strike="noStrike" spc="-1" dirty="0">
              <a:uFill>
                <a:solidFill>
                  <a:srgbClr val="FFFFFF"/>
                </a:solidFill>
              </a:uFill>
              <a:latin typeface="Trebuchet MS"/>
            </a:endParaRPr>
          </a:p>
          <a:p>
            <a:pPr marL="457200" algn="just">
              <a:lnSpc>
                <a:spcPct val="100000"/>
              </a:lnSpc>
            </a:pPr>
            <a:r>
              <a:rPr lang="en-IN" sz="2400" spc="-1" dirty="0">
                <a:uFill>
                  <a:solidFill>
                    <a:srgbClr val="FFFFFF"/>
                  </a:solidFill>
                </a:uFill>
                <a:latin typeface="Trebuchet MS"/>
              </a:rPr>
              <a:t>This project made our knowledge grow even more. This project gave us an opportunity to work as a team.</a:t>
            </a:r>
          </a:p>
          <a:p>
            <a:pPr marL="457200" algn="just">
              <a:lnSpc>
                <a:spcPct val="100000"/>
              </a:lnSpc>
            </a:pPr>
            <a:endParaRPr lang="en-IN" sz="2400" b="0" strike="noStrike" spc="-1" dirty="0">
              <a:uFill>
                <a:solidFill>
                  <a:srgbClr val="FFFFFF"/>
                </a:solidFill>
              </a:uFill>
              <a:latin typeface="Trebuchet MS"/>
            </a:endParaRPr>
          </a:p>
          <a:p>
            <a:pPr marL="457200" algn="just">
              <a:lnSpc>
                <a:spcPct val="100000"/>
              </a:lnSpc>
            </a:pPr>
            <a:r>
              <a:rPr lang="en-IN" sz="2400" spc="-1" dirty="0">
                <a:uFill>
                  <a:solidFill>
                    <a:srgbClr val="FFFFFF"/>
                  </a:solidFill>
                </a:uFill>
                <a:latin typeface="Trebuchet MS"/>
              </a:rPr>
              <a:t>Data handling was not an easy task. We faced a lot of problems because of missing values. Many fields had different values in different dataset. It was a tough task to match data from different datasets.</a:t>
            </a:r>
            <a:endParaRPr lang="en-IN" sz="2400" b="0" strike="noStrike" spc="-1" dirty="0">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2847600" y="3352680"/>
            <a:ext cx="2506320" cy="70740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IN" sz="4000" b="0" strike="noStrike" spc="-1">
                <a:solidFill>
                  <a:srgbClr val="FF0000"/>
                </a:solidFill>
                <a:uFill>
                  <a:solidFill>
                    <a:srgbClr val="FFFFFF"/>
                  </a:solidFill>
                </a:uFill>
                <a:latin typeface="Trebuchet MS"/>
                <a:ea typeface="Trebuchet MS"/>
              </a:rPr>
              <a:t>Thank You</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1" name="CustomShape 2"/>
          <p:cNvSpPr/>
          <p:nvPr/>
        </p:nvSpPr>
        <p:spPr>
          <a:xfrm>
            <a:off x="2666880" y="1143000"/>
            <a:ext cx="647676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Problem Statement </a:t>
            </a:r>
            <a:endParaRPr lang="en-IN" sz="1800" b="0" strike="noStrike" spc="-1">
              <a:solidFill>
                <a:srgbClr val="000000"/>
              </a:solidFill>
              <a:uFill>
                <a:solidFill>
                  <a:srgbClr val="FFFFFF"/>
                </a:solidFill>
              </a:uFill>
              <a:latin typeface="Arial"/>
            </a:endParaRPr>
          </a:p>
        </p:txBody>
      </p:sp>
      <p:sp>
        <p:nvSpPr>
          <p:cNvPr id="52" name="CustomShape 3"/>
          <p:cNvSpPr/>
          <p:nvPr/>
        </p:nvSpPr>
        <p:spPr>
          <a:xfrm>
            <a:off x="-350874" y="1839433"/>
            <a:ext cx="8457840" cy="4723920"/>
          </a:xfrm>
          <a:prstGeom prst="rect">
            <a:avLst/>
          </a:prstGeom>
          <a:noFill/>
          <a:ln>
            <a:noFill/>
          </a:ln>
        </p:spPr>
        <p:style>
          <a:lnRef idx="0">
            <a:scrgbClr r="0" g="0" b="0"/>
          </a:lnRef>
          <a:fillRef idx="0">
            <a:scrgbClr r="0" g="0" b="0"/>
          </a:fillRef>
          <a:effectRef idx="0">
            <a:scrgbClr r="0" g="0" b="0"/>
          </a:effectRef>
          <a:fontRef idx="minor"/>
        </p:style>
        <p:txBody>
          <a:bodyPr/>
          <a:lstStyle/>
          <a:p>
            <a:pPr marL="989013" lvl="1" indent="-176213" eaLnBrk="0" hangingPunct="0">
              <a:spcBef>
                <a:spcPct val="20000"/>
              </a:spcBef>
              <a:buFont typeface="Wingdings" pitchFamily="2" charset="2"/>
              <a:buChar char="§"/>
              <a:defRPr/>
            </a:pPr>
            <a:r>
              <a:rPr lang="en-US" sz="2400" dirty="0">
                <a:latin typeface="Trebuchet MS" pitchFamily="34" charset="0"/>
              </a:rPr>
              <a:t>Indian Premier League is a professional Twenty20 Cricket league in India.</a:t>
            </a:r>
          </a:p>
          <a:p>
            <a:pPr marL="989013" lvl="1" indent="-176213" eaLnBrk="0" hangingPunct="0">
              <a:spcBef>
                <a:spcPct val="20000"/>
              </a:spcBef>
              <a:buFont typeface="Wingdings" pitchFamily="2" charset="2"/>
              <a:buChar char="§"/>
              <a:defRPr/>
            </a:pPr>
            <a:r>
              <a:rPr lang="en-US" sz="2400" dirty="0">
                <a:latin typeface="Trebuchet MS" pitchFamily="34" charset="0"/>
              </a:rPr>
              <a:t>This project deals with huge amount of data in order to predict the outcome of the upcoming matches.</a:t>
            </a:r>
          </a:p>
          <a:p>
            <a:pPr marL="989013" lvl="1" indent="-176213" eaLnBrk="0" hangingPunct="0">
              <a:spcBef>
                <a:spcPct val="20000"/>
              </a:spcBef>
              <a:buFont typeface="Wingdings" pitchFamily="2" charset="2"/>
              <a:buChar char="§"/>
              <a:defRPr/>
            </a:pPr>
            <a:r>
              <a:rPr lang="en-US" sz="2400" dirty="0">
                <a:latin typeface="Trebuchet MS" pitchFamily="34" charset="0"/>
              </a:rPr>
              <a:t>We have collected data from various resources in order to build a valuable data set.</a:t>
            </a:r>
          </a:p>
          <a:p>
            <a:pPr marL="989013" lvl="1" indent="-176213" eaLnBrk="0" hangingPunct="0">
              <a:spcBef>
                <a:spcPct val="20000"/>
              </a:spcBef>
              <a:buFont typeface="Wingdings" pitchFamily="2" charset="2"/>
              <a:buChar char="§"/>
              <a:defRPr/>
            </a:pPr>
            <a:r>
              <a:rPr lang="en-US" sz="2400" dirty="0">
                <a:latin typeface="Trebuchet MS" pitchFamily="34" charset="0"/>
              </a:rPr>
              <a:t>Factors such as Player record, Venue, Toss Winner, Toss Decision are taken into consideration.</a:t>
            </a:r>
          </a:p>
          <a:p>
            <a:pPr marL="989013" lvl="1" indent="-176213" eaLnBrk="0" hangingPunct="0">
              <a:spcBef>
                <a:spcPct val="20000"/>
              </a:spcBef>
              <a:buFont typeface="Wingdings" pitchFamily="2" charset="2"/>
              <a:buChar char="§"/>
              <a:defRPr/>
            </a:pPr>
            <a:r>
              <a:rPr lang="en-US" sz="2400" dirty="0">
                <a:latin typeface="Trebuchet MS" pitchFamily="34" charset="0"/>
              </a:rPr>
              <a:t>However Cricket is an unpredictable game but we aim to predict the result as accurate as possible.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4" name="CustomShape 2"/>
          <p:cNvSpPr/>
          <p:nvPr/>
        </p:nvSpPr>
        <p:spPr>
          <a:xfrm>
            <a:off x="1371600" y="1143000"/>
            <a:ext cx="777204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User Profile</a:t>
            </a:r>
            <a:endParaRPr lang="en-IN" sz="1800" b="0" strike="noStrike" spc="-1">
              <a:solidFill>
                <a:srgbClr val="000000"/>
              </a:solidFill>
              <a:uFill>
                <a:solidFill>
                  <a:srgbClr val="FFFFFF"/>
                </a:solidFill>
              </a:uFill>
              <a:latin typeface="Arial"/>
            </a:endParaRPr>
          </a:p>
        </p:txBody>
      </p:sp>
      <p:sp>
        <p:nvSpPr>
          <p:cNvPr id="55" name="CustomShape 3"/>
          <p:cNvSpPr/>
          <p:nvPr/>
        </p:nvSpPr>
        <p:spPr>
          <a:xfrm>
            <a:off x="533520" y="1828800"/>
            <a:ext cx="8457840" cy="4723920"/>
          </a:xfrm>
          <a:prstGeom prst="rect">
            <a:avLst/>
          </a:prstGeom>
          <a:noFill/>
          <a:ln>
            <a:noFill/>
          </a:ln>
        </p:spPr>
        <p:style>
          <a:lnRef idx="0">
            <a:scrgbClr r="0" g="0" b="0"/>
          </a:lnRef>
          <a:fillRef idx="0">
            <a:scrgbClr r="0" g="0" b="0"/>
          </a:fillRef>
          <a:effectRef idx="0">
            <a:scrgbClr r="0" g="0" b="0"/>
          </a:effectRef>
          <a:fontRef idx="minor"/>
        </p:style>
        <p:txBody>
          <a:bodyPr/>
          <a:lstStyle/>
          <a:p>
            <a:pPr marL="685980" indent="-342900" algn="just">
              <a:lnSpc>
                <a:spcPct val="100000"/>
              </a:lnSpc>
              <a:buFont typeface="Arial" panose="020B0604020202020204" pitchFamily="34" charset="0"/>
              <a:buChar char="•"/>
            </a:pPr>
            <a:r>
              <a:rPr lang="en-IN" sz="2800" b="0" strike="noStrike" spc="-1" dirty="0">
                <a:uFill>
                  <a:solidFill>
                    <a:srgbClr val="FFFFFF"/>
                  </a:solidFill>
                </a:uFill>
                <a:latin typeface="Trebuchet MS"/>
                <a:ea typeface="Trebuchet MS"/>
              </a:rPr>
              <a:t>Cricket Fans</a:t>
            </a:r>
          </a:p>
          <a:p>
            <a:pPr marL="685980" indent="-342900" algn="just">
              <a:lnSpc>
                <a:spcPct val="100000"/>
              </a:lnSpc>
              <a:buFont typeface="Arial" panose="020B0604020202020204" pitchFamily="34" charset="0"/>
              <a:buChar char="•"/>
            </a:pPr>
            <a:r>
              <a:rPr lang="en-IN" sz="2800" spc="-1" dirty="0">
                <a:uFill>
                  <a:solidFill>
                    <a:srgbClr val="FFFFFF"/>
                  </a:solidFill>
                </a:uFill>
                <a:latin typeface="Trebuchet MS"/>
              </a:rPr>
              <a:t>Team Owners</a:t>
            </a:r>
          </a:p>
          <a:p>
            <a:pPr marL="685980" indent="-342900" algn="just">
              <a:lnSpc>
                <a:spcPct val="100000"/>
              </a:lnSpc>
              <a:buFont typeface="Arial" panose="020B0604020202020204" pitchFamily="34" charset="0"/>
              <a:buChar char="•"/>
            </a:pPr>
            <a:r>
              <a:rPr lang="en-IN" sz="2800" b="0" strike="noStrike" spc="-1" dirty="0">
                <a:uFill>
                  <a:solidFill>
                    <a:srgbClr val="FFFFFF"/>
                  </a:solidFill>
                </a:uFill>
                <a:latin typeface="Trebuchet MS"/>
              </a:rPr>
              <a:t>Crick</a:t>
            </a:r>
            <a:r>
              <a:rPr lang="en-IN" sz="2800" spc="-1" dirty="0">
                <a:uFill>
                  <a:solidFill>
                    <a:srgbClr val="FFFFFF"/>
                  </a:solidFill>
                </a:uFill>
                <a:latin typeface="Trebuchet MS"/>
              </a:rPr>
              <a:t>et Analysts</a:t>
            </a:r>
          </a:p>
          <a:p>
            <a:pPr marL="685980" indent="-342900" algn="just">
              <a:lnSpc>
                <a:spcPct val="100000"/>
              </a:lnSpc>
              <a:buFont typeface="Arial" panose="020B0604020202020204" pitchFamily="34" charset="0"/>
              <a:buChar char="•"/>
            </a:pPr>
            <a:r>
              <a:rPr lang="en-IN" sz="2800" spc="-1" dirty="0">
                <a:uFill>
                  <a:solidFill>
                    <a:srgbClr val="FFFFFF"/>
                  </a:solidFill>
                </a:uFill>
                <a:latin typeface="Trebuchet MS"/>
              </a:rPr>
              <a:t>Cricket Streaming Partners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Literature Survey</a:t>
            </a:r>
          </a:p>
        </p:txBody>
      </p:sp>
      <p:sp>
        <p:nvSpPr>
          <p:cNvPr id="6" name="Content Placeholder 2"/>
          <p:cNvSpPr txBox="1">
            <a:spLocks/>
          </p:cNvSpPr>
          <p:nvPr/>
        </p:nvSpPr>
        <p:spPr>
          <a:xfrm>
            <a:off x="-304800" y="1143000"/>
            <a:ext cx="8305800" cy="4724400"/>
          </a:xfrm>
          <a:prstGeom prst="rect">
            <a:avLst/>
          </a:prstGeom>
        </p:spPr>
        <p:txBody>
          <a:bodyPr/>
          <a:lstStyle/>
          <a:p>
            <a:pPr marL="342900" marR="0" lvl="0" indent="12700" algn="just" defTabSz="914400" rtl="0" eaLnBrk="0" fontAlgn="base" latinLnBrk="0" hangingPunct="0">
              <a:lnSpc>
                <a:spcPct val="100000"/>
              </a:lnSpc>
              <a:spcBef>
                <a:spcPct val="20000"/>
              </a:spcBef>
              <a:spcAft>
                <a:spcPct val="0"/>
              </a:spcAft>
              <a:buClrTx/>
              <a:buSzTx/>
              <a:buFontTx/>
              <a:buNone/>
              <a:tabLst/>
              <a:defRPr/>
            </a:pPr>
            <a:r>
              <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rPr>
              <a:t>Papers/references</a:t>
            </a:r>
            <a:r>
              <a:rPr kumimoji="0" lang="en-IN" sz="2400" b="0" i="0" u="none" strike="noStrike" kern="1200" cap="none" spc="0" normalizeH="0" noProof="0" dirty="0">
                <a:ln>
                  <a:noFill/>
                </a:ln>
                <a:solidFill>
                  <a:srgbClr val="0000FF"/>
                </a:solidFill>
                <a:effectLst/>
                <a:uLnTx/>
                <a:uFillTx/>
                <a:latin typeface="Trebuchet MS" pitchFamily="34" charset="0"/>
                <a:ea typeface="+mn-ea"/>
                <a:cs typeface="+mn-cs"/>
              </a:rPr>
              <a:t> studied</a:t>
            </a:r>
            <a:endPar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endParaRPr>
          </a:p>
          <a:p>
            <a:pPr marL="1077913" lvl="1" indent="-265113" algn="just" eaLnBrk="0" hangingPunct="0">
              <a:spcBef>
                <a:spcPct val="20000"/>
              </a:spcBef>
              <a:buFont typeface="Wingdings" pitchFamily="2" charset="2"/>
              <a:buChar char="§"/>
              <a:defRPr/>
            </a:pPr>
            <a:r>
              <a:rPr lang="en-US" sz="2300" dirty="0">
                <a:solidFill>
                  <a:srgbClr val="0000FF"/>
                </a:solidFill>
                <a:latin typeface="Trebuchet MS" pitchFamily="34" charset="0"/>
              </a:rPr>
              <a:t>Data Analytics based Deep Mayo Predictor for IPL</a:t>
            </a:r>
          </a:p>
          <a:p>
            <a:pPr marL="812800" lvl="1" algn="just" eaLnBrk="0" hangingPunct="0">
              <a:spcBef>
                <a:spcPct val="20000"/>
              </a:spcBef>
              <a:defRPr/>
            </a:pPr>
            <a:r>
              <a:rPr lang="en-IN" sz="1200" i="1" dirty="0"/>
              <a:t>(Source:-International Journal of Computer Applications (0975 – 8887) Volume 152 – No.6, October 2016)</a:t>
            </a:r>
          </a:p>
          <a:p>
            <a:pPr marL="3363913" lvl="6" indent="-265113" eaLnBrk="0" hangingPunct="0">
              <a:spcBef>
                <a:spcPct val="20000"/>
              </a:spcBef>
              <a:buFont typeface="Wingdings" pitchFamily="2" charset="2"/>
              <a:buChar char="§"/>
              <a:defRPr/>
            </a:pPr>
            <a:r>
              <a:rPr lang="en-IN" sz="1400" dirty="0">
                <a:solidFill>
                  <a:srgbClr val="FF0000"/>
                </a:solidFill>
              </a:rPr>
              <a:t>C. Deep Prakash </a:t>
            </a:r>
            <a:r>
              <a:rPr lang="en-IN" sz="1400" dirty="0" err="1">
                <a:solidFill>
                  <a:srgbClr val="FF0000"/>
                </a:solidFill>
              </a:rPr>
              <a:t>Dayalbagh</a:t>
            </a:r>
            <a:r>
              <a:rPr lang="en-IN" sz="1400" dirty="0">
                <a:solidFill>
                  <a:srgbClr val="FF0000"/>
                </a:solidFill>
              </a:rPr>
              <a:t> Educational Institute Agra </a:t>
            </a:r>
          </a:p>
          <a:p>
            <a:pPr marL="3363913" lvl="6" indent="-265113" eaLnBrk="0" hangingPunct="0">
              <a:spcBef>
                <a:spcPct val="20000"/>
              </a:spcBef>
              <a:buFont typeface="Wingdings" pitchFamily="2" charset="2"/>
              <a:buChar char="§"/>
              <a:defRPr/>
            </a:pPr>
            <a:r>
              <a:rPr lang="en-IN" sz="1400" dirty="0">
                <a:solidFill>
                  <a:srgbClr val="FF0000"/>
                </a:solidFill>
              </a:rPr>
              <a:t>C. </a:t>
            </a:r>
            <a:r>
              <a:rPr lang="en-IN" sz="1400" dirty="0" err="1">
                <a:solidFill>
                  <a:srgbClr val="FF0000"/>
                </a:solidFill>
              </a:rPr>
              <a:t>Patvardhan</a:t>
            </a:r>
            <a:r>
              <a:rPr lang="en-IN" sz="1400" dirty="0">
                <a:solidFill>
                  <a:srgbClr val="FF0000"/>
                </a:solidFill>
              </a:rPr>
              <a:t> </a:t>
            </a:r>
            <a:r>
              <a:rPr lang="en-IN" sz="1400" dirty="0" err="1">
                <a:solidFill>
                  <a:srgbClr val="FF0000"/>
                </a:solidFill>
              </a:rPr>
              <a:t>Dayalbagh</a:t>
            </a:r>
            <a:r>
              <a:rPr lang="en-IN" sz="1400" dirty="0">
                <a:solidFill>
                  <a:srgbClr val="FF0000"/>
                </a:solidFill>
              </a:rPr>
              <a:t> Educational Institute Agra</a:t>
            </a:r>
          </a:p>
          <a:p>
            <a:pPr marL="3363913" lvl="6" indent="-265113" eaLnBrk="0" hangingPunct="0">
              <a:spcBef>
                <a:spcPct val="20000"/>
              </a:spcBef>
              <a:buFont typeface="Wingdings" pitchFamily="2" charset="2"/>
              <a:buChar char="§"/>
              <a:defRPr/>
            </a:pPr>
            <a:r>
              <a:rPr lang="en-IN" sz="1400" dirty="0">
                <a:solidFill>
                  <a:srgbClr val="FF0000"/>
                </a:solidFill>
              </a:rPr>
              <a:t>C. </a:t>
            </a:r>
            <a:r>
              <a:rPr lang="en-IN" sz="1400" dirty="0" err="1">
                <a:solidFill>
                  <a:srgbClr val="FF0000"/>
                </a:solidFill>
              </a:rPr>
              <a:t>Vasantha</a:t>
            </a:r>
            <a:r>
              <a:rPr lang="en-IN" sz="1400" dirty="0">
                <a:solidFill>
                  <a:srgbClr val="FF0000"/>
                </a:solidFill>
              </a:rPr>
              <a:t> Lakshmi </a:t>
            </a:r>
            <a:r>
              <a:rPr lang="en-IN" sz="1400" dirty="0" err="1">
                <a:solidFill>
                  <a:srgbClr val="FF0000"/>
                </a:solidFill>
              </a:rPr>
              <a:t>Dayalbagh</a:t>
            </a:r>
            <a:r>
              <a:rPr lang="en-IN" sz="1400" dirty="0">
                <a:solidFill>
                  <a:srgbClr val="FF0000"/>
                </a:solidFill>
              </a:rPr>
              <a:t> Educational Institute Agra</a:t>
            </a:r>
            <a:endParaRPr lang="en-US" sz="2000" dirty="0"/>
          </a:p>
          <a:p>
            <a:pPr marL="812800" lvl="1" algn="just" eaLnBrk="0" hangingPunct="0">
              <a:spcBef>
                <a:spcPct val="20000"/>
              </a:spcBef>
              <a:defRPr/>
            </a:pPr>
            <a:r>
              <a:rPr lang="en-US" sz="2000" dirty="0"/>
              <a:t>In this work, three different models have been constructed based on each of three approaches. Machine learning techniques have been utilized with advantage for this purpose. The outcome of a match is predicted by taking a majority vote of these three models. This combined prediction model is named Mayo Predictor.</a:t>
            </a:r>
          </a:p>
          <a:p>
            <a:pPr marL="812800" lvl="1" algn="just" eaLnBrk="0" hangingPunct="0">
              <a:spcBef>
                <a:spcPct val="20000"/>
              </a:spcBef>
              <a:defRPr/>
            </a:pPr>
            <a:r>
              <a:rPr lang="en-US" sz="2000" dirty="0"/>
              <a:t>In this work 5 features of IPL career and 5 features of International T20 Career have been taken into consideration for both batsmen and bowlers</a:t>
            </a:r>
          </a:p>
          <a:p>
            <a:pPr marL="812800" lvl="1" algn="just" eaLnBrk="0" hangingPunct="0">
              <a:spcBef>
                <a:spcPct val="20000"/>
              </a:spcBef>
              <a:defRPr/>
            </a:pPr>
            <a:r>
              <a:rPr lang="en-US" sz="2000" dirty="0"/>
              <a:t>Mayo model is able to predict the outcomes with high accuracy getting 39 out of 56 matches.</a:t>
            </a:r>
            <a:endParaRPr lang="en-US" sz="2000" dirty="0">
              <a:solidFill>
                <a:srgbClr val="0000FF"/>
              </a:solidFill>
              <a:latin typeface="Trebuchet MS" pitchFamily="34" charset="0"/>
            </a:endParaRPr>
          </a:p>
          <a:p>
            <a:pPr marL="812800" lvl="1" algn="just" eaLnBrk="0" hangingPunct="0">
              <a:spcBef>
                <a:spcPct val="20000"/>
              </a:spcBef>
              <a:defRPr/>
            </a:pPr>
            <a:r>
              <a:rPr lang="en-US" sz="2400" dirty="0">
                <a:solidFill>
                  <a:srgbClr val="0000FF"/>
                </a:solidFill>
                <a:latin typeface="Trebuchet MS"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0" y="1581150"/>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371600" y="1143000"/>
            <a:ext cx="7772400" cy="461665"/>
          </a:xfrm>
          <a:prstGeom prst="rect">
            <a:avLst/>
          </a:prstGeom>
          <a:noFill/>
          <a:ln w="9525">
            <a:noFill/>
            <a:miter lim="800000"/>
            <a:headEnd/>
            <a:tailEnd/>
          </a:ln>
        </p:spPr>
        <p:txBody>
          <a:bodyPr wrap="square">
            <a:spAutoFit/>
          </a:bodyPr>
          <a:lstStyle/>
          <a:p>
            <a:pPr marL="342900" indent="-342900" algn="r" eaLnBrk="0" hangingPunct="0">
              <a:defRPr/>
            </a:pPr>
            <a:r>
              <a:rPr lang="en-US" sz="2400" dirty="0">
                <a:solidFill>
                  <a:srgbClr val="FF0000"/>
                </a:solidFill>
                <a:latin typeface="Trebuchet MS" pitchFamily="34" charset="0"/>
              </a:rPr>
              <a:t>Literature Survey</a:t>
            </a:r>
          </a:p>
        </p:txBody>
      </p:sp>
      <p:sp>
        <p:nvSpPr>
          <p:cNvPr id="6" name="Content Placeholder 2"/>
          <p:cNvSpPr txBox="1">
            <a:spLocks/>
          </p:cNvSpPr>
          <p:nvPr/>
        </p:nvSpPr>
        <p:spPr>
          <a:xfrm>
            <a:off x="-304800" y="1143000"/>
            <a:ext cx="8458200" cy="4724400"/>
          </a:xfrm>
          <a:prstGeom prst="rect">
            <a:avLst/>
          </a:prstGeom>
        </p:spPr>
        <p:txBody>
          <a:bodyPr/>
          <a:lstStyle/>
          <a:p>
            <a:pPr marL="342900" marR="0" lvl="0" indent="12700" algn="just" defTabSz="914400" rtl="0" eaLnBrk="0" fontAlgn="base" latinLnBrk="0" hangingPunct="0">
              <a:lnSpc>
                <a:spcPct val="100000"/>
              </a:lnSpc>
              <a:spcBef>
                <a:spcPct val="20000"/>
              </a:spcBef>
              <a:spcAft>
                <a:spcPct val="0"/>
              </a:spcAft>
              <a:buClrTx/>
              <a:buSzTx/>
              <a:buFontTx/>
              <a:buNone/>
              <a:tabLst/>
              <a:defRPr/>
            </a:pPr>
            <a:r>
              <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rPr>
              <a:t>Papers/references</a:t>
            </a:r>
            <a:r>
              <a:rPr kumimoji="0" lang="en-IN" sz="2400" b="0" i="0" u="none" strike="noStrike" kern="1200" cap="none" spc="0" normalizeH="0" noProof="0" dirty="0">
                <a:ln>
                  <a:noFill/>
                </a:ln>
                <a:solidFill>
                  <a:srgbClr val="0000FF"/>
                </a:solidFill>
                <a:effectLst/>
                <a:uLnTx/>
                <a:uFillTx/>
                <a:latin typeface="Trebuchet MS" pitchFamily="34" charset="0"/>
                <a:ea typeface="+mn-ea"/>
                <a:cs typeface="+mn-cs"/>
              </a:rPr>
              <a:t> studied</a:t>
            </a:r>
            <a:endParaRPr kumimoji="0" lang="en-IN" sz="2400" b="0" i="0" u="none" strike="noStrike" kern="1200" cap="none" spc="0" normalizeH="0" baseline="0" noProof="0" dirty="0">
              <a:ln>
                <a:noFill/>
              </a:ln>
              <a:solidFill>
                <a:srgbClr val="0000FF"/>
              </a:solidFill>
              <a:effectLst/>
              <a:uLnTx/>
              <a:uFillTx/>
              <a:latin typeface="Trebuchet MS" pitchFamily="34" charset="0"/>
              <a:ea typeface="+mn-ea"/>
              <a:cs typeface="+mn-cs"/>
            </a:endParaRPr>
          </a:p>
          <a:p>
            <a:pPr marL="1155700" lvl="1" indent="-342900" algn="just" eaLnBrk="0" hangingPunct="0">
              <a:spcBef>
                <a:spcPct val="20000"/>
              </a:spcBef>
              <a:buFont typeface="Wingdings" panose="05000000000000000000" pitchFamily="2" charset="2"/>
              <a:buChar char="§"/>
              <a:defRPr/>
            </a:pPr>
            <a:r>
              <a:rPr lang="en-US" sz="2300" dirty="0">
                <a:solidFill>
                  <a:srgbClr val="0000FF"/>
                </a:solidFill>
                <a:latin typeface="Trebuchet MS" pitchFamily="34" charset="0"/>
              </a:rPr>
              <a:t>Predicting Outcome of Indian Premier League (IPL) Matches Using Classification Based Machine Learning Algorithm</a:t>
            </a:r>
          </a:p>
          <a:p>
            <a:pPr marL="812800" lvl="1" algn="r" eaLnBrk="0" hangingPunct="0">
              <a:spcBef>
                <a:spcPct val="20000"/>
              </a:spcBef>
              <a:defRPr/>
            </a:pPr>
            <a:r>
              <a:rPr lang="en-IN" sz="1400" dirty="0">
                <a:solidFill>
                  <a:srgbClr val="FF0000"/>
                </a:solidFill>
              </a:rPr>
              <a:t>Rabindra </a:t>
            </a:r>
            <a:r>
              <a:rPr lang="en-IN" sz="1400" dirty="0" err="1">
                <a:solidFill>
                  <a:srgbClr val="FF0000"/>
                </a:solidFill>
              </a:rPr>
              <a:t>Lamsal</a:t>
            </a:r>
            <a:r>
              <a:rPr lang="en-IN" sz="1400" dirty="0">
                <a:solidFill>
                  <a:srgbClr val="FF0000"/>
                </a:solidFill>
              </a:rPr>
              <a:t>, Ayesha Choudhary</a:t>
            </a:r>
          </a:p>
          <a:p>
            <a:pPr marL="812800" lvl="1" algn="r" eaLnBrk="0" hangingPunct="0">
              <a:spcBef>
                <a:spcPct val="20000"/>
              </a:spcBef>
              <a:defRPr/>
            </a:pPr>
            <a:r>
              <a:rPr lang="en-IN" sz="1400" dirty="0">
                <a:solidFill>
                  <a:srgbClr val="FF0000"/>
                </a:solidFill>
              </a:rPr>
              <a:t>School of Computer &amp; Systems Sciences</a:t>
            </a:r>
          </a:p>
          <a:p>
            <a:pPr marL="812800" lvl="1" algn="r" eaLnBrk="0" hangingPunct="0">
              <a:spcBef>
                <a:spcPct val="20000"/>
              </a:spcBef>
              <a:defRPr/>
            </a:pPr>
            <a:r>
              <a:rPr lang="en-IN" sz="1400" dirty="0">
                <a:solidFill>
                  <a:srgbClr val="FF0000"/>
                </a:solidFill>
              </a:rPr>
              <a:t>Jawaharlal Nehru University </a:t>
            </a:r>
          </a:p>
          <a:p>
            <a:pPr marL="812800" lvl="1" eaLnBrk="0" hangingPunct="0">
              <a:spcBef>
                <a:spcPct val="20000"/>
              </a:spcBef>
              <a:tabLst>
                <a:tab pos="7891463" algn="l"/>
              </a:tabLst>
              <a:defRPr/>
            </a:pPr>
            <a:r>
              <a:rPr lang="en-US" sz="2000" dirty="0"/>
              <a:t>In this work, they’ve made use of two machine learning algorithms, Multiple Linear Regression and Random Forests respectively, in order to predict the outcome of Indian premier League match. Multiple Linear Regression was used to calculate points for each player based on their performance in the field, and the points of those players who have appeared the most for a team were used in calculating the relative weightage (relative strength) of the team. For classification purpose, they used Random Forest Classifier and got a satisfactory result of correctly classifying 38 IPL 2018 matches correctly out of 59 total matches. </a:t>
            </a:r>
            <a:endParaRPr lang="en-US" sz="2400" dirty="0">
              <a:solidFill>
                <a:srgbClr val="0000FF"/>
              </a:solidFill>
              <a:latin typeface="Trebuchet MS" pitchFamily="34" charset="0"/>
            </a:endParaRPr>
          </a:p>
        </p:txBody>
      </p:sp>
    </p:spTree>
    <p:extLst>
      <p:ext uri="{BB962C8B-B14F-4D97-AF65-F5344CB8AC3E}">
        <p14:creationId xmlns:p14="http://schemas.microsoft.com/office/powerpoint/2010/main" val="263804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0" name="CustomShape 2"/>
          <p:cNvSpPr/>
          <p:nvPr/>
        </p:nvSpPr>
        <p:spPr>
          <a:xfrm>
            <a:off x="-210759" y="1839432"/>
            <a:ext cx="8457840" cy="4723920"/>
          </a:xfrm>
          <a:prstGeom prst="rect">
            <a:avLst/>
          </a:prstGeom>
          <a:noFill/>
          <a:ln>
            <a:noFill/>
          </a:ln>
        </p:spPr>
        <p:style>
          <a:lnRef idx="0">
            <a:scrgbClr r="0" g="0" b="0"/>
          </a:lnRef>
          <a:fillRef idx="0">
            <a:scrgbClr r="0" g="0" b="0"/>
          </a:fillRef>
          <a:effectRef idx="0">
            <a:scrgbClr r="0" g="0" b="0"/>
          </a:effectRef>
          <a:fontRef idx="minor"/>
        </p:style>
        <p:txBody>
          <a:bodyPr/>
          <a:lstStyle/>
          <a:p>
            <a:pPr marL="800100" indent="-342900" algn="just">
              <a:lnSpc>
                <a:spcPct val="100000"/>
              </a:lnSpc>
              <a:buFont typeface="Arial" panose="020B0604020202020204" pitchFamily="34" charset="0"/>
              <a:buChar char="•"/>
            </a:pPr>
            <a:r>
              <a:rPr lang="en-IN" sz="2400" spc="-1" dirty="0">
                <a:solidFill>
                  <a:srgbClr val="000000"/>
                </a:solidFill>
                <a:uFill>
                  <a:solidFill>
                    <a:srgbClr val="FFFFFF"/>
                  </a:solidFill>
                </a:uFill>
              </a:rPr>
              <a:t>Every player was mapped to every bowler. While predicting only the players of the two playing teams were considered.</a:t>
            </a:r>
          </a:p>
          <a:p>
            <a:pPr marL="800100" indent="-342900" algn="just">
              <a:lnSpc>
                <a:spcPct val="100000"/>
              </a:lnSpc>
              <a:buFont typeface="Arial" panose="020B0604020202020204" pitchFamily="34" charset="0"/>
              <a:buChar char="•"/>
            </a:pPr>
            <a:endParaRPr lang="en-IN" sz="2400" spc="-1" dirty="0">
              <a:solidFill>
                <a:srgbClr val="000000"/>
              </a:solidFill>
              <a:uFill>
                <a:solidFill>
                  <a:srgbClr val="FFFFFF"/>
                </a:solidFill>
              </a:uFill>
            </a:endParaRPr>
          </a:p>
          <a:p>
            <a:pPr marL="800100" indent="-342900" algn="just">
              <a:lnSpc>
                <a:spcPct val="100000"/>
              </a:lnSpc>
              <a:buFont typeface="Arial" panose="020B0604020202020204" pitchFamily="34" charset="0"/>
              <a:buChar char="•"/>
            </a:pPr>
            <a:r>
              <a:rPr lang="en-IN" sz="2400" spc="-1" dirty="0">
                <a:solidFill>
                  <a:srgbClr val="000000"/>
                </a:solidFill>
                <a:uFill>
                  <a:solidFill>
                    <a:srgbClr val="FFFFFF"/>
                  </a:solidFill>
                </a:uFill>
              </a:rPr>
              <a:t>We assume that the data used is up to date and accurate and the form of the players is more or less the same as last year.</a:t>
            </a:r>
          </a:p>
          <a:p>
            <a:pPr marL="800100" indent="-342900" algn="just">
              <a:lnSpc>
                <a:spcPct val="100000"/>
              </a:lnSpc>
              <a:buFont typeface="Arial" panose="020B0604020202020204" pitchFamily="34" charset="0"/>
              <a:buChar char="•"/>
            </a:pPr>
            <a:endParaRPr lang="en-IN" sz="2400" spc="-1" dirty="0">
              <a:solidFill>
                <a:srgbClr val="000000"/>
              </a:solidFill>
              <a:uFill>
                <a:solidFill>
                  <a:srgbClr val="FFFFFF"/>
                </a:solidFill>
              </a:uFill>
            </a:endParaRPr>
          </a:p>
          <a:p>
            <a:pPr marL="800100" indent="-342900" algn="just">
              <a:lnSpc>
                <a:spcPct val="100000"/>
              </a:lnSpc>
              <a:buFont typeface="Arial" panose="020B0604020202020204" pitchFamily="34" charset="0"/>
              <a:buChar char="•"/>
            </a:pPr>
            <a:r>
              <a:rPr lang="en-IN" sz="2400" spc="-1" dirty="0">
                <a:solidFill>
                  <a:srgbClr val="000000"/>
                </a:solidFill>
                <a:uFill>
                  <a:solidFill>
                    <a:srgbClr val="FFFFFF"/>
                  </a:solidFill>
                </a:uFill>
              </a:rPr>
              <a:t>Venue is also taken in consideration.</a:t>
            </a:r>
          </a:p>
          <a:p>
            <a:pPr marL="800100" indent="-342900" algn="just">
              <a:lnSpc>
                <a:spcPct val="100000"/>
              </a:lnSpc>
              <a:buFont typeface="Arial" panose="020B0604020202020204" pitchFamily="34" charset="0"/>
              <a:buChar char="•"/>
            </a:pPr>
            <a:endParaRPr lang="en-IN" sz="2400" spc="-1" dirty="0">
              <a:solidFill>
                <a:srgbClr val="000000"/>
              </a:solidFill>
              <a:uFill>
                <a:solidFill>
                  <a:srgbClr val="FFFFFF"/>
                </a:solidFill>
              </a:uFill>
            </a:endParaRPr>
          </a:p>
          <a:p>
            <a:pPr marL="800100" indent="-342900" algn="just">
              <a:lnSpc>
                <a:spcPct val="100000"/>
              </a:lnSpc>
              <a:buFont typeface="Arial" panose="020B0604020202020204" pitchFamily="34" charset="0"/>
              <a:buChar char="•"/>
            </a:pPr>
            <a:r>
              <a:rPr lang="en-IN" sz="2400" spc="-1" dirty="0">
                <a:solidFill>
                  <a:srgbClr val="000000"/>
                </a:solidFill>
                <a:uFill>
                  <a:solidFill>
                    <a:srgbClr val="FFFFFF"/>
                  </a:solidFill>
                </a:uFill>
              </a:rPr>
              <a:t>Factors such as weather and pitch condition are not considered as a major factor.</a:t>
            </a:r>
          </a:p>
        </p:txBody>
      </p:sp>
      <p:sp>
        <p:nvSpPr>
          <p:cNvPr id="61" name="CustomShape 3"/>
          <p:cNvSpPr/>
          <p:nvPr/>
        </p:nvSpPr>
        <p:spPr>
          <a:xfrm>
            <a:off x="2666880" y="1143000"/>
            <a:ext cx="647676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Proposed Solution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3" name="CustomShape 2"/>
          <p:cNvSpPr/>
          <p:nvPr/>
        </p:nvSpPr>
        <p:spPr>
          <a:xfrm>
            <a:off x="1371600" y="1143000"/>
            <a:ext cx="777204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Why Your Solution is Better?</a:t>
            </a:r>
            <a:endParaRPr lang="en-IN" sz="1800" b="0" strike="noStrike" spc="-1">
              <a:solidFill>
                <a:srgbClr val="000000"/>
              </a:solidFill>
              <a:uFill>
                <a:solidFill>
                  <a:srgbClr val="FFFFFF"/>
                </a:solidFill>
              </a:uFill>
              <a:latin typeface="Arial"/>
            </a:endParaRPr>
          </a:p>
        </p:txBody>
      </p:sp>
      <p:sp>
        <p:nvSpPr>
          <p:cNvPr id="64" name="CustomShape 3"/>
          <p:cNvSpPr/>
          <p:nvPr/>
        </p:nvSpPr>
        <p:spPr>
          <a:xfrm>
            <a:off x="533520" y="1828800"/>
            <a:ext cx="7345206" cy="4723920"/>
          </a:xfrm>
          <a:prstGeom prst="rect">
            <a:avLst/>
          </a:prstGeom>
          <a:noFill/>
          <a:ln>
            <a:noFill/>
          </a:ln>
        </p:spPr>
        <p:style>
          <a:lnRef idx="0">
            <a:scrgbClr r="0" g="0" b="0"/>
          </a:lnRef>
          <a:fillRef idx="0">
            <a:scrgbClr r="0" g="0" b="0"/>
          </a:fillRef>
          <a:effectRef idx="0">
            <a:scrgbClr r="0" g="0" b="0"/>
          </a:effectRef>
          <a:fontRef idx="minor"/>
        </p:style>
        <p:txBody>
          <a:bodyPr/>
          <a:lstStyle/>
          <a:p>
            <a:pPr marL="685980" indent="-342900" algn="just">
              <a:lnSpc>
                <a:spcPct val="100000"/>
              </a:lnSpc>
              <a:buFont typeface="Arial" panose="020B0604020202020204" pitchFamily="34" charset="0"/>
              <a:buChar char="•"/>
            </a:pPr>
            <a:r>
              <a:rPr lang="en-US" sz="2800" b="0" strike="noStrike" spc="-1" dirty="0">
                <a:uFill>
                  <a:solidFill>
                    <a:srgbClr val="FFFFFF"/>
                  </a:solidFill>
                </a:uFill>
                <a:latin typeface="Arial"/>
              </a:rPr>
              <a:t>In our solution, We are considering batsman’s performance against only the players of opposite team.</a:t>
            </a:r>
          </a:p>
          <a:p>
            <a:pPr marL="685980" indent="-342900" algn="just">
              <a:lnSpc>
                <a:spcPct val="100000"/>
              </a:lnSpc>
              <a:buFont typeface="Arial" panose="020B0604020202020204" pitchFamily="34" charset="0"/>
              <a:buChar char="•"/>
            </a:pPr>
            <a:endParaRPr lang="en-US" sz="2800" spc="-1" dirty="0">
              <a:uFill>
                <a:solidFill>
                  <a:srgbClr val="FFFFFF"/>
                </a:solidFill>
              </a:uFill>
              <a:latin typeface="Arial"/>
            </a:endParaRPr>
          </a:p>
          <a:p>
            <a:pPr marL="685980" indent="-342900" algn="just">
              <a:lnSpc>
                <a:spcPct val="100000"/>
              </a:lnSpc>
              <a:buFont typeface="Arial" panose="020B0604020202020204" pitchFamily="34" charset="0"/>
              <a:buChar char="•"/>
            </a:pPr>
            <a:r>
              <a:rPr lang="en-US" sz="2800" b="0" strike="noStrike" spc="-1" dirty="0">
                <a:uFill>
                  <a:solidFill>
                    <a:srgbClr val="FFFFFF"/>
                  </a:solidFill>
                </a:uFill>
                <a:latin typeface="Arial"/>
              </a:rPr>
              <a:t>Playing 11 players have been selected on the basis of performance and number of matches played.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6" name="CustomShape 2"/>
          <p:cNvSpPr/>
          <p:nvPr/>
        </p:nvSpPr>
        <p:spPr>
          <a:xfrm>
            <a:off x="1371600" y="1143000"/>
            <a:ext cx="777204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Technologies / Methodologies </a:t>
            </a:r>
            <a:endParaRPr lang="en-IN" sz="1800" b="0" strike="noStrike" spc="-1">
              <a:solidFill>
                <a:srgbClr val="000000"/>
              </a:solidFill>
              <a:uFill>
                <a:solidFill>
                  <a:srgbClr val="FFFFFF"/>
                </a:solidFill>
              </a:uFill>
              <a:latin typeface="Arial"/>
            </a:endParaRPr>
          </a:p>
        </p:txBody>
      </p:sp>
      <p:sp>
        <p:nvSpPr>
          <p:cNvPr id="5" name="Content Placeholder 2">
            <a:extLst>
              <a:ext uri="{FF2B5EF4-FFF2-40B4-BE49-F238E27FC236}">
                <a16:creationId xmlns:a16="http://schemas.microsoft.com/office/drawing/2014/main" id="{586ADF63-81CB-4090-8612-8D3F478B85B6}"/>
              </a:ext>
            </a:extLst>
          </p:cNvPr>
          <p:cNvSpPr txBox="1">
            <a:spLocks/>
          </p:cNvSpPr>
          <p:nvPr/>
        </p:nvSpPr>
        <p:spPr>
          <a:xfrm>
            <a:off x="0" y="1828800"/>
            <a:ext cx="8458200" cy="4724400"/>
          </a:xfrm>
          <a:prstGeom prst="rect">
            <a:avLst/>
          </a:prstGeom>
        </p:spPr>
        <p:txBody>
          <a:bodyPr/>
          <a:lstStyle/>
          <a:p>
            <a:pPr marL="342900" lvl="0" indent="12700" algn="just" eaLnBrk="0" fontAlgn="base" hangingPunct="0">
              <a:spcBef>
                <a:spcPct val="20000"/>
              </a:spcBef>
              <a:spcAft>
                <a:spcPct val="0"/>
              </a:spcAft>
              <a:defRPr/>
            </a:pPr>
            <a:r>
              <a:rPr lang="en-IN" sz="2400" dirty="0">
                <a:latin typeface="Trebuchet MS" pitchFamily="34" charset="0"/>
              </a:rPr>
              <a:t>Software and Technologies</a:t>
            </a:r>
          </a:p>
          <a:p>
            <a:pPr marL="1077913" lvl="1" indent="-265113" algn="just" eaLnBrk="0" hangingPunct="0">
              <a:spcBef>
                <a:spcPct val="20000"/>
              </a:spcBef>
              <a:buFont typeface="Wingdings" pitchFamily="2" charset="2"/>
              <a:buChar char="§"/>
              <a:defRPr/>
            </a:pPr>
            <a:r>
              <a:rPr lang="en-IN" sz="2400" dirty="0">
                <a:latin typeface="Trebuchet MS" pitchFamily="34" charset="0"/>
              </a:rPr>
              <a:t>Python</a:t>
            </a:r>
          </a:p>
          <a:p>
            <a:pPr marL="1077913" lvl="1" indent="-265113" algn="just" eaLnBrk="0" hangingPunct="0">
              <a:spcBef>
                <a:spcPct val="20000"/>
              </a:spcBef>
              <a:buFont typeface="Wingdings" pitchFamily="2" charset="2"/>
              <a:buChar char="§"/>
              <a:defRPr/>
            </a:pPr>
            <a:r>
              <a:rPr lang="en-IN" sz="2400" dirty="0">
                <a:latin typeface="Trebuchet MS" pitchFamily="34" charset="0"/>
              </a:rPr>
              <a:t>Anaconda</a:t>
            </a:r>
          </a:p>
          <a:p>
            <a:pPr marL="1077913" lvl="1" indent="-265113" algn="just" eaLnBrk="0" hangingPunct="0">
              <a:spcBef>
                <a:spcPct val="20000"/>
              </a:spcBef>
              <a:buFont typeface="Wingdings" pitchFamily="2" charset="2"/>
              <a:buChar char="§"/>
              <a:defRPr/>
            </a:pPr>
            <a:r>
              <a:rPr lang="en-IN" sz="2400" spc="-1" dirty="0">
                <a:solidFill>
                  <a:srgbClr val="000000"/>
                </a:solidFill>
                <a:uFill>
                  <a:solidFill>
                    <a:srgbClr val="FFFFFF"/>
                  </a:solidFill>
                </a:uFill>
                <a:latin typeface="Trebuchet MS" pitchFamily="34" charset="0"/>
              </a:rPr>
              <a:t>Tkinter (For UI)</a:t>
            </a:r>
            <a:endParaRPr lang="en-IN" spc="-1" dirty="0">
              <a:solidFill>
                <a:srgbClr val="000000"/>
              </a:solidFill>
              <a:uFill>
                <a:solidFill>
                  <a:srgbClr val="FFFFFF"/>
                </a:solidFill>
              </a:uFill>
            </a:endParaRPr>
          </a:p>
          <a:p>
            <a:pPr marL="812800" lvl="1" indent="-468313" algn="just" eaLnBrk="0" hangingPunct="0">
              <a:spcBef>
                <a:spcPct val="20000"/>
              </a:spcBef>
              <a:defRPr/>
            </a:pPr>
            <a:r>
              <a:rPr lang="en-IN" sz="2400" spc="-1" dirty="0">
                <a:solidFill>
                  <a:srgbClr val="000000"/>
                </a:solidFill>
                <a:uFill>
                  <a:solidFill>
                    <a:srgbClr val="FFFFFF"/>
                  </a:solidFill>
                </a:uFill>
              </a:rPr>
              <a:t>Machine learning algorithms used:</a:t>
            </a:r>
          </a:p>
          <a:p>
            <a:pPr marL="812800" lvl="1" indent="-12700" algn="just" eaLnBrk="0" hangingPunct="0">
              <a:spcBef>
                <a:spcPct val="20000"/>
              </a:spcBef>
              <a:buFont typeface="Arial" panose="020B0604020202020204" pitchFamily="34" charset="0"/>
              <a:buChar char="•"/>
              <a:defRPr/>
            </a:pPr>
            <a:r>
              <a:rPr lang="en-IN" sz="2400" spc="-1" dirty="0">
                <a:solidFill>
                  <a:srgbClr val="000000"/>
                </a:solidFill>
                <a:uFill>
                  <a:solidFill>
                    <a:srgbClr val="FFFFFF"/>
                  </a:solidFill>
                </a:uFill>
              </a:rPr>
              <a:t>Random Forest</a:t>
            </a:r>
            <a:endParaRPr lang="en-IN" sz="2400" dirty="0">
              <a:latin typeface="Trebuchet MS"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5" name="CustomShape 2"/>
          <p:cNvSpPr/>
          <p:nvPr/>
        </p:nvSpPr>
        <p:spPr>
          <a:xfrm>
            <a:off x="1371600" y="1143000"/>
            <a:ext cx="777204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System Architecture</a:t>
            </a:r>
            <a:endParaRPr lang="en-IN" sz="1800" b="0" strike="noStrike" spc="-1">
              <a:solidFill>
                <a:srgbClr val="000000"/>
              </a:solidFill>
              <a:uFill>
                <a:solidFill>
                  <a:srgbClr val="FFFFFF"/>
                </a:solidFill>
              </a:uFill>
              <a:latin typeface="Arial"/>
            </a:endParaRPr>
          </a:p>
        </p:txBody>
      </p:sp>
      <p:sp>
        <p:nvSpPr>
          <p:cNvPr id="66" name="CustomShape 3"/>
          <p:cNvSpPr/>
          <p:nvPr/>
        </p:nvSpPr>
        <p:spPr>
          <a:xfrm>
            <a:off x="505800" y="1617840"/>
            <a:ext cx="6868080" cy="475848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p:txBody>
      </p:sp>
      <p:sp>
        <p:nvSpPr>
          <p:cNvPr id="5" name="Rounded Rectangle 4"/>
          <p:cNvSpPr/>
          <p:nvPr/>
        </p:nvSpPr>
        <p:spPr>
          <a:xfrm>
            <a:off x="1428728" y="2143116"/>
            <a:ext cx="128588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WebScrap</a:t>
            </a:r>
            <a:endParaRPr lang="en-US" dirty="0"/>
          </a:p>
        </p:txBody>
      </p:sp>
      <p:cxnSp>
        <p:nvCxnSpPr>
          <p:cNvPr id="7" name="Straight Arrow Connector 6"/>
          <p:cNvCxnSpPr>
            <a:stCxn id="5" idx="2"/>
            <a:endCxn id="8" idx="0"/>
          </p:cNvCxnSpPr>
          <p:nvPr/>
        </p:nvCxnSpPr>
        <p:spPr>
          <a:xfrm rot="5400000">
            <a:off x="1785918" y="278605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428728" y="3071810"/>
            <a:ext cx="128588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Cleaning</a:t>
            </a:r>
            <a:endParaRPr lang="en-US" dirty="0"/>
          </a:p>
        </p:txBody>
      </p:sp>
      <p:cxnSp>
        <p:nvCxnSpPr>
          <p:cNvPr id="10" name="Straight Arrow Connector 9"/>
          <p:cNvCxnSpPr>
            <a:stCxn id="8" idx="2"/>
          </p:cNvCxnSpPr>
          <p:nvPr/>
        </p:nvCxnSpPr>
        <p:spPr>
          <a:xfrm rot="5400000">
            <a:off x="1785918"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428728" y="4000504"/>
            <a:ext cx="128588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Dataset + Jason File</a:t>
            </a:r>
            <a:endParaRPr lang="en-US" dirty="0"/>
          </a:p>
        </p:txBody>
      </p:sp>
      <p:cxnSp>
        <p:nvCxnSpPr>
          <p:cNvPr id="13" name="Straight Arrow Connector 12"/>
          <p:cNvCxnSpPr>
            <a:stCxn id="11" idx="2"/>
          </p:cNvCxnSpPr>
          <p:nvPr/>
        </p:nvCxnSpPr>
        <p:spPr>
          <a:xfrm rot="5400000">
            <a:off x="1785918" y="485776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071538" y="5143512"/>
            <a:ext cx="1928826"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Dataset training using different methods</a:t>
            </a:r>
            <a:endParaRPr lang="en-US" dirty="0"/>
          </a:p>
        </p:txBody>
      </p:sp>
      <p:sp>
        <p:nvSpPr>
          <p:cNvPr id="39" name="Rounded Rectangle 38"/>
          <p:cNvSpPr/>
          <p:nvPr/>
        </p:nvSpPr>
        <p:spPr>
          <a:xfrm>
            <a:off x="5214942" y="5214950"/>
            <a:ext cx="1785950"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 using best possible method</a:t>
            </a:r>
            <a:endParaRPr lang="en-US" dirty="0"/>
          </a:p>
        </p:txBody>
      </p:sp>
      <p:sp>
        <p:nvSpPr>
          <p:cNvPr id="41" name="TextBox 40"/>
          <p:cNvSpPr txBox="1"/>
          <p:nvPr/>
        </p:nvSpPr>
        <p:spPr>
          <a:xfrm>
            <a:off x="1285852" y="1714488"/>
            <a:ext cx="1643074" cy="430887"/>
          </a:xfrm>
          <a:prstGeom prst="rect">
            <a:avLst/>
          </a:prstGeom>
          <a:noFill/>
        </p:spPr>
        <p:txBody>
          <a:bodyPr wrap="square" rtlCol="0">
            <a:spAutoFit/>
          </a:bodyPr>
          <a:lstStyle/>
          <a:p>
            <a:r>
              <a:rPr lang="en-IN" sz="2200" b="1" dirty="0">
                <a:ln w="17780" cmpd="sng">
                  <a:solidFill>
                    <a:schemeClr val="tx1"/>
                  </a:solidFill>
                  <a:prstDash val="solid"/>
                  <a:miter lim="800000"/>
                </a:ln>
                <a:effectLst>
                  <a:outerShdw blurRad="50800" algn="tl" rotWithShape="0">
                    <a:srgbClr val="000000"/>
                  </a:outerShdw>
                </a:effectLst>
              </a:rPr>
              <a:t>TRAINING</a:t>
            </a:r>
            <a:endParaRPr lang="en-US" sz="2200" b="1" dirty="0">
              <a:ln w="17780" cmpd="sng">
                <a:solidFill>
                  <a:schemeClr val="tx1"/>
                </a:solidFill>
                <a:prstDash val="solid"/>
                <a:miter lim="800000"/>
              </a:ln>
              <a:effectLst>
                <a:outerShdw blurRad="50800" algn="tl" rotWithShape="0">
                  <a:srgbClr val="000000"/>
                </a:outerShdw>
              </a:effectLst>
            </a:endParaRPr>
          </a:p>
        </p:txBody>
      </p:sp>
      <p:sp>
        <p:nvSpPr>
          <p:cNvPr id="42" name="Rounded Rectangle 41"/>
          <p:cNvSpPr/>
          <p:nvPr/>
        </p:nvSpPr>
        <p:spPr>
          <a:xfrm>
            <a:off x="5429256" y="2143116"/>
            <a:ext cx="128588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WebScrap</a:t>
            </a:r>
            <a:endParaRPr lang="en-US" dirty="0"/>
          </a:p>
        </p:txBody>
      </p:sp>
      <p:cxnSp>
        <p:nvCxnSpPr>
          <p:cNvPr id="43" name="Straight Arrow Connector 42"/>
          <p:cNvCxnSpPr/>
          <p:nvPr/>
        </p:nvCxnSpPr>
        <p:spPr>
          <a:xfrm rot="5400000">
            <a:off x="5787240" y="2785264"/>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5429256" y="3071810"/>
            <a:ext cx="128588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Cleaning</a:t>
            </a:r>
            <a:endParaRPr lang="en-US" dirty="0"/>
          </a:p>
        </p:txBody>
      </p:sp>
      <p:cxnSp>
        <p:nvCxnSpPr>
          <p:cNvPr id="47" name="Straight Arrow Connector 46"/>
          <p:cNvCxnSpPr>
            <a:stCxn id="46" idx="2"/>
          </p:cNvCxnSpPr>
          <p:nvPr/>
        </p:nvCxnSpPr>
        <p:spPr>
          <a:xfrm rot="5400000">
            <a:off x="5786446" y="371475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5429256" y="4000504"/>
            <a:ext cx="1285884"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Dataset + Jason File</a:t>
            </a:r>
            <a:endParaRPr lang="en-US" dirty="0"/>
          </a:p>
        </p:txBody>
      </p:sp>
      <p:cxnSp>
        <p:nvCxnSpPr>
          <p:cNvPr id="49" name="Straight Arrow Connector 48"/>
          <p:cNvCxnSpPr>
            <a:stCxn id="48" idx="2"/>
          </p:cNvCxnSpPr>
          <p:nvPr/>
        </p:nvCxnSpPr>
        <p:spPr>
          <a:xfrm rot="5400000">
            <a:off x="5750727" y="4893479"/>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57818" y="1714488"/>
            <a:ext cx="1643074" cy="430887"/>
          </a:xfrm>
          <a:prstGeom prst="rect">
            <a:avLst/>
          </a:prstGeom>
          <a:noFill/>
        </p:spPr>
        <p:txBody>
          <a:bodyPr wrap="square" rtlCol="0">
            <a:spAutoFit/>
          </a:bodyPr>
          <a:lstStyle/>
          <a:p>
            <a:r>
              <a:rPr lang="en-IN" sz="2200" b="1" dirty="0">
                <a:ln w="17780" cmpd="sng">
                  <a:solidFill>
                    <a:schemeClr val="tx1"/>
                  </a:solidFill>
                  <a:prstDash val="solid"/>
                  <a:miter lim="800000"/>
                </a:ln>
                <a:effectLst>
                  <a:outerShdw blurRad="50800" algn="tl" rotWithShape="0">
                    <a:srgbClr val="000000"/>
                  </a:outerShdw>
                </a:effectLst>
              </a:rPr>
              <a:t>TESTING</a:t>
            </a:r>
            <a:endParaRPr lang="en-US" sz="2200" b="1" dirty="0">
              <a:ln w="17780" cmpd="sng">
                <a:solidFill>
                  <a:schemeClr val="tx1"/>
                </a:solidFill>
                <a:prstDash val="solid"/>
                <a:miter lim="800000"/>
              </a:ln>
              <a:effectLst>
                <a:outerShdw blurRad="50800" algn="tl" rotWithShape="0">
                  <a:srgbClr val="000000"/>
                </a:outerShdw>
              </a:effectLst>
            </a:endParaRPr>
          </a:p>
        </p:txBody>
      </p:sp>
      <p:sp>
        <p:nvSpPr>
          <p:cNvPr id="52" name="TextBox 51"/>
          <p:cNvSpPr txBox="1"/>
          <p:nvPr/>
        </p:nvSpPr>
        <p:spPr>
          <a:xfrm>
            <a:off x="3357554" y="4857760"/>
            <a:ext cx="1643074" cy="1754326"/>
          </a:xfrm>
          <a:prstGeom prst="rect">
            <a:avLst/>
          </a:prstGeom>
          <a:noFill/>
        </p:spPr>
        <p:txBody>
          <a:bodyPr wrap="square" rtlCol="0">
            <a:spAutoFit/>
          </a:bodyPr>
          <a:lstStyle/>
          <a:p>
            <a:pPr algn="ctr"/>
            <a:r>
              <a:rPr lang="en-IN" dirty="0"/>
              <a:t>As of now this Model predicted at most 38 matches correctly.</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994</Words>
  <Application>Microsoft Office PowerPoint</Application>
  <PresentationFormat>On-screen Show (4:3)</PresentationFormat>
  <Paragraphs>162</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lastModifiedBy>
  <cp:revision>13</cp:revision>
  <dcterms:modified xsi:type="dcterms:W3CDTF">2019-05-18T06:47:31Z</dcterms:modified>
  <dc:language>en-IN</dc:language>
</cp:coreProperties>
</file>