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538" r:id="rId2"/>
    <p:sldId id="548" r:id="rId3"/>
    <p:sldId id="550" r:id="rId4"/>
    <p:sldId id="536" r:id="rId5"/>
    <p:sldId id="551" r:id="rId6"/>
    <p:sldId id="535" r:id="rId7"/>
    <p:sldId id="541" r:id="rId8"/>
    <p:sldId id="546" r:id="rId9"/>
    <p:sldId id="549" r:id="rId10"/>
  </p:sldIdLst>
  <p:sldSz cx="9144000" cy="6858000" type="screen4x3"/>
  <p:notesSz cx="6797675" cy="987425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FF0066"/>
    <a:srgbClr val="0000FF"/>
    <a:srgbClr val="33CC33"/>
    <a:srgbClr val="00FFFF"/>
    <a:srgbClr val="6600FF"/>
    <a:srgbClr val="CC66FF"/>
    <a:srgbClr val="62832D"/>
    <a:srgbClr val="0066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86811" autoAdjust="0"/>
  </p:normalViewPr>
  <p:slideViewPr>
    <p:cSldViewPr>
      <p:cViewPr varScale="1">
        <p:scale>
          <a:sx n="64" d="100"/>
          <a:sy n="64" d="100"/>
        </p:scale>
        <p:origin x="1216" y="52"/>
      </p:cViewPr>
      <p:guideLst>
        <p:guide orient="horz" pos="2160"/>
        <p:guide pos="2880"/>
      </p:guideLst>
    </p:cSldViewPr>
  </p:slideViewPr>
  <p:notesTextViewPr>
    <p:cViewPr>
      <p:scale>
        <a:sx n="100" d="100"/>
        <a:sy n="100" d="100"/>
      </p:scale>
      <p:origin x="0" y="0"/>
    </p:cViewPr>
  </p:notesTextViewPr>
  <p:sorterViewPr>
    <p:cViewPr>
      <p:scale>
        <a:sx n="90" d="100"/>
        <a:sy n="90" d="100"/>
      </p:scale>
      <p:origin x="0" y="13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6443" cy="49405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49664" y="0"/>
            <a:ext cx="2946443" cy="494050"/>
          </a:xfrm>
          <a:prstGeom prst="rect">
            <a:avLst/>
          </a:prstGeom>
        </p:spPr>
        <p:txBody>
          <a:bodyPr vert="horz" lIns="91440" tIns="45720" rIns="91440" bIns="45720" rtlCol="0"/>
          <a:lstStyle>
            <a:lvl1pPr algn="r">
              <a:defRPr sz="1200"/>
            </a:lvl1pPr>
          </a:lstStyle>
          <a:p>
            <a:pPr>
              <a:defRPr/>
            </a:pPr>
            <a:fld id="{26A7C97D-3554-44E0-8E72-665D45387ACC}" type="datetimeFigureOut">
              <a:rPr lang="en-US"/>
              <a:pPr>
                <a:defRPr/>
              </a:pPr>
              <a:t>2/5/2019</a:t>
            </a:fld>
            <a:endParaRPr lang="en-US"/>
          </a:p>
        </p:txBody>
      </p:sp>
      <p:sp>
        <p:nvSpPr>
          <p:cNvPr id="4" name="Footer Placeholder 3"/>
          <p:cNvSpPr>
            <a:spLocks noGrp="1"/>
          </p:cNvSpPr>
          <p:nvPr>
            <p:ph type="ftr" sz="quarter" idx="2"/>
          </p:nvPr>
        </p:nvSpPr>
        <p:spPr>
          <a:xfrm>
            <a:off x="1" y="9378514"/>
            <a:ext cx="2946443" cy="49405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49664" y="9378514"/>
            <a:ext cx="2946443" cy="494050"/>
          </a:xfrm>
          <a:prstGeom prst="rect">
            <a:avLst/>
          </a:prstGeom>
        </p:spPr>
        <p:txBody>
          <a:bodyPr vert="horz" lIns="91440" tIns="45720" rIns="91440" bIns="45720" rtlCol="0" anchor="b"/>
          <a:lstStyle>
            <a:lvl1pPr algn="r">
              <a:defRPr sz="1200"/>
            </a:lvl1pPr>
          </a:lstStyle>
          <a:p>
            <a:pPr>
              <a:defRPr/>
            </a:pPr>
            <a:fld id="{1486DC43-659C-4A17-BDC0-5684401D4FAB}"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6443" cy="49405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49664" y="0"/>
            <a:ext cx="2946443" cy="494050"/>
          </a:xfrm>
          <a:prstGeom prst="rect">
            <a:avLst/>
          </a:prstGeom>
        </p:spPr>
        <p:txBody>
          <a:bodyPr vert="horz" lIns="91440" tIns="45720" rIns="91440" bIns="45720" rtlCol="0"/>
          <a:lstStyle>
            <a:lvl1pPr algn="r">
              <a:defRPr sz="1200"/>
            </a:lvl1pPr>
          </a:lstStyle>
          <a:p>
            <a:pPr>
              <a:defRPr/>
            </a:pPr>
            <a:fld id="{C973BE83-6A1D-4DA3-83D0-ED76C71EFE38}" type="datetimeFigureOut">
              <a:rPr lang="en-US"/>
              <a:pPr>
                <a:defRPr/>
              </a:pPr>
              <a:t>2/5/2019</a:t>
            </a:fld>
            <a:endParaRPr lang="en-US"/>
          </a:p>
        </p:txBody>
      </p:sp>
      <p:sp>
        <p:nvSpPr>
          <p:cNvPr id="4" name="Slide Image Placeholder 3"/>
          <p:cNvSpPr>
            <a:spLocks noGrp="1" noRot="1" noChangeAspect="1"/>
          </p:cNvSpPr>
          <p:nvPr>
            <p:ph type="sldImg" idx="2"/>
          </p:nvPr>
        </p:nvSpPr>
        <p:spPr>
          <a:xfrm>
            <a:off x="931863" y="739775"/>
            <a:ext cx="4935537" cy="3703638"/>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0551" y="4690944"/>
            <a:ext cx="5438140" cy="444307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9378514"/>
            <a:ext cx="2946443" cy="49405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49664" y="9378514"/>
            <a:ext cx="2946443" cy="494050"/>
          </a:xfrm>
          <a:prstGeom prst="rect">
            <a:avLst/>
          </a:prstGeom>
        </p:spPr>
        <p:txBody>
          <a:bodyPr vert="horz" lIns="91440" tIns="45720" rIns="91440" bIns="45720" rtlCol="0" anchor="b"/>
          <a:lstStyle>
            <a:lvl1pPr algn="r">
              <a:defRPr sz="1200"/>
            </a:lvl1pPr>
          </a:lstStyle>
          <a:p>
            <a:pPr>
              <a:defRPr/>
            </a:pPr>
            <a:fld id="{01C81575-24DE-4F6C-A73E-0331B3B2E41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5</a:t>
            </a:fld>
            <a:endParaRPr lang="en-US"/>
          </a:p>
        </p:txBody>
      </p:sp>
    </p:spTree>
    <p:extLst>
      <p:ext uri="{BB962C8B-B14F-4D97-AF65-F5344CB8AC3E}">
        <p14:creationId xmlns:p14="http://schemas.microsoft.com/office/powerpoint/2010/main" val="3459716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userDrawn="1"/>
        </p:nvSpPr>
        <p:spPr>
          <a:xfrm>
            <a:off x="0" y="152400"/>
            <a:ext cx="1447800" cy="1200329"/>
          </a:xfrm>
          <a:prstGeom prst="rect">
            <a:avLst/>
          </a:prstGeom>
          <a:solidFill>
            <a:schemeClr val="bg1"/>
          </a:solidFill>
        </p:spPr>
        <p:txBody>
          <a:bodyPr wrap="square" rtlCol="0">
            <a:spAutoFit/>
          </a:bodyPr>
          <a:lstStyle/>
          <a:p>
            <a:endParaRPr lang="en-US" dirty="0"/>
          </a:p>
          <a:p>
            <a:endParaRPr lang="en-US" dirty="0"/>
          </a:p>
          <a:p>
            <a:endParaRPr lang="en-US" dirty="0"/>
          </a:p>
          <a:p>
            <a:endParaRPr lang="en-IN" dirty="0"/>
          </a:p>
        </p:txBody>
      </p:sp>
      <p:pic>
        <p:nvPicPr>
          <p:cNvPr id="3" name="Picture 2" descr="https://lh4.googleusercontent.com/proxy/YA9Xoqs7jhpeuwrEjwhdi_EVSCDwUdpr72V-2YHZ2lz2y1FaqityK8c8RlZRTvUDEw3Y2TekyGNi07wcREil5Ez3ii80dA-DE8G6HAQjEmJVz8W32Wy2uaDAWwuZs6uPZtJp2zrUJ_Qps2T1CUmSpuPR8dk2XA=w128-h144-k-no"/>
          <p:cNvPicPr>
            <a:picLocks noChangeAspect="1" noChangeArrowheads="1"/>
          </p:cNvPicPr>
          <p:nvPr userDrawn="1"/>
        </p:nvPicPr>
        <p:blipFill>
          <a:blip r:embed="rId2" cstate="print"/>
          <a:srcRect/>
          <a:stretch>
            <a:fillRect/>
          </a:stretch>
        </p:blipFill>
        <p:spPr bwMode="auto">
          <a:xfrm>
            <a:off x="179696" y="138752"/>
            <a:ext cx="868725" cy="972000"/>
          </a:xfrm>
          <a:prstGeom prst="rect">
            <a:avLst/>
          </a:prstGeom>
          <a:noFill/>
        </p:spPr>
      </p:pic>
      <p:grpSp>
        <p:nvGrpSpPr>
          <p:cNvPr id="4" name="Group 3"/>
          <p:cNvGrpSpPr/>
          <p:nvPr userDrawn="1"/>
        </p:nvGrpSpPr>
        <p:grpSpPr>
          <a:xfrm>
            <a:off x="1219200" y="102154"/>
            <a:ext cx="7924800" cy="1004990"/>
            <a:chOff x="1219200" y="102154"/>
            <a:chExt cx="7924800" cy="1004990"/>
          </a:xfrm>
        </p:grpSpPr>
        <p:pic>
          <p:nvPicPr>
            <p:cNvPr id="5" name="Picture 2"/>
            <p:cNvPicPr>
              <a:picLocks noChangeAspect="1" noChangeArrowheads="1"/>
            </p:cNvPicPr>
            <p:nvPr/>
          </p:nvPicPr>
          <p:blipFill>
            <a:blip r:embed="rId3" cstate="print"/>
            <a:srcRect/>
            <a:stretch>
              <a:fillRect/>
            </a:stretch>
          </p:blipFill>
          <p:spPr bwMode="auto">
            <a:xfrm>
              <a:off x="2702618" y="103496"/>
              <a:ext cx="1620982" cy="990600"/>
            </a:xfrm>
            <a:prstGeom prst="rect">
              <a:avLst/>
            </a:prstGeom>
            <a:noFill/>
            <a:ln w="9525">
              <a:noFill/>
              <a:miter lim="800000"/>
              <a:headEnd/>
              <a:tailEnd/>
            </a:ln>
          </p:spPr>
        </p:pic>
        <p:pic>
          <p:nvPicPr>
            <p:cNvPr id="6" name="Picture 3"/>
            <p:cNvPicPr>
              <a:picLocks noChangeArrowheads="1"/>
            </p:cNvPicPr>
            <p:nvPr/>
          </p:nvPicPr>
          <p:blipFill>
            <a:blip r:embed="rId4" cstate="print"/>
            <a:srcRect/>
            <a:stretch>
              <a:fillRect/>
            </a:stretch>
          </p:blipFill>
          <p:spPr bwMode="auto">
            <a:xfrm>
              <a:off x="4323600" y="106680"/>
              <a:ext cx="1620000" cy="988695"/>
            </a:xfrm>
            <a:prstGeom prst="rect">
              <a:avLst/>
            </a:prstGeom>
            <a:noFill/>
            <a:ln w="9525">
              <a:noFill/>
              <a:miter lim="800000"/>
              <a:headEnd/>
              <a:tailEnd/>
            </a:ln>
          </p:spPr>
        </p:pic>
        <p:pic>
          <p:nvPicPr>
            <p:cNvPr id="7" name="Picture 5"/>
            <p:cNvPicPr>
              <a:picLocks noChangeArrowheads="1"/>
            </p:cNvPicPr>
            <p:nvPr/>
          </p:nvPicPr>
          <p:blipFill>
            <a:blip r:embed="rId5" cstate="print"/>
            <a:srcRect/>
            <a:stretch>
              <a:fillRect/>
            </a:stretch>
          </p:blipFill>
          <p:spPr bwMode="auto">
            <a:xfrm>
              <a:off x="5923800" y="117144"/>
              <a:ext cx="1620000" cy="990000"/>
            </a:xfrm>
            <a:prstGeom prst="rect">
              <a:avLst/>
            </a:prstGeom>
            <a:noFill/>
            <a:ln w="9525">
              <a:noFill/>
              <a:miter lim="800000"/>
              <a:headEnd/>
              <a:tailEnd/>
            </a:ln>
          </p:spPr>
        </p:pic>
        <p:pic>
          <p:nvPicPr>
            <p:cNvPr id="8" name="Picture 6"/>
            <p:cNvPicPr>
              <a:picLocks noChangeArrowheads="1"/>
            </p:cNvPicPr>
            <p:nvPr/>
          </p:nvPicPr>
          <p:blipFill>
            <a:blip r:embed="rId6" cstate="print"/>
            <a:srcRect/>
            <a:stretch>
              <a:fillRect/>
            </a:stretch>
          </p:blipFill>
          <p:spPr bwMode="auto">
            <a:xfrm>
              <a:off x="7524000" y="112056"/>
              <a:ext cx="1620000" cy="990000"/>
            </a:xfrm>
            <a:prstGeom prst="rect">
              <a:avLst/>
            </a:prstGeom>
            <a:noFill/>
            <a:ln w="9525">
              <a:noFill/>
              <a:miter lim="800000"/>
              <a:headEnd/>
              <a:tailEnd/>
            </a:ln>
          </p:spPr>
        </p:pic>
        <p:pic>
          <p:nvPicPr>
            <p:cNvPr id="9" name="Picture 7"/>
            <p:cNvPicPr>
              <a:picLocks noChangeArrowheads="1"/>
            </p:cNvPicPr>
            <p:nvPr/>
          </p:nvPicPr>
          <p:blipFill>
            <a:blip r:embed="rId7" cstate="print"/>
            <a:srcRect/>
            <a:stretch>
              <a:fillRect/>
            </a:stretch>
          </p:blipFill>
          <p:spPr bwMode="auto">
            <a:xfrm>
              <a:off x="1219200" y="102154"/>
              <a:ext cx="1620000" cy="990000"/>
            </a:xfrm>
            <a:prstGeom prst="rect">
              <a:avLst/>
            </a:prstGeom>
            <a:noFill/>
            <a:ln w="9525">
              <a:noFill/>
              <a:miter lim="800000"/>
              <a:headEnd/>
              <a:tailEnd/>
            </a:ln>
          </p:spPr>
        </p:pic>
      </p:grpSp>
      <p:pic>
        <p:nvPicPr>
          <p:cNvPr id="1026" name="Picture 2"/>
          <p:cNvPicPr>
            <a:picLocks noChangeAspect="1" noChangeArrowheads="1"/>
          </p:cNvPicPr>
          <p:nvPr userDrawn="1"/>
        </p:nvPicPr>
        <p:blipFill>
          <a:blip r:embed="rId8" cstate="print"/>
          <a:srcRect/>
          <a:stretch>
            <a:fillRect/>
          </a:stretch>
        </p:blipFill>
        <p:spPr bwMode="auto">
          <a:xfrm>
            <a:off x="7530152" y="1600200"/>
            <a:ext cx="1600200" cy="5127008"/>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3" cstate="print"/>
          <a:srcRect/>
          <a:stretch>
            <a:fillRect/>
          </a:stretch>
        </p:blipFill>
        <p:spPr bwMode="auto">
          <a:xfrm>
            <a:off x="1" y="-35256"/>
            <a:ext cx="9144000" cy="69342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0919" y="2286000"/>
            <a:ext cx="5116081" cy="707886"/>
          </a:xfrm>
          <a:prstGeom prst="rect">
            <a:avLst/>
          </a:prstGeom>
        </p:spPr>
        <p:txBody>
          <a:bodyPr wrap="none">
            <a:spAutoFit/>
          </a:bodyPr>
          <a:lstStyle/>
          <a:p>
            <a:pPr algn="r"/>
            <a:r>
              <a:rPr lang="en-US" sz="4000" dirty="0">
                <a:solidFill>
                  <a:srgbClr val="FF0000"/>
                </a:solidFill>
                <a:latin typeface="Trebuchet MS" pitchFamily="34" charset="0"/>
              </a:rPr>
              <a:t>Mini-Project Approval</a:t>
            </a:r>
          </a:p>
        </p:txBody>
      </p:sp>
      <p:sp>
        <p:nvSpPr>
          <p:cNvPr id="3" name="TextBox 2"/>
          <p:cNvSpPr txBox="1"/>
          <p:nvPr/>
        </p:nvSpPr>
        <p:spPr>
          <a:xfrm>
            <a:off x="381000" y="3276600"/>
            <a:ext cx="8458200" cy="2554545"/>
          </a:xfrm>
          <a:prstGeom prst="rect">
            <a:avLst/>
          </a:prstGeom>
          <a:noFill/>
        </p:spPr>
        <p:txBody>
          <a:bodyPr wrap="square" rtlCol="0">
            <a:spAutoFit/>
          </a:bodyPr>
          <a:lstStyle/>
          <a:p>
            <a:r>
              <a:rPr lang="en-US" sz="2000" dirty="0">
                <a:latin typeface="Trebuchet MS" pitchFamily="34" charset="0"/>
              </a:rPr>
              <a:t>Project Title	:  IPL Predictor	                        </a:t>
            </a:r>
          </a:p>
          <a:p>
            <a:endParaRPr lang="en-US" sz="2000" dirty="0">
              <a:latin typeface="Trebuchet MS" pitchFamily="34" charset="0"/>
            </a:endParaRPr>
          </a:p>
          <a:p>
            <a:r>
              <a:rPr lang="en-US" sz="2000" dirty="0">
                <a:latin typeface="Trebuchet MS" pitchFamily="34" charset="0"/>
              </a:rPr>
              <a:t>Project Guide	:  Dr. Uma D        </a:t>
            </a:r>
          </a:p>
          <a:p>
            <a:endParaRPr lang="en-US" sz="2000" dirty="0">
              <a:latin typeface="Trebuchet MS" pitchFamily="34" charset="0"/>
            </a:endParaRPr>
          </a:p>
          <a:p>
            <a:r>
              <a:rPr lang="en-US" sz="2000" dirty="0">
                <a:latin typeface="Trebuchet MS" pitchFamily="34" charset="0"/>
              </a:rPr>
              <a:t>Project Team 	:  Anand Singhania, PES1201700130</a:t>
            </a:r>
          </a:p>
          <a:p>
            <a:r>
              <a:rPr lang="en-US" sz="2000" dirty="0">
                <a:latin typeface="Trebuchet MS" pitchFamily="34" charset="0"/>
              </a:rPr>
              <a:t>		   Aniket Anand, PES1201700185</a:t>
            </a:r>
          </a:p>
          <a:p>
            <a:r>
              <a:rPr lang="en-US" sz="2000" dirty="0">
                <a:latin typeface="Trebuchet MS" pitchFamily="34" charset="0"/>
              </a:rPr>
              <a:t>		   Harsh Choudhary,PES1201700279 </a:t>
            </a:r>
          </a:p>
          <a:p>
            <a:endParaRPr lang="en-IN" sz="2000" dirty="0">
              <a:latin typeface="Trebuchet MS"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0" y="1581150"/>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514600" y="1155998"/>
            <a:ext cx="6477000" cy="461665"/>
          </a:xfrm>
          <a:prstGeom prst="rect">
            <a:avLst/>
          </a:prstGeom>
          <a:noFill/>
          <a:ln w="9525">
            <a:noFill/>
            <a:miter lim="800000"/>
            <a:headEnd/>
            <a:tailEnd/>
          </a:ln>
        </p:spPr>
        <p:txBody>
          <a:bodyPr wrap="square">
            <a:spAutoFit/>
          </a:bodyPr>
          <a:lstStyle/>
          <a:p>
            <a:pPr marL="342900" indent="-342900" algn="r" eaLnBrk="0" hangingPunct="0">
              <a:defRPr/>
            </a:pPr>
            <a:r>
              <a:rPr lang="en-US" sz="2400" dirty="0">
                <a:solidFill>
                  <a:srgbClr val="FF0000"/>
                </a:solidFill>
                <a:latin typeface="Trebuchet MS" pitchFamily="34" charset="0"/>
              </a:rPr>
              <a:t>Problem Statement </a:t>
            </a:r>
          </a:p>
        </p:txBody>
      </p:sp>
      <p:sp>
        <p:nvSpPr>
          <p:cNvPr id="4" name="Content Placeholder 2"/>
          <p:cNvSpPr txBox="1">
            <a:spLocks/>
          </p:cNvSpPr>
          <p:nvPr/>
        </p:nvSpPr>
        <p:spPr>
          <a:xfrm>
            <a:off x="-76200" y="2019300"/>
            <a:ext cx="8534400" cy="2819400"/>
          </a:xfrm>
          <a:prstGeom prst="rect">
            <a:avLst/>
          </a:prstGeom>
        </p:spPr>
        <p:txBody>
          <a:bodyPr anchor="ctr"/>
          <a:lstStyle/>
          <a:p>
            <a:pPr marL="812800" lvl="1" algn="ctr" eaLnBrk="0" hangingPunct="0">
              <a:spcBef>
                <a:spcPct val="20000"/>
              </a:spcBef>
              <a:defRPr/>
            </a:pPr>
            <a:r>
              <a:rPr lang="en-US" sz="5400" dirty="0">
                <a:solidFill>
                  <a:srgbClr val="0000FF"/>
                </a:solidFill>
                <a:latin typeface="Trebuchet MS" pitchFamily="34" charset="0"/>
              </a:rPr>
              <a:t>Predicting</a:t>
            </a:r>
          </a:p>
          <a:p>
            <a:pPr marL="812800" lvl="1" algn="ctr" eaLnBrk="0" hangingPunct="0">
              <a:spcBef>
                <a:spcPct val="20000"/>
              </a:spcBef>
              <a:defRPr/>
            </a:pPr>
            <a:r>
              <a:rPr lang="en-US" sz="5400" dirty="0">
                <a:solidFill>
                  <a:srgbClr val="0000FF"/>
                </a:solidFill>
                <a:latin typeface="Trebuchet MS" pitchFamily="34" charset="0"/>
              </a:rPr>
              <a:t>Playing XI, Scores &amp; Results for IPL Match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0" y="1581150"/>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514600" y="1155998"/>
            <a:ext cx="6477000" cy="461665"/>
          </a:xfrm>
          <a:prstGeom prst="rect">
            <a:avLst/>
          </a:prstGeom>
          <a:noFill/>
          <a:ln w="9525">
            <a:noFill/>
            <a:miter lim="800000"/>
            <a:headEnd/>
            <a:tailEnd/>
          </a:ln>
        </p:spPr>
        <p:txBody>
          <a:bodyPr wrap="square">
            <a:spAutoFit/>
          </a:bodyPr>
          <a:lstStyle/>
          <a:p>
            <a:pPr marL="342900" indent="-342900" algn="r" eaLnBrk="0" hangingPunct="0">
              <a:defRPr/>
            </a:pPr>
            <a:r>
              <a:rPr lang="en-US" sz="2400" dirty="0">
                <a:solidFill>
                  <a:srgbClr val="FF0000"/>
                </a:solidFill>
                <a:latin typeface="Trebuchet MS" pitchFamily="34" charset="0"/>
              </a:rPr>
              <a:t>Introduction</a:t>
            </a:r>
          </a:p>
        </p:txBody>
      </p:sp>
      <p:sp>
        <p:nvSpPr>
          <p:cNvPr id="4" name="Content Placeholder 2"/>
          <p:cNvSpPr txBox="1">
            <a:spLocks/>
          </p:cNvSpPr>
          <p:nvPr/>
        </p:nvSpPr>
        <p:spPr>
          <a:xfrm>
            <a:off x="-381000" y="1828800"/>
            <a:ext cx="8458200" cy="4724400"/>
          </a:xfrm>
          <a:prstGeom prst="rect">
            <a:avLst/>
          </a:prstGeom>
        </p:spPr>
        <p:txBody>
          <a:bodyPr/>
          <a:lstStyle/>
          <a:p>
            <a:pPr marL="989013" lvl="1" indent="-176213" eaLnBrk="0" hangingPunct="0">
              <a:spcBef>
                <a:spcPct val="20000"/>
              </a:spcBef>
              <a:buFont typeface="Wingdings" pitchFamily="2" charset="2"/>
              <a:buChar char="§"/>
              <a:defRPr/>
            </a:pPr>
            <a:r>
              <a:rPr lang="en-US" sz="2400" dirty="0">
                <a:latin typeface="Trebuchet MS" pitchFamily="34" charset="0"/>
              </a:rPr>
              <a:t>Indian Premier League is a professional Twenty20 Cricket league in India.</a:t>
            </a:r>
          </a:p>
          <a:p>
            <a:pPr marL="989013" lvl="1" indent="-176213" eaLnBrk="0" hangingPunct="0">
              <a:spcBef>
                <a:spcPct val="20000"/>
              </a:spcBef>
              <a:buFont typeface="Wingdings" pitchFamily="2" charset="2"/>
              <a:buChar char="§"/>
              <a:defRPr/>
            </a:pPr>
            <a:r>
              <a:rPr lang="en-US" sz="2400" dirty="0">
                <a:latin typeface="Trebuchet MS" pitchFamily="34" charset="0"/>
              </a:rPr>
              <a:t>This project deals with huge amount of data in order to predict the outcome of the upcoming matches.</a:t>
            </a:r>
          </a:p>
          <a:p>
            <a:pPr marL="989013" lvl="1" indent="-176213" eaLnBrk="0" hangingPunct="0">
              <a:spcBef>
                <a:spcPct val="20000"/>
              </a:spcBef>
              <a:buFont typeface="Wingdings" pitchFamily="2" charset="2"/>
              <a:buChar char="§"/>
              <a:defRPr/>
            </a:pPr>
            <a:r>
              <a:rPr lang="en-US" sz="2400" dirty="0">
                <a:latin typeface="Trebuchet MS" pitchFamily="34" charset="0"/>
              </a:rPr>
              <a:t>We have collected data from various resources in order to build a valuable data set.</a:t>
            </a:r>
          </a:p>
          <a:p>
            <a:pPr marL="989013" lvl="1" indent="-176213" eaLnBrk="0" hangingPunct="0">
              <a:spcBef>
                <a:spcPct val="20000"/>
              </a:spcBef>
              <a:buFont typeface="Wingdings" pitchFamily="2" charset="2"/>
              <a:buChar char="§"/>
              <a:defRPr/>
            </a:pPr>
            <a:r>
              <a:rPr lang="en-US" sz="2400" dirty="0">
                <a:latin typeface="Trebuchet MS" pitchFamily="34" charset="0"/>
              </a:rPr>
              <a:t>Factors such as Player record, Venue, </a:t>
            </a:r>
          </a:p>
          <a:p>
            <a:pPr marL="989013" lvl="1" indent="-176213" eaLnBrk="0" hangingPunct="0">
              <a:spcBef>
                <a:spcPct val="20000"/>
              </a:spcBef>
              <a:buFont typeface="Wingdings" pitchFamily="2" charset="2"/>
              <a:buChar char="§"/>
              <a:defRPr/>
            </a:pPr>
            <a:r>
              <a:rPr lang="en-US" sz="2400" dirty="0">
                <a:latin typeface="Trebuchet MS" pitchFamily="34" charset="0"/>
              </a:rPr>
              <a:t>However Cricket is an unpredictable game but we aim to predict the result as accurate as possible.</a:t>
            </a:r>
          </a:p>
          <a:p>
            <a:pPr marL="989013" lvl="1" indent="-176213" eaLnBrk="0" hangingPunct="0">
              <a:spcBef>
                <a:spcPct val="20000"/>
              </a:spcBef>
              <a:buFont typeface="Wingdings" pitchFamily="2" charset="2"/>
              <a:buChar char="§"/>
              <a:defRPr/>
            </a:pPr>
            <a:endParaRPr lang="en-IN" sz="2400" dirty="0">
              <a:latin typeface="Trebuchet MS" pitchFamily="34" charset="0"/>
            </a:endParaRPr>
          </a:p>
          <a:p>
            <a:pPr marL="342900" marR="0" lvl="0" indent="-342900" defTabSz="914400" rtl="0" eaLnBrk="0" fontAlgn="base" latinLnBrk="0" hangingPunct="0">
              <a:lnSpc>
                <a:spcPct val="100000"/>
              </a:lnSpc>
              <a:spcBef>
                <a:spcPct val="20000"/>
              </a:spcBef>
              <a:spcAft>
                <a:spcPct val="0"/>
              </a:spcAft>
              <a:buClrTx/>
              <a:buSzTx/>
              <a:buFontTx/>
              <a:buNone/>
              <a:tabLst/>
              <a:defRPr/>
            </a:pPr>
            <a:endParaRPr kumimoji="0" lang="en-IN" sz="2000" b="0" i="0" u="none" strike="noStrike" kern="0" cap="none" spc="0" normalizeH="0" baseline="0" noProof="0" dirty="0">
              <a:ln>
                <a:noFill/>
              </a:ln>
              <a:effectLst/>
              <a:uLnTx/>
              <a:uFillTx/>
              <a:latin typeface="Trebuchet MS" pitchFamily="34" charset="0"/>
              <a:ea typeface="+mn-ea"/>
              <a:cs typeface="+mn-cs"/>
            </a:endParaRPr>
          </a:p>
        </p:txBody>
      </p:sp>
    </p:spTree>
    <p:extLst>
      <p:ext uri="{BB962C8B-B14F-4D97-AF65-F5344CB8AC3E}">
        <p14:creationId xmlns:p14="http://schemas.microsoft.com/office/powerpoint/2010/main" val="3944219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0" y="1581150"/>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1371600" y="1143000"/>
            <a:ext cx="7772400" cy="461665"/>
          </a:xfrm>
          <a:prstGeom prst="rect">
            <a:avLst/>
          </a:prstGeom>
          <a:noFill/>
          <a:ln w="9525">
            <a:noFill/>
            <a:miter lim="800000"/>
            <a:headEnd/>
            <a:tailEnd/>
          </a:ln>
        </p:spPr>
        <p:txBody>
          <a:bodyPr wrap="square">
            <a:spAutoFit/>
          </a:bodyPr>
          <a:lstStyle/>
          <a:p>
            <a:pPr marL="342900" indent="-342900" algn="r" eaLnBrk="0" hangingPunct="0">
              <a:defRPr/>
            </a:pPr>
            <a:r>
              <a:rPr lang="en-US" sz="2400" dirty="0">
                <a:solidFill>
                  <a:srgbClr val="FF0000"/>
                </a:solidFill>
                <a:latin typeface="Trebuchet MS" pitchFamily="34" charset="0"/>
              </a:rPr>
              <a:t>Literature Survey</a:t>
            </a:r>
          </a:p>
        </p:txBody>
      </p:sp>
      <p:sp>
        <p:nvSpPr>
          <p:cNvPr id="6" name="Content Placeholder 2"/>
          <p:cNvSpPr txBox="1">
            <a:spLocks/>
          </p:cNvSpPr>
          <p:nvPr/>
        </p:nvSpPr>
        <p:spPr>
          <a:xfrm>
            <a:off x="-304800" y="1143000"/>
            <a:ext cx="9296400" cy="4724400"/>
          </a:xfrm>
          <a:prstGeom prst="rect">
            <a:avLst/>
          </a:prstGeom>
        </p:spPr>
        <p:txBody>
          <a:bodyPr/>
          <a:lstStyle/>
          <a:p>
            <a:pPr marL="342900" marR="0" lvl="0" indent="12700" algn="just" defTabSz="914400" rtl="0" eaLnBrk="0" fontAlgn="base" latinLnBrk="0" hangingPunct="0">
              <a:lnSpc>
                <a:spcPct val="100000"/>
              </a:lnSpc>
              <a:spcBef>
                <a:spcPct val="20000"/>
              </a:spcBef>
              <a:spcAft>
                <a:spcPct val="0"/>
              </a:spcAft>
              <a:buClrTx/>
              <a:buSzTx/>
              <a:buFontTx/>
              <a:buNone/>
              <a:tabLst/>
              <a:defRPr/>
            </a:pPr>
            <a:r>
              <a:rPr kumimoji="0" lang="en-IN" sz="2400" b="0" i="0" u="none" strike="noStrike" kern="1200" cap="none" spc="0" normalizeH="0" baseline="0" noProof="0" dirty="0">
                <a:ln>
                  <a:noFill/>
                </a:ln>
                <a:solidFill>
                  <a:srgbClr val="0000FF"/>
                </a:solidFill>
                <a:effectLst/>
                <a:uLnTx/>
                <a:uFillTx/>
                <a:latin typeface="Trebuchet MS" pitchFamily="34" charset="0"/>
                <a:ea typeface="+mn-ea"/>
                <a:cs typeface="+mn-cs"/>
              </a:rPr>
              <a:t>Papers/references</a:t>
            </a:r>
            <a:r>
              <a:rPr kumimoji="0" lang="en-IN" sz="2400" b="0" i="0" u="none" strike="noStrike" kern="1200" cap="none" spc="0" normalizeH="0" noProof="0" dirty="0">
                <a:ln>
                  <a:noFill/>
                </a:ln>
                <a:solidFill>
                  <a:srgbClr val="0000FF"/>
                </a:solidFill>
                <a:effectLst/>
                <a:uLnTx/>
                <a:uFillTx/>
                <a:latin typeface="Trebuchet MS" pitchFamily="34" charset="0"/>
                <a:ea typeface="+mn-ea"/>
                <a:cs typeface="+mn-cs"/>
              </a:rPr>
              <a:t> studied</a:t>
            </a:r>
            <a:endParaRPr kumimoji="0" lang="en-IN" sz="2400" b="0" i="0" u="none" strike="noStrike" kern="1200" cap="none" spc="0" normalizeH="0" baseline="0" noProof="0" dirty="0">
              <a:ln>
                <a:noFill/>
              </a:ln>
              <a:solidFill>
                <a:srgbClr val="0000FF"/>
              </a:solidFill>
              <a:effectLst/>
              <a:uLnTx/>
              <a:uFillTx/>
              <a:latin typeface="Trebuchet MS" pitchFamily="34" charset="0"/>
              <a:ea typeface="+mn-ea"/>
              <a:cs typeface="+mn-cs"/>
            </a:endParaRPr>
          </a:p>
          <a:p>
            <a:pPr marL="1077913" lvl="1" indent="-265113" algn="just" eaLnBrk="0" hangingPunct="0">
              <a:spcBef>
                <a:spcPct val="20000"/>
              </a:spcBef>
              <a:buFont typeface="Wingdings" pitchFamily="2" charset="2"/>
              <a:buChar char="§"/>
              <a:defRPr/>
            </a:pPr>
            <a:r>
              <a:rPr lang="en-US" sz="2300" dirty="0">
                <a:solidFill>
                  <a:srgbClr val="0000FF"/>
                </a:solidFill>
                <a:latin typeface="Trebuchet MS" pitchFamily="34" charset="0"/>
              </a:rPr>
              <a:t>Data Analytics based Deep Mayo Predictor for IPL</a:t>
            </a:r>
          </a:p>
          <a:p>
            <a:pPr marL="812800" lvl="1" algn="just" eaLnBrk="0" hangingPunct="0">
              <a:spcBef>
                <a:spcPct val="20000"/>
              </a:spcBef>
              <a:defRPr/>
            </a:pPr>
            <a:r>
              <a:rPr lang="en-IN" sz="1200" i="1" dirty="0"/>
              <a:t>(Source:-International Journal of Computer Applications (0975 – 8887) Volume 152 – No.6, October 2016)</a:t>
            </a:r>
          </a:p>
          <a:p>
            <a:pPr marL="3363913" lvl="6" indent="-265113" eaLnBrk="0" hangingPunct="0">
              <a:spcBef>
                <a:spcPct val="20000"/>
              </a:spcBef>
              <a:buFont typeface="Wingdings" pitchFamily="2" charset="2"/>
              <a:buChar char="§"/>
              <a:defRPr/>
            </a:pPr>
            <a:r>
              <a:rPr lang="en-IN" sz="1400" dirty="0">
                <a:solidFill>
                  <a:srgbClr val="FF0000"/>
                </a:solidFill>
              </a:rPr>
              <a:t>C. Deep Prakash </a:t>
            </a:r>
            <a:r>
              <a:rPr lang="en-IN" sz="1400" dirty="0" err="1">
                <a:solidFill>
                  <a:srgbClr val="FF0000"/>
                </a:solidFill>
              </a:rPr>
              <a:t>Dayalbagh</a:t>
            </a:r>
            <a:r>
              <a:rPr lang="en-IN" sz="1400" dirty="0">
                <a:solidFill>
                  <a:srgbClr val="FF0000"/>
                </a:solidFill>
              </a:rPr>
              <a:t> Educational Institute Agra-282005, India </a:t>
            </a:r>
          </a:p>
          <a:p>
            <a:pPr marL="3363913" lvl="6" indent="-265113" eaLnBrk="0" hangingPunct="0">
              <a:spcBef>
                <a:spcPct val="20000"/>
              </a:spcBef>
              <a:buFont typeface="Wingdings" pitchFamily="2" charset="2"/>
              <a:buChar char="§"/>
              <a:defRPr/>
            </a:pPr>
            <a:r>
              <a:rPr lang="en-IN" sz="1400" dirty="0">
                <a:solidFill>
                  <a:srgbClr val="FF0000"/>
                </a:solidFill>
              </a:rPr>
              <a:t>C. </a:t>
            </a:r>
            <a:r>
              <a:rPr lang="en-IN" sz="1400" dirty="0" err="1">
                <a:solidFill>
                  <a:srgbClr val="FF0000"/>
                </a:solidFill>
              </a:rPr>
              <a:t>Patvardhan</a:t>
            </a:r>
            <a:r>
              <a:rPr lang="en-IN" sz="1400" dirty="0">
                <a:solidFill>
                  <a:srgbClr val="FF0000"/>
                </a:solidFill>
              </a:rPr>
              <a:t> </a:t>
            </a:r>
            <a:r>
              <a:rPr lang="en-IN" sz="1400" dirty="0" err="1">
                <a:solidFill>
                  <a:srgbClr val="FF0000"/>
                </a:solidFill>
              </a:rPr>
              <a:t>Dayalbagh</a:t>
            </a:r>
            <a:r>
              <a:rPr lang="en-IN" sz="1400" dirty="0">
                <a:solidFill>
                  <a:srgbClr val="FF0000"/>
                </a:solidFill>
              </a:rPr>
              <a:t> Educational Institute Agra-282005,India</a:t>
            </a:r>
          </a:p>
          <a:p>
            <a:pPr marL="3363913" lvl="6" indent="-265113" eaLnBrk="0" hangingPunct="0">
              <a:spcBef>
                <a:spcPct val="20000"/>
              </a:spcBef>
              <a:buFont typeface="Wingdings" pitchFamily="2" charset="2"/>
              <a:buChar char="§"/>
              <a:defRPr/>
            </a:pPr>
            <a:r>
              <a:rPr lang="en-IN" sz="1400" dirty="0">
                <a:solidFill>
                  <a:srgbClr val="FF0000"/>
                </a:solidFill>
              </a:rPr>
              <a:t>C. </a:t>
            </a:r>
            <a:r>
              <a:rPr lang="en-IN" sz="1400" dirty="0" err="1">
                <a:solidFill>
                  <a:srgbClr val="FF0000"/>
                </a:solidFill>
              </a:rPr>
              <a:t>Vasantha</a:t>
            </a:r>
            <a:r>
              <a:rPr lang="en-IN" sz="1400" dirty="0">
                <a:solidFill>
                  <a:srgbClr val="FF0000"/>
                </a:solidFill>
              </a:rPr>
              <a:t> Lakshmi </a:t>
            </a:r>
            <a:r>
              <a:rPr lang="en-IN" sz="1400" dirty="0" err="1">
                <a:solidFill>
                  <a:srgbClr val="FF0000"/>
                </a:solidFill>
              </a:rPr>
              <a:t>Dayalbagh</a:t>
            </a:r>
            <a:r>
              <a:rPr lang="en-IN" sz="1400" dirty="0">
                <a:solidFill>
                  <a:srgbClr val="FF0000"/>
                </a:solidFill>
              </a:rPr>
              <a:t> Educational Institute Agra-282005,India</a:t>
            </a:r>
          </a:p>
          <a:p>
            <a:pPr marL="3363913" lvl="6" indent="-265113" eaLnBrk="0" hangingPunct="0">
              <a:spcBef>
                <a:spcPct val="20000"/>
              </a:spcBef>
              <a:buFont typeface="Wingdings" pitchFamily="2" charset="2"/>
              <a:buChar char="§"/>
              <a:defRPr/>
            </a:pPr>
            <a:endParaRPr lang="en-US" sz="2000" dirty="0"/>
          </a:p>
          <a:p>
            <a:pPr marL="812800" lvl="1" algn="just" eaLnBrk="0" hangingPunct="0">
              <a:spcBef>
                <a:spcPct val="20000"/>
              </a:spcBef>
              <a:defRPr/>
            </a:pPr>
            <a:r>
              <a:rPr lang="en-US" sz="2000" dirty="0"/>
              <a:t>In this work, three different models have been constructed based on each of three approaches. Machine learning techniques have been utilized with advantage for this purpose. The outcome of a match is predicted by taking a majority vote of these three models. This combined prediction model is named Mayo Predictor.</a:t>
            </a:r>
          </a:p>
          <a:p>
            <a:pPr marL="812800" lvl="1" algn="just" eaLnBrk="0" hangingPunct="0">
              <a:spcBef>
                <a:spcPct val="20000"/>
              </a:spcBef>
              <a:defRPr/>
            </a:pPr>
            <a:r>
              <a:rPr lang="en-US" sz="2000" dirty="0"/>
              <a:t>In this work 5 features of IPL career and 5 features of International T20 Career have been taken into consideration for both batsmen and bowlers</a:t>
            </a:r>
          </a:p>
          <a:p>
            <a:pPr marL="812800" lvl="1" algn="just" eaLnBrk="0" hangingPunct="0">
              <a:spcBef>
                <a:spcPct val="20000"/>
              </a:spcBef>
              <a:defRPr/>
            </a:pPr>
            <a:r>
              <a:rPr lang="en-US" sz="2000" dirty="0"/>
              <a:t>Mayo model is able to predict the outcomes with high accuracy getting 39 out of 56 matches.</a:t>
            </a:r>
            <a:endParaRPr lang="en-US" sz="2000" dirty="0">
              <a:solidFill>
                <a:srgbClr val="0000FF"/>
              </a:solidFill>
              <a:latin typeface="Trebuchet MS" pitchFamily="34" charset="0"/>
            </a:endParaRPr>
          </a:p>
          <a:p>
            <a:pPr marL="812800" lvl="1" algn="just" eaLnBrk="0" hangingPunct="0">
              <a:spcBef>
                <a:spcPct val="20000"/>
              </a:spcBef>
              <a:defRPr/>
            </a:pPr>
            <a:r>
              <a:rPr lang="en-US" sz="2400" dirty="0">
                <a:solidFill>
                  <a:srgbClr val="0000FF"/>
                </a:solidFill>
                <a:latin typeface="Trebuchet MS" pitchFamily="34"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0" y="1581150"/>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1371600" y="1143000"/>
            <a:ext cx="7772400" cy="461665"/>
          </a:xfrm>
          <a:prstGeom prst="rect">
            <a:avLst/>
          </a:prstGeom>
          <a:noFill/>
          <a:ln w="9525">
            <a:noFill/>
            <a:miter lim="800000"/>
            <a:headEnd/>
            <a:tailEnd/>
          </a:ln>
        </p:spPr>
        <p:txBody>
          <a:bodyPr wrap="square">
            <a:spAutoFit/>
          </a:bodyPr>
          <a:lstStyle/>
          <a:p>
            <a:pPr marL="342900" indent="-342900" algn="r" eaLnBrk="0" hangingPunct="0">
              <a:defRPr/>
            </a:pPr>
            <a:r>
              <a:rPr lang="en-US" sz="2400" dirty="0">
                <a:solidFill>
                  <a:srgbClr val="FF0000"/>
                </a:solidFill>
                <a:latin typeface="Trebuchet MS" pitchFamily="34" charset="0"/>
              </a:rPr>
              <a:t>Literature Survey</a:t>
            </a:r>
          </a:p>
        </p:txBody>
      </p:sp>
      <p:sp>
        <p:nvSpPr>
          <p:cNvPr id="6" name="Content Placeholder 2"/>
          <p:cNvSpPr txBox="1">
            <a:spLocks/>
          </p:cNvSpPr>
          <p:nvPr/>
        </p:nvSpPr>
        <p:spPr>
          <a:xfrm>
            <a:off x="-304800" y="1143000"/>
            <a:ext cx="9296400" cy="4724400"/>
          </a:xfrm>
          <a:prstGeom prst="rect">
            <a:avLst/>
          </a:prstGeom>
        </p:spPr>
        <p:txBody>
          <a:bodyPr/>
          <a:lstStyle/>
          <a:p>
            <a:pPr marL="342900" marR="0" lvl="0" indent="12700" algn="just" defTabSz="914400" rtl="0" eaLnBrk="0" fontAlgn="base" latinLnBrk="0" hangingPunct="0">
              <a:lnSpc>
                <a:spcPct val="100000"/>
              </a:lnSpc>
              <a:spcBef>
                <a:spcPct val="20000"/>
              </a:spcBef>
              <a:spcAft>
                <a:spcPct val="0"/>
              </a:spcAft>
              <a:buClrTx/>
              <a:buSzTx/>
              <a:buFontTx/>
              <a:buNone/>
              <a:tabLst/>
              <a:defRPr/>
            </a:pPr>
            <a:r>
              <a:rPr kumimoji="0" lang="en-IN" sz="2400" b="0" i="0" u="none" strike="noStrike" kern="1200" cap="none" spc="0" normalizeH="0" baseline="0" noProof="0" dirty="0">
                <a:ln>
                  <a:noFill/>
                </a:ln>
                <a:solidFill>
                  <a:srgbClr val="0000FF"/>
                </a:solidFill>
                <a:effectLst/>
                <a:uLnTx/>
                <a:uFillTx/>
                <a:latin typeface="Trebuchet MS" pitchFamily="34" charset="0"/>
                <a:ea typeface="+mn-ea"/>
                <a:cs typeface="+mn-cs"/>
              </a:rPr>
              <a:t>Papers/references</a:t>
            </a:r>
            <a:r>
              <a:rPr kumimoji="0" lang="en-IN" sz="2400" b="0" i="0" u="none" strike="noStrike" kern="1200" cap="none" spc="0" normalizeH="0" noProof="0" dirty="0">
                <a:ln>
                  <a:noFill/>
                </a:ln>
                <a:solidFill>
                  <a:srgbClr val="0000FF"/>
                </a:solidFill>
                <a:effectLst/>
                <a:uLnTx/>
                <a:uFillTx/>
                <a:latin typeface="Trebuchet MS" pitchFamily="34" charset="0"/>
                <a:ea typeface="+mn-ea"/>
                <a:cs typeface="+mn-cs"/>
              </a:rPr>
              <a:t> studied</a:t>
            </a:r>
            <a:endParaRPr kumimoji="0" lang="en-IN" sz="2400" b="0" i="0" u="none" strike="noStrike" kern="1200" cap="none" spc="0" normalizeH="0" baseline="0" noProof="0" dirty="0">
              <a:ln>
                <a:noFill/>
              </a:ln>
              <a:solidFill>
                <a:srgbClr val="0000FF"/>
              </a:solidFill>
              <a:effectLst/>
              <a:uLnTx/>
              <a:uFillTx/>
              <a:latin typeface="Trebuchet MS" pitchFamily="34" charset="0"/>
              <a:ea typeface="+mn-ea"/>
              <a:cs typeface="+mn-cs"/>
            </a:endParaRPr>
          </a:p>
          <a:p>
            <a:pPr marL="1155700" lvl="1" indent="-342900" algn="just" eaLnBrk="0" hangingPunct="0">
              <a:spcBef>
                <a:spcPct val="20000"/>
              </a:spcBef>
              <a:buFont typeface="Wingdings" panose="05000000000000000000" pitchFamily="2" charset="2"/>
              <a:buChar char="§"/>
              <a:defRPr/>
            </a:pPr>
            <a:r>
              <a:rPr lang="en-US" sz="2300" dirty="0">
                <a:solidFill>
                  <a:srgbClr val="0000FF"/>
                </a:solidFill>
                <a:latin typeface="Trebuchet MS" pitchFamily="34" charset="0"/>
              </a:rPr>
              <a:t>Predicting Outcome of Indian Premier League (IPL) Matches Using Classification Based Machine Learning Algorithm</a:t>
            </a:r>
          </a:p>
          <a:p>
            <a:pPr marL="812800" lvl="1" algn="r" eaLnBrk="0" hangingPunct="0">
              <a:spcBef>
                <a:spcPct val="20000"/>
              </a:spcBef>
              <a:defRPr/>
            </a:pPr>
            <a:r>
              <a:rPr lang="en-IN" sz="1400" dirty="0">
                <a:solidFill>
                  <a:srgbClr val="FF0000"/>
                </a:solidFill>
              </a:rPr>
              <a:t>Rabindra </a:t>
            </a:r>
            <a:r>
              <a:rPr lang="en-IN" sz="1400" dirty="0" err="1">
                <a:solidFill>
                  <a:srgbClr val="FF0000"/>
                </a:solidFill>
              </a:rPr>
              <a:t>Lamsal</a:t>
            </a:r>
            <a:r>
              <a:rPr lang="en-IN" sz="1400" dirty="0">
                <a:solidFill>
                  <a:srgbClr val="FF0000"/>
                </a:solidFill>
              </a:rPr>
              <a:t>, Ayesha Choudhary</a:t>
            </a:r>
          </a:p>
          <a:p>
            <a:pPr marL="812800" lvl="1" algn="r" eaLnBrk="0" hangingPunct="0">
              <a:spcBef>
                <a:spcPct val="20000"/>
              </a:spcBef>
              <a:defRPr/>
            </a:pPr>
            <a:r>
              <a:rPr lang="en-IN" sz="1400" dirty="0">
                <a:solidFill>
                  <a:srgbClr val="FF0000"/>
                </a:solidFill>
              </a:rPr>
              <a:t>School of Computer &amp; Systems Sciences</a:t>
            </a:r>
          </a:p>
          <a:p>
            <a:pPr marL="812800" lvl="1" algn="r" eaLnBrk="0" hangingPunct="0">
              <a:spcBef>
                <a:spcPct val="20000"/>
              </a:spcBef>
              <a:defRPr/>
            </a:pPr>
            <a:r>
              <a:rPr lang="en-IN" sz="1400" dirty="0">
                <a:solidFill>
                  <a:srgbClr val="FF0000"/>
                </a:solidFill>
              </a:rPr>
              <a:t>Jawaharlal Nehru University </a:t>
            </a:r>
          </a:p>
          <a:p>
            <a:pPr marL="812800" lvl="1" algn="just" eaLnBrk="0" hangingPunct="0">
              <a:spcBef>
                <a:spcPct val="20000"/>
              </a:spcBef>
              <a:defRPr/>
            </a:pPr>
            <a:r>
              <a:rPr lang="en-US" sz="2000" dirty="0"/>
              <a:t>In this work, they’ve made use of two machine learning algorithms, Multiple Linear Regression and Random Forests respectively, in order to predict the outcome of Indian premier League match. Multiple Linear Regression was used to calculate points for each player based on their performance in the field, and the points of those players who have appeared the most for a team were used in calculating the relative weightage (relative strength) of the team. For classification purpose, they used Random Forest Classifier and got a satisfactory result of correctly classifying 38 IPL 2018 matches correctly out of 59 total matches. </a:t>
            </a:r>
            <a:endParaRPr lang="en-US" sz="2400" dirty="0">
              <a:solidFill>
                <a:srgbClr val="0000FF"/>
              </a:solidFill>
              <a:latin typeface="Trebuchet MS" pitchFamily="34" charset="0"/>
            </a:endParaRPr>
          </a:p>
        </p:txBody>
      </p:sp>
    </p:spTree>
    <p:extLst>
      <p:ext uri="{BB962C8B-B14F-4D97-AF65-F5344CB8AC3E}">
        <p14:creationId xmlns:p14="http://schemas.microsoft.com/office/powerpoint/2010/main" val="2638048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0" y="1581150"/>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28600" y="1905000"/>
            <a:ext cx="8458200" cy="4724400"/>
          </a:xfrm>
          <a:prstGeom prst="rect">
            <a:avLst/>
          </a:prstGeom>
        </p:spPr>
        <p:txBody>
          <a:bodyPr/>
          <a:lstStyle/>
          <a:p>
            <a:pPr marL="1077913" lvl="1" indent="-265113" algn="just" eaLnBrk="0" hangingPunct="0">
              <a:spcBef>
                <a:spcPct val="20000"/>
              </a:spcBef>
              <a:buFont typeface="Wingdings" pitchFamily="2" charset="2"/>
              <a:buChar char="§"/>
              <a:defRPr/>
            </a:pPr>
            <a:r>
              <a:rPr lang="en-IN" sz="2400" dirty="0">
                <a:latin typeface="Trebuchet MS" pitchFamily="34" charset="0"/>
              </a:rPr>
              <a:t>We are planning to consider Player records from the previous seasons, Match venue, Playing 11 and other details in order to predict the outcome of the upcoming match.</a:t>
            </a:r>
          </a:p>
          <a:p>
            <a:pPr marL="1077913" lvl="1" indent="-265113" algn="just" eaLnBrk="0" hangingPunct="0">
              <a:spcBef>
                <a:spcPct val="20000"/>
              </a:spcBef>
              <a:buFont typeface="Wingdings" pitchFamily="2" charset="2"/>
              <a:buChar char="§"/>
              <a:defRPr/>
            </a:pPr>
            <a:r>
              <a:rPr lang="en-IN" sz="2400" dirty="0">
                <a:latin typeface="Trebuchet MS" pitchFamily="34" charset="0"/>
              </a:rPr>
              <a:t>We are also planning to consider player’s current form by taking data of last 6 months in All T20 matches played.</a:t>
            </a:r>
          </a:p>
          <a:p>
            <a:pPr marL="1077913" lvl="1" indent="-265113" algn="just" eaLnBrk="0" hangingPunct="0">
              <a:spcBef>
                <a:spcPct val="20000"/>
              </a:spcBef>
              <a:buFont typeface="Wingdings" pitchFamily="2" charset="2"/>
              <a:buChar char="§"/>
              <a:defRPr/>
            </a:pPr>
            <a:r>
              <a:rPr lang="en-IN" sz="2400" dirty="0">
                <a:latin typeface="Trebuchet MS" pitchFamily="34" charset="0"/>
              </a:rPr>
              <a:t>We are planning to predict at 40+ matches correctly.</a:t>
            </a:r>
          </a:p>
          <a:p>
            <a:pPr marL="989013" lvl="1" indent="-176213" algn="just" eaLnBrk="0" hangingPunct="0">
              <a:spcBef>
                <a:spcPct val="20000"/>
              </a:spcBef>
              <a:buFont typeface="Wingdings" pitchFamily="2" charset="2"/>
              <a:buChar char="§"/>
              <a:defRPr/>
            </a:pPr>
            <a:endParaRPr lang="en-IN" sz="2400" dirty="0">
              <a:latin typeface="Trebuchet MS"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IN" sz="2000" b="0" i="0" u="none" strike="noStrike" kern="0" cap="none" spc="0" normalizeH="0" baseline="0" noProof="0" dirty="0">
              <a:ln>
                <a:noFill/>
              </a:ln>
              <a:effectLst/>
              <a:uLnTx/>
              <a:uFillTx/>
              <a:latin typeface="Trebuchet MS" pitchFamily="34" charset="0"/>
              <a:ea typeface="+mn-ea"/>
              <a:cs typeface="+mn-cs"/>
            </a:endParaRPr>
          </a:p>
        </p:txBody>
      </p:sp>
      <p:sp>
        <p:nvSpPr>
          <p:cNvPr id="14" name="Text Box 34"/>
          <p:cNvSpPr txBox="1">
            <a:spLocks noChangeArrowheads="1"/>
          </p:cNvSpPr>
          <p:nvPr/>
        </p:nvSpPr>
        <p:spPr bwMode="auto">
          <a:xfrm>
            <a:off x="2667000" y="1143000"/>
            <a:ext cx="6477000" cy="461665"/>
          </a:xfrm>
          <a:prstGeom prst="rect">
            <a:avLst/>
          </a:prstGeom>
          <a:noFill/>
          <a:ln w="9525">
            <a:noFill/>
            <a:miter lim="800000"/>
            <a:headEnd/>
            <a:tailEnd/>
          </a:ln>
        </p:spPr>
        <p:txBody>
          <a:bodyPr wrap="square">
            <a:spAutoFit/>
          </a:bodyPr>
          <a:lstStyle/>
          <a:p>
            <a:pPr marL="342900" indent="-342900" algn="r" eaLnBrk="0" hangingPunct="0">
              <a:defRPr/>
            </a:pPr>
            <a:r>
              <a:rPr lang="en-US" sz="2400" dirty="0">
                <a:solidFill>
                  <a:srgbClr val="FF0000"/>
                </a:solidFill>
                <a:latin typeface="Trebuchet MS" pitchFamily="34" charset="0"/>
              </a:rPr>
              <a:t>Proposed Solution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0" y="1581150"/>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1371600" y="1143000"/>
            <a:ext cx="7772400" cy="461665"/>
          </a:xfrm>
          <a:prstGeom prst="rect">
            <a:avLst/>
          </a:prstGeom>
          <a:noFill/>
          <a:ln w="9525">
            <a:noFill/>
            <a:miter lim="800000"/>
            <a:headEnd/>
            <a:tailEnd/>
          </a:ln>
        </p:spPr>
        <p:txBody>
          <a:bodyPr wrap="square">
            <a:spAutoFit/>
          </a:bodyPr>
          <a:lstStyle/>
          <a:p>
            <a:pPr marL="342900" indent="-342900" algn="r" eaLnBrk="0" hangingPunct="0">
              <a:defRPr/>
            </a:pPr>
            <a:r>
              <a:rPr lang="en-US" sz="2400" dirty="0">
                <a:solidFill>
                  <a:srgbClr val="FF0000"/>
                </a:solidFill>
                <a:latin typeface="Trebuchet MS" pitchFamily="34" charset="0"/>
              </a:rPr>
              <a:t>Technologies / Methodologies </a:t>
            </a:r>
          </a:p>
        </p:txBody>
      </p:sp>
      <p:sp>
        <p:nvSpPr>
          <p:cNvPr id="6" name="Content Placeholder 2"/>
          <p:cNvSpPr txBox="1">
            <a:spLocks/>
          </p:cNvSpPr>
          <p:nvPr/>
        </p:nvSpPr>
        <p:spPr>
          <a:xfrm>
            <a:off x="0" y="1828800"/>
            <a:ext cx="8458200" cy="4724400"/>
          </a:xfrm>
          <a:prstGeom prst="rect">
            <a:avLst/>
          </a:prstGeom>
        </p:spPr>
        <p:txBody>
          <a:bodyPr/>
          <a:lstStyle/>
          <a:p>
            <a:pPr marL="342900" marR="0" lvl="0" indent="12700" algn="just" defTabSz="914400" rtl="0" eaLnBrk="0" fontAlgn="base" latinLnBrk="0" hangingPunct="0">
              <a:lnSpc>
                <a:spcPct val="100000"/>
              </a:lnSpc>
              <a:spcBef>
                <a:spcPct val="20000"/>
              </a:spcBef>
              <a:spcAft>
                <a:spcPct val="0"/>
              </a:spcAft>
              <a:buClrTx/>
              <a:buSzTx/>
              <a:buFontTx/>
              <a:buNone/>
              <a:tabLst/>
              <a:defRPr/>
            </a:pPr>
            <a:r>
              <a:rPr kumimoji="0" lang="en-IN" sz="2400" b="0" i="0" u="none" strike="noStrike" kern="1200" cap="none" spc="0" normalizeH="0" baseline="0" noProof="0" dirty="0">
                <a:ln>
                  <a:noFill/>
                </a:ln>
                <a:effectLst/>
                <a:uLnTx/>
                <a:uFillTx/>
                <a:latin typeface="Trebuchet MS" pitchFamily="34" charset="0"/>
                <a:ea typeface="+mn-ea"/>
                <a:cs typeface="+mn-cs"/>
              </a:rPr>
              <a:t>Software and Technologies</a:t>
            </a:r>
          </a:p>
          <a:p>
            <a:pPr marL="1077913" lvl="1" indent="-265113" algn="just" eaLnBrk="0" hangingPunct="0">
              <a:spcBef>
                <a:spcPct val="20000"/>
              </a:spcBef>
              <a:buFont typeface="Wingdings" pitchFamily="2" charset="2"/>
              <a:buChar char="§"/>
              <a:defRPr/>
            </a:pPr>
            <a:r>
              <a:rPr lang="en-IN" sz="2400" dirty="0">
                <a:latin typeface="Trebuchet MS" pitchFamily="34" charset="0"/>
              </a:rPr>
              <a:t>Python</a:t>
            </a:r>
          </a:p>
          <a:p>
            <a:pPr marL="1077913" lvl="1" indent="-265113" algn="just" eaLnBrk="0" hangingPunct="0">
              <a:spcBef>
                <a:spcPct val="20000"/>
              </a:spcBef>
              <a:buFont typeface="Wingdings" pitchFamily="2" charset="2"/>
              <a:buChar char="§"/>
              <a:defRPr/>
            </a:pPr>
            <a:r>
              <a:rPr lang="en-IN" sz="2400" dirty="0">
                <a:latin typeface="Trebuchet MS" pitchFamily="34" charset="0"/>
              </a:rPr>
              <a:t>Anaconda</a:t>
            </a:r>
          </a:p>
          <a:p>
            <a:pPr marL="1077913" lvl="1" indent="-265113" algn="just" eaLnBrk="0" hangingPunct="0">
              <a:spcBef>
                <a:spcPct val="20000"/>
              </a:spcBef>
              <a:buFont typeface="Wingdings" pitchFamily="2" charset="2"/>
              <a:buChar char="§"/>
              <a:defRPr/>
            </a:pPr>
            <a:r>
              <a:rPr lang="en-IN" sz="2400" dirty="0">
                <a:latin typeface="Trebuchet MS" pitchFamily="34" charset="0"/>
              </a:rPr>
              <a:t>VS Code</a:t>
            </a:r>
          </a:p>
          <a:p>
            <a:pPr marL="357188" lvl="1" algn="just" eaLnBrk="0" hangingPunct="0">
              <a:spcBef>
                <a:spcPct val="20000"/>
              </a:spcBef>
              <a:defRPr/>
            </a:pPr>
            <a:r>
              <a:rPr lang="en-IN" sz="2400" dirty="0">
                <a:latin typeface="Trebuchet MS" pitchFamily="34" charset="0"/>
              </a:rPr>
              <a:t>Proposed methodologies</a:t>
            </a:r>
          </a:p>
          <a:p>
            <a:pPr marL="1077913" lvl="1" indent="-265113" algn="just" eaLnBrk="0" hangingPunct="0">
              <a:spcBef>
                <a:spcPct val="20000"/>
              </a:spcBef>
              <a:buFont typeface="Wingdings" pitchFamily="2" charset="2"/>
              <a:buChar char="§"/>
              <a:defRPr/>
            </a:pPr>
            <a:r>
              <a:rPr lang="en-IN" sz="2400" dirty="0">
                <a:latin typeface="Trebuchet MS" pitchFamily="34" charset="0"/>
              </a:rPr>
              <a:t>Machine Learning : We are using ML because we have good amount of data available at different sources. 10 seasons, 600+ matches, 150000+ Balls in IPL  along ODI Data.</a:t>
            </a:r>
          </a:p>
          <a:p>
            <a:pPr marL="1077913" lvl="1" indent="-265113" algn="just" eaLnBrk="0" hangingPunct="0">
              <a:spcBef>
                <a:spcPct val="20000"/>
              </a:spcBef>
              <a:buFont typeface="Wingdings" pitchFamily="2" charset="2"/>
              <a:buChar char="§"/>
              <a:defRPr/>
            </a:pPr>
            <a:r>
              <a:rPr lang="en-IN" sz="2400" dirty="0">
                <a:latin typeface="Trebuchet MS" pitchFamily="34" charset="0"/>
              </a:rPr>
              <a:t>Regression Models</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IN" sz="2000" b="0" i="0" u="none" strike="noStrike" kern="0" cap="none" spc="0" normalizeH="0" baseline="0" noProof="0" dirty="0">
              <a:ln>
                <a:noFill/>
              </a:ln>
              <a:effectLst/>
              <a:uLnTx/>
              <a:uFillTx/>
              <a:latin typeface="Trebuchet MS" pitchFamily="34" charset="0"/>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0" y="1581150"/>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1371600" y="1143000"/>
            <a:ext cx="7772400" cy="461665"/>
          </a:xfrm>
          <a:prstGeom prst="rect">
            <a:avLst/>
          </a:prstGeom>
          <a:noFill/>
          <a:ln w="9525">
            <a:noFill/>
            <a:miter lim="800000"/>
            <a:headEnd/>
            <a:tailEnd/>
          </a:ln>
        </p:spPr>
        <p:txBody>
          <a:bodyPr wrap="square">
            <a:spAutoFit/>
          </a:bodyPr>
          <a:lstStyle/>
          <a:p>
            <a:pPr marL="342900" indent="-342900" algn="r" eaLnBrk="0" hangingPunct="0">
              <a:defRPr/>
            </a:pPr>
            <a:r>
              <a:rPr lang="en-US" sz="2400" dirty="0">
                <a:solidFill>
                  <a:srgbClr val="FF0000"/>
                </a:solidFill>
                <a:latin typeface="Trebuchet MS" pitchFamily="34" charset="0"/>
              </a:rPr>
              <a:t>Project Timelines &amp; Plan</a:t>
            </a:r>
          </a:p>
        </p:txBody>
      </p:sp>
      <p:sp>
        <p:nvSpPr>
          <p:cNvPr id="6" name="Content Placeholder 2"/>
          <p:cNvSpPr txBox="1">
            <a:spLocks/>
          </p:cNvSpPr>
          <p:nvPr/>
        </p:nvSpPr>
        <p:spPr>
          <a:xfrm>
            <a:off x="0" y="1752600"/>
            <a:ext cx="7848600" cy="4724400"/>
          </a:xfrm>
          <a:prstGeom prst="rect">
            <a:avLst/>
          </a:prstGeom>
        </p:spPr>
        <p:txBody>
          <a:bodyPr/>
          <a:lstStyle/>
          <a:p>
            <a:pPr marL="625475" lvl="1" indent="-268288" eaLnBrk="0" hangingPunct="0">
              <a:lnSpc>
                <a:spcPct val="150000"/>
              </a:lnSpc>
              <a:spcBef>
                <a:spcPct val="20000"/>
              </a:spcBef>
              <a:buFont typeface="Arial" panose="020B0604020202020204" pitchFamily="34" charset="0"/>
              <a:buChar char="•"/>
              <a:defRPr/>
            </a:pPr>
            <a:r>
              <a:rPr lang="en-IN" sz="2400" dirty="0">
                <a:latin typeface="Trebuchet MS" pitchFamily="34" charset="0"/>
              </a:rPr>
              <a:t>Week 4-5: Web Scrapping to collect ODI career data and analysing data to build meaningful features.</a:t>
            </a:r>
          </a:p>
          <a:p>
            <a:pPr marL="625475" lvl="1" indent="-268288" eaLnBrk="0" hangingPunct="0">
              <a:lnSpc>
                <a:spcPct val="150000"/>
              </a:lnSpc>
              <a:spcBef>
                <a:spcPct val="20000"/>
              </a:spcBef>
              <a:buFont typeface="Arial" panose="020B0604020202020204" pitchFamily="34" charset="0"/>
              <a:buChar char="•"/>
              <a:defRPr/>
            </a:pPr>
            <a:r>
              <a:rPr lang="en-IN" sz="2400" dirty="0">
                <a:latin typeface="Trebuchet MS" pitchFamily="34" charset="0"/>
              </a:rPr>
              <a:t>Week 8-9: Ranking players based on ODI career, Current Form and IPL Career.</a:t>
            </a:r>
          </a:p>
          <a:p>
            <a:pPr marL="625475" lvl="1" indent="-268288" eaLnBrk="0" hangingPunct="0">
              <a:lnSpc>
                <a:spcPct val="150000"/>
              </a:lnSpc>
              <a:spcBef>
                <a:spcPct val="20000"/>
              </a:spcBef>
              <a:buFont typeface="Arial" panose="020B0604020202020204" pitchFamily="34" charset="0"/>
              <a:buChar char="•"/>
              <a:defRPr/>
            </a:pPr>
            <a:r>
              <a:rPr kumimoji="0" lang="en-IN" sz="2400" b="0" i="0" u="none" strike="noStrike" kern="0" cap="none" spc="0" normalizeH="0" baseline="0" noProof="0" dirty="0">
                <a:ln>
                  <a:noFill/>
                </a:ln>
                <a:effectLst/>
                <a:uLnTx/>
                <a:uFillTx/>
                <a:latin typeface="Trebuchet MS" pitchFamily="34" charset="0"/>
                <a:ea typeface="+mn-ea"/>
                <a:cs typeface="+mn-cs"/>
              </a:rPr>
              <a:t>Week </a:t>
            </a:r>
            <a:r>
              <a:rPr lang="en-IN" sz="2400" kern="0" dirty="0">
                <a:latin typeface="Trebuchet MS" pitchFamily="34" charset="0"/>
              </a:rPr>
              <a:t>11-12: Prediction using above data / Final Submission.</a:t>
            </a:r>
            <a:endParaRPr kumimoji="0" lang="en-IN" sz="2000" b="0" i="0" u="none" strike="noStrike" kern="0" cap="none" spc="0" normalizeH="0" baseline="0" noProof="0" dirty="0">
              <a:ln>
                <a:noFill/>
              </a:ln>
              <a:effectLst/>
              <a:uLnTx/>
              <a:uFillTx/>
              <a:latin typeface="Trebuchet MS"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85855" y="3013501"/>
            <a:ext cx="2972289" cy="830997"/>
          </a:xfrm>
          <a:prstGeom prst="rect">
            <a:avLst/>
          </a:prstGeom>
        </p:spPr>
        <p:txBody>
          <a:bodyPr wrap="none">
            <a:spAutoFit/>
          </a:bodyPr>
          <a:lstStyle/>
          <a:p>
            <a:pPr algn="r"/>
            <a:r>
              <a:rPr lang="en-US" sz="4800" dirty="0">
                <a:solidFill>
                  <a:srgbClr val="FF0000"/>
                </a:solidFill>
                <a:latin typeface="Trebuchet MS" pitchFamily="34" charset="0"/>
              </a:rPr>
              <a:t>Thank You</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18033</TotalTime>
  <Words>571</Words>
  <Application>Microsoft Office PowerPoint</Application>
  <PresentationFormat>On-screen Show (4:3)</PresentationFormat>
  <Paragraphs>58</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KTwo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Profile PPT</dc:title>
  <dc:creator>Anant R Koppar</dc:creator>
  <cp:lastModifiedBy>Anand Singhania</cp:lastModifiedBy>
  <cp:revision>759</cp:revision>
  <dcterms:created xsi:type="dcterms:W3CDTF">2009-01-21T07:44:06Z</dcterms:created>
  <dcterms:modified xsi:type="dcterms:W3CDTF">2019-02-08T05:00:30Z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