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D6A4B7-E070-43D2-BA41-6304CE2B9E98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440" cy="44424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49840" y="9378360"/>
            <a:ext cx="294552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551A831-70B1-43F9-AE0A-B031A7C7D8A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440" cy="44424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49840" y="9378360"/>
            <a:ext cx="294552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5C75350-0B6E-48AC-8C3A-D95520BC4FEB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440" cy="44424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49840" y="9378360"/>
            <a:ext cx="294552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A06A6AC-3E6D-4A7E-B6B3-C4B7A106B5DD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0;p1"/>
          <p:cNvPicPr/>
          <p:nvPr/>
        </p:nvPicPr>
        <p:blipFill>
          <a:blip r:embed="rId14"/>
          <a:stretch/>
        </p:blipFill>
        <p:spPr>
          <a:xfrm>
            <a:off x="0" y="-35280"/>
            <a:ext cx="9143280" cy="6933600"/>
          </a:xfrm>
          <a:prstGeom prst="rect">
            <a:avLst/>
          </a:prstGeom>
          <a:ln>
            <a:noFill/>
          </a:ln>
        </p:spPr>
      </p:pic>
      <p:sp>
        <p:nvSpPr>
          <p:cNvPr id="12" name="CustomShape 1"/>
          <p:cNvSpPr/>
          <p:nvPr/>
        </p:nvSpPr>
        <p:spPr>
          <a:xfrm>
            <a:off x="0" y="152280"/>
            <a:ext cx="1447200" cy="1199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ogle Shape;13;p2"/>
          <p:cNvPicPr/>
          <p:nvPr/>
        </p:nvPicPr>
        <p:blipFill>
          <a:blip r:embed="rId15"/>
          <a:stretch/>
        </p:blipFill>
        <p:spPr>
          <a:xfrm>
            <a:off x="179640" y="138600"/>
            <a:ext cx="867960" cy="971280"/>
          </a:xfrm>
          <a:prstGeom prst="rect">
            <a:avLst/>
          </a:prstGeom>
          <a:ln>
            <a:noFill/>
          </a:ln>
        </p:spPr>
      </p:pic>
      <p:pic>
        <p:nvPicPr>
          <p:cNvPr id="3" name="Google Shape;15;p2"/>
          <p:cNvPicPr/>
          <p:nvPr/>
        </p:nvPicPr>
        <p:blipFill>
          <a:blip r:embed="rId16"/>
          <a:stretch/>
        </p:blipFill>
        <p:spPr>
          <a:xfrm>
            <a:off x="2702520" y="103320"/>
            <a:ext cx="1620360" cy="990000"/>
          </a:xfrm>
          <a:prstGeom prst="rect">
            <a:avLst/>
          </a:prstGeom>
          <a:ln>
            <a:noFill/>
          </a:ln>
        </p:spPr>
      </p:pic>
      <p:pic>
        <p:nvPicPr>
          <p:cNvPr id="4" name="Google Shape;16;p2"/>
          <p:cNvPicPr/>
          <p:nvPr/>
        </p:nvPicPr>
        <p:blipFill>
          <a:blip r:embed="rId17"/>
          <a:stretch/>
        </p:blipFill>
        <p:spPr>
          <a:xfrm>
            <a:off x="4323600" y="106560"/>
            <a:ext cx="1619280" cy="987840"/>
          </a:xfrm>
          <a:prstGeom prst="rect">
            <a:avLst/>
          </a:prstGeom>
          <a:ln>
            <a:noFill/>
          </a:ln>
        </p:spPr>
      </p:pic>
      <p:pic>
        <p:nvPicPr>
          <p:cNvPr id="5" name="Google Shape;17;p2"/>
          <p:cNvPicPr/>
          <p:nvPr/>
        </p:nvPicPr>
        <p:blipFill>
          <a:blip r:embed="rId18"/>
          <a:stretch/>
        </p:blipFill>
        <p:spPr>
          <a:xfrm>
            <a:off x="5923800" y="117000"/>
            <a:ext cx="1619280" cy="989280"/>
          </a:xfrm>
          <a:prstGeom prst="rect">
            <a:avLst/>
          </a:prstGeom>
          <a:ln>
            <a:noFill/>
          </a:ln>
        </p:spPr>
      </p:pic>
      <p:pic>
        <p:nvPicPr>
          <p:cNvPr id="6" name="Google Shape;18;p2"/>
          <p:cNvPicPr/>
          <p:nvPr/>
        </p:nvPicPr>
        <p:blipFill>
          <a:blip r:embed="rId19"/>
          <a:stretch/>
        </p:blipFill>
        <p:spPr>
          <a:xfrm>
            <a:off x="7524000" y="111960"/>
            <a:ext cx="1619280" cy="989280"/>
          </a:xfrm>
          <a:prstGeom prst="rect">
            <a:avLst/>
          </a:prstGeom>
          <a:ln>
            <a:noFill/>
          </a:ln>
        </p:spPr>
      </p:pic>
      <p:pic>
        <p:nvPicPr>
          <p:cNvPr id="7" name="Google Shape;19;p2"/>
          <p:cNvPicPr/>
          <p:nvPr/>
        </p:nvPicPr>
        <p:blipFill>
          <a:blip r:embed="rId20"/>
          <a:stretch/>
        </p:blipFill>
        <p:spPr>
          <a:xfrm>
            <a:off x="1219320" y="102240"/>
            <a:ext cx="1619280" cy="989280"/>
          </a:xfrm>
          <a:prstGeom prst="rect">
            <a:avLst/>
          </a:prstGeom>
          <a:ln>
            <a:noFill/>
          </a:ln>
        </p:spPr>
      </p:pic>
      <p:pic>
        <p:nvPicPr>
          <p:cNvPr id="8" name="Google Shape;20;p2"/>
          <p:cNvPicPr/>
          <p:nvPr/>
        </p:nvPicPr>
        <p:blipFill>
          <a:blip r:embed="rId21"/>
          <a:stretch/>
        </p:blipFill>
        <p:spPr>
          <a:xfrm>
            <a:off x="7530120" y="1600200"/>
            <a:ext cx="1599480" cy="5126400"/>
          </a:xfrm>
          <a:prstGeom prst="rect">
            <a:avLst/>
          </a:prstGeom>
          <a:ln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67480" y="1891800"/>
            <a:ext cx="830016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Final Mini Project Demonstration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11480" y="3528000"/>
            <a:ext cx="8457480" cy="21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Title     : IPL PREDICTOR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ID :    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Guide	:   </a:t>
            </a:r>
            <a:r>
              <a:rPr lang="en-IN" sz="2000" spc="-1" dirty="0" err="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Dr.</a:t>
            </a: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UMA D.</a:t>
            </a: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            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Team 	: </a:t>
            </a: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ANIKET ANAND (PES1201700185)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  ANAND SINGHANIA (PES1201700130)</a:t>
            </a: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  HARSH CHOUDHARY (PES1201700279)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23880" y="1581120"/>
            <a:ext cx="761940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2666880" y="1143000"/>
            <a:ext cx="6476400" cy="4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Abstract and Scope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103239" y="2041920"/>
            <a:ext cx="737388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89013" lvl="1" indent="-176213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Trebuchet MS" pitchFamily="34" charset="0"/>
              </a:rPr>
              <a:t>Indian Premier League is a professional Twenty20 Cricket league in India.</a:t>
            </a:r>
          </a:p>
          <a:p>
            <a:pPr marL="989013" lvl="1" indent="-176213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Trebuchet MS" pitchFamily="34" charset="0"/>
              </a:rPr>
              <a:t>This project deals with huge amount of data in order to predict the outcome of the upcoming matches.</a:t>
            </a:r>
          </a:p>
          <a:p>
            <a:pPr marL="989013" lvl="1" indent="-176213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Trebuchet MS" pitchFamily="34" charset="0"/>
              </a:rPr>
              <a:t>We have collected data from various resources in order to build a valuable data set.</a:t>
            </a:r>
          </a:p>
          <a:p>
            <a:pPr marL="989013" lvl="1" indent="-176213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Trebuchet MS" pitchFamily="34" charset="0"/>
              </a:rPr>
              <a:t>Factors such as Player record, Venue, Toss Winner, Toss Decision are taken into consideration.</a:t>
            </a:r>
          </a:p>
          <a:p>
            <a:pPr marL="989013" lvl="1" indent="-176213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Trebuchet MS" pitchFamily="34" charset="0"/>
              </a:rPr>
              <a:t>However Cricket is an unpredictable game but we aim to predict the result as accurate as possible.</a:t>
            </a:r>
          </a:p>
          <a:p>
            <a:pPr marL="989013" lvl="1" indent="-176213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000" dirty="0">
                <a:latin typeface="Trebuchet MS" pitchFamily="34" charset="0"/>
              </a:rPr>
              <a:t>We are now predicting as good as 36 matches out of 60 and we are planning to predict more than 40 matches correctly.</a:t>
            </a:r>
            <a:endParaRPr lang="en-US" sz="2000" dirty="0">
              <a:latin typeface="Trebuchet MS" pitchFamily="34" charset="0"/>
            </a:endParaRPr>
          </a:p>
          <a:p>
            <a:pPr marL="989013" lvl="1" indent="-176213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000" dirty="0">
              <a:latin typeface="Trebuchet MS" pitchFamily="34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IN" sz="2000" kern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523880" y="1581120"/>
            <a:ext cx="761940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2666880" y="1143000"/>
            <a:ext cx="6476400" cy="4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Design Approach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0" y="1617840"/>
            <a:ext cx="737388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algn="just">
              <a:lnSpc>
                <a:spcPct val="100000"/>
              </a:lnSpc>
            </a:pPr>
            <a:endParaRPr lang="en-IN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18028-7792-46A4-9EFC-BF1352C87F1D}"/>
              </a:ext>
            </a:extLst>
          </p:cNvPr>
          <p:cNvSpPr txBox="1"/>
          <p:nvPr/>
        </p:nvSpPr>
        <p:spPr>
          <a:xfrm>
            <a:off x="1017639" y="2079523"/>
            <a:ext cx="67695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Design Approach -: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Player vs Player approach is used for prediction.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Factors such as Season, team names, venue, toss winner, toss decision are considered.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Playing 11 is predicted and then we predict the outcome of the match.</a:t>
            </a:r>
          </a:p>
          <a:p>
            <a:endParaRPr lang="en-US" dirty="0"/>
          </a:p>
          <a:p>
            <a:r>
              <a:rPr lang="en-US" dirty="0"/>
              <a:t>Player vs Player approach is used instead of team vs team because every season players in the team changes.</a:t>
            </a:r>
          </a:p>
          <a:p>
            <a:endParaRPr lang="en-US" dirty="0"/>
          </a:p>
          <a:p>
            <a:r>
              <a:rPr lang="en-US" dirty="0"/>
              <a:t>An alternate approach can be that we consider the performance of a player in a particular venue.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3880" y="1581120"/>
            <a:ext cx="761940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1184400" y="1143000"/>
            <a:ext cx="79588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Design Constraints, Assumptions &amp; Dependencies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0" y="1617840"/>
            <a:ext cx="737388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player was mapped to every bowler. While predicting only the players of the two playing teams were considered.</a:t>
            </a:r>
          </a:p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assume that the data used is up to date and accurate and the form of the players is more or less the same as last year.</a:t>
            </a:r>
          </a:p>
          <a:p>
            <a:pPr marL="457200" algn="just"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Factors such as weather and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pitch condition are not considered as a major factor.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523880" y="1581120"/>
            <a:ext cx="761940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1371600" y="1143000"/>
            <a:ext cx="77716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Design Description/UI Design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516960" y="2133720"/>
            <a:ext cx="7004880" cy="37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7E5B9B-EEA1-47BD-B158-005AB7043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9" t="16709" r="74423" b="52042"/>
          <a:stretch/>
        </p:blipFill>
        <p:spPr>
          <a:xfrm>
            <a:off x="2501267" y="1657050"/>
            <a:ext cx="4141465" cy="4685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523880" y="1581120"/>
            <a:ext cx="761940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1371600" y="1143000"/>
            <a:ext cx="77716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Technologies Used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518400" y="1828800"/>
            <a:ext cx="686304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2900" lvl="0" indent="127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2400" dirty="0">
                <a:latin typeface="Trebuchet MS" pitchFamily="34" charset="0"/>
              </a:rPr>
              <a:t>Software and Technologies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latin typeface="Trebuchet MS" pitchFamily="34" charset="0"/>
              </a:rPr>
              <a:t>Python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latin typeface="Trebuchet MS" pitchFamily="34" charset="0"/>
              </a:rPr>
              <a:t>Anaconda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itchFamily="34" charset="0"/>
              </a:rPr>
              <a:t>Tkinter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itchFamily="34" charset="0"/>
              </a:rPr>
              <a:t> (For UI)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12800" lvl="1" indent="-468313" algn="just" eaLnBrk="0" hangingPunct="0">
              <a:spcBef>
                <a:spcPct val="20000"/>
              </a:spcBef>
              <a:defRPr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learning algorithms used:</a:t>
            </a:r>
          </a:p>
          <a:p>
            <a:pPr marL="812800" lvl="1" indent="-127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Random Forest</a:t>
            </a:r>
            <a:endParaRPr lang="en-IN" sz="2400" dirty="0">
              <a:latin typeface="Trebuchet MS" pitchFamily="34" charset="0"/>
            </a:endParaRPr>
          </a:p>
          <a:p>
            <a:pPr marL="812800" lvl="1" indent="-127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latin typeface="Trebuchet MS" pitchFamily="34" charset="0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523880" y="1581120"/>
            <a:ext cx="761940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1371600" y="1143000"/>
            <a:ext cx="77716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Progress So far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429909" y="2448000"/>
            <a:ext cx="6863040" cy="32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IN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The Project progress is considerably very good. </a:t>
            </a:r>
            <a:r>
              <a:rPr lang="en-IN" sz="2400" spc="-1" dirty="0"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We are able to predict matches but we need to improve on our accuracy.</a:t>
            </a:r>
          </a:p>
          <a:p>
            <a:pPr algn="just">
              <a:lnSpc>
                <a:spcPct val="100000"/>
              </a:lnSpc>
            </a:pPr>
            <a:r>
              <a:rPr lang="en-IN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Currently we can predict the</a:t>
            </a:r>
            <a:r>
              <a:rPr lang="en-IN" sz="2400" spc="-1" dirty="0">
                <a:uFill>
                  <a:solidFill>
                    <a:srgbClr val="FFFFFF"/>
                  </a:solidFill>
                </a:uFill>
                <a:latin typeface="Trebuchet MS"/>
              </a:rPr>
              <a:t> matches with 61% accuracy.</a:t>
            </a:r>
          </a:p>
          <a:p>
            <a:pPr algn="just">
              <a:lnSpc>
                <a:spcPct val="100000"/>
              </a:lnSpc>
            </a:pPr>
            <a:r>
              <a:rPr lang="en-IN" sz="2400" spc="-1" dirty="0">
                <a:uFill>
                  <a:solidFill>
                    <a:srgbClr val="FFFFFF"/>
                  </a:solidFill>
                </a:uFill>
                <a:latin typeface="Trebuchet MS"/>
              </a:rPr>
              <a:t>We are planning to attain at least 70% accuracy.</a:t>
            </a:r>
          </a:p>
          <a:p>
            <a:pPr algn="just">
              <a:lnSpc>
                <a:spcPct val="100000"/>
              </a:lnSpc>
            </a:pPr>
            <a:r>
              <a:rPr lang="en-IN" sz="2400" spc="-1" dirty="0">
                <a:uFill>
                  <a:solidFill>
                    <a:srgbClr val="FFFFFF"/>
                  </a:solidFill>
                </a:uFill>
                <a:latin typeface="Trebuchet MS"/>
              </a:rPr>
              <a:t>We are able to predict Playing 11 and Match outcome so far.</a:t>
            </a:r>
            <a:endParaRPr lang="en-IN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523880" y="1581120"/>
            <a:ext cx="761940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"/>
          <p:cNvSpPr/>
          <p:nvPr/>
        </p:nvSpPr>
        <p:spPr>
          <a:xfrm>
            <a:off x="1371600" y="1143000"/>
            <a:ext cx="77716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Demo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518400" y="1828800"/>
            <a:ext cx="686304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788911-F8A9-48CB-9A21-F06D67AE18D7}"/>
              </a:ext>
            </a:extLst>
          </p:cNvPr>
          <p:cNvSpPr/>
          <p:nvPr/>
        </p:nvSpPr>
        <p:spPr>
          <a:xfrm>
            <a:off x="845204" y="2505670"/>
            <a:ext cx="63225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847600" y="3352680"/>
            <a:ext cx="292320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Thank You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373</Words>
  <Application>Microsoft Office PowerPoint</Application>
  <PresentationFormat>On-screen Show (4:3)</PresentationFormat>
  <Paragraphs>48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Symbol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Rohan R Mallya</dc:creator>
  <dc:description/>
  <cp:lastModifiedBy> </cp:lastModifiedBy>
  <cp:revision>33</cp:revision>
  <dcterms:modified xsi:type="dcterms:W3CDTF">2019-04-26T08:33:00Z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