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Poppins Light" panose="00000400000000000000" pitchFamily="2" charset="0"/>
      <p:regular r:id="rId12"/>
    </p:embeddedFont>
    <p:embeddedFont>
      <p:font typeface="Roboto Light" panose="020000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53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1762F-1708-2245-BCC9-7BDA2ABDF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35A54-9F55-1318-0801-5538FFF4B5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CEF591-7D82-9F90-2105-3270FC83DF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DC7159-916C-4136-374C-A092AFE0FDB9}"/>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24012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2073354"/>
            <a:ext cx="12902327" cy="3193971"/>
          </a:xfrm>
          <a:prstGeom prst="rect">
            <a:avLst/>
          </a:prstGeom>
          <a:noFill/>
          <a:ln/>
        </p:spPr>
        <p:txBody>
          <a:bodyPr wrap="square" lIns="0" tIns="0" rIns="0" bIns="0" rtlCol="0" anchor="t"/>
          <a:lstStyle/>
          <a:p>
            <a:pPr marL="0" indent="0">
              <a:lnSpc>
                <a:spcPts val="8350"/>
              </a:lnSpc>
              <a:buNone/>
            </a:pPr>
            <a:r>
              <a:rPr lang="en-US" sz="6700" dirty="0">
                <a:solidFill>
                  <a:srgbClr val="F2F2F3"/>
                </a:solidFill>
                <a:latin typeface="Poppins Light" pitchFamily="34" charset="0"/>
                <a:ea typeface="Poppins Light" pitchFamily="34" charset="-122"/>
                <a:cs typeface="Poppins Light" pitchFamily="34" charset="-120"/>
              </a:rPr>
              <a:t>A Dynamic Load Balancing Mechanism  For Multi-Core Operating System</a:t>
            </a:r>
            <a:endParaRPr lang="en-US" sz="6700" dirty="0"/>
          </a:p>
        </p:txBody>
      </p:sp>
      <p:sp>
        <p:nvSpPr>
          <p:cNvPr id="3" name="Text 1"/>
          <p:cNvSpPr/>
          <p:nvPr/>
        </p:nvSpPr>
        <p:spPr>
          <a:xfrm>
            <a:off x="864037" y="5761077"/>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E5E0DF"/>
                </a:solidFill>
                <a:latin typeface="Roboto Light" pitchFamily="34" charset="0"/>
                <a:ea typeface="Roboto Light" pitchFamily="34" charset="-122"/>
                <a:cs typeface="Roboto Light" pitchFamily="34" charset="-120"/>
              </a:rPr>
              <a:t>This paper proposes a centralized global dynamic multi-core load balancing approach for multi core systems.</a:t>
            </a:r>
            <a:endParaRPr lang="en-US" sz="1900" dirty="0"/>
          </a:p>
        </p:txBody>
      </p:sp>
      <p:sp>
        <p:nvSpPr>
          <p:cNvPr id="4" name="Rectangle 3">
            <a:extLst>
              <a:ext uri="{FF2B5EF4-FFF2-40B4-BE49-F238E27FC236}">
                <a16:creationId xmlns:a16="http://schemas.microsoft.com/office/drawing/2014/main" id="{D4F30AEF-BEE5-48C0-250B-1D009AC25330}"/>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73881" y="450890"/>
            <a:ext cx="5940385" cy="512326"/>
          </a:xfrm>
          <a:prstGeom prst="rect">
            <a:avLst/>
          </a:prstGeom>
          <a:noFill/>
          <a:ln/>
        </p:spPr>
        <p:txBody>
          <a:bodyPr wrap="none" lIns="0" tIns="0" rIns="0" bIns="0" rtlCol="0" anchor="t"/>
          <a:lstStyle/>
          <a:p>
            <a:pPr marL="0" indent="0">
              <a:lnSpc>
                <a:spcPts val="4000"/>
              </a:lnSpc>
              <a:buNone/>
            </a:pPr>
            <a:r>
              <a:rPr lang="en-US" sz="3200" dirty="0">
                <a:solidFill>
                  <a:srgbClr val="F2F2F3"/>
                </a:solidFill>
                <a:latin typeface="Poppins Light" pitchFamily="34" charset="0"/>
                <a:ea typeface="Poppins Light" pitchFamily="34" charset="-122"/>
                <a:cs typeface="Poppins Light" pitchFamily="34" charset="-120"/>
              </a:rPr>
              <a:t>Balancing Decision Algorithm</a:t>
            </a:r>
            <a:endParaRPr lang="en-US" sz="3200" dirty="0"/>
          </a:p>
        </p:txBody>
      </p:sp>
      <p:sp>
        <p:nvSpPr>
          <p:cNvPr id="3" name="Shape 1"/>
          <p:cNvSpPr/>
          <p:nvPr/>
        </p:nvSpPr>
        <p:spPr>
          <a:xfrm>
            <a:off x="808315" y="1291114"/>
            <a:ext cx="22860" cy="6488311"/>
          </a:xfrm>
          <a:prstGeom prst="roundRect">
            <a:avLst>
              <a:gd name="adj" fmla="val 301284"/>
            </a:avLst>
          </a:prstGeom>
          <a:solidFill>
            <a:srgbClr val="56565B"/>
          </a:solidFill>
          <a:ln/>
        </p:spPr>
      </p:sp>
      <p:sp>
        <p:nvSpPr>
          <p:cNvPr id="4" name="Shape 2"/>
          <p:cNvSpPr/>
          <p:nvPr/>
        </p:nvSpPr>
        <p:spPr>
          <a:xfrm>
            <a:off x="981313" y="1648539"/>
            <a:ext cx="573881" cy="22860"/>
          </a:xfrm>
          <a:prstGeom prst="roundRect">
            <a:avLst>
              <a:gd name="adj" fmla="val 301284"/>
            </a:avLst>
          </a:prstGeom>
          <a:solidFill>
            <a:srgbClr val="56565B"/>
          </a:solidFill>
          <a:ln/>
        </p:spPr>
      </p:sp>
      <p:sp>
        <p:nvSpPr>
          <p:cNvPr id="5" name="Shape 3"/>
          <p:cNvSpPr/>
          <p:nvPr/>
        </p:nvSpPr>
        <p:spPr>
          <a:xfrm>
            <a:off x="635318" y="1475542"/>
            <a:ext cx="368856" cy="368856"/>
          </a:xfrm>
          <a:prstGeom prst="roundRect">
            <a:avLst>
              <a:gd name="adj" fmla="val 18672"/>
            </a:avLst>
          </a:prstGeom>
          <a:solidFill>
            <a:srgbClr val="3D3D42"/>
          </a:solidFill>
          <a:ln w="7620">
            <a:solidFill>
              <a:srgbClr val="56565B"/>
            </a:solidFill>
            <a:prstDash val="solid"/>
          </a:ln>
        </p:spPr>
      </p:sp>
      <p:sp>
        <p:nvSpPr>
          <p:cNvPr id="6" name="Text 4"/>
          <p:cNvSpPr/>
          <p:nvPr/>
        </p:nvSpPr>
        <p:spPr>
          <a:xfrm>
            <a:off x="783788" y="1536978"/>
            <a:ext cx="71795" cy="245983"/>
          </a:xfrm>
          <a:prstGeom prst="rect">
            <a:avLst/>
          </a:prstGeom>
          <a:noFill/>
          <a:ln/>
        </p:spPr>
        <p:txBody>
          <a:bodyPr wrap="none" lIns="0" tIns="0" rIns="0" bIns="0" rtlCol="0" anchor="t"/>
          <a:lstStyle/>
          <a:p>
            <a:pPr marL="0" indent="0" algn="ctr">
              <a:lnSpc>
                <a:spcPts val="1900"/>
              </a:lnSpc>
              <a:buNone/>
            </a:pPr>
            <a:r>
              <a:rPr lang="en-US" sz="1900" dirty="0">
                <a:solidFill>
                  <a:srgbClr val="E5E0DF"/>
                </a:solidFill>
                <a:latin typeface="Poppins Light" pitchFamily="34" charset="0"/>
                <a:ea typeface="Poppins Light" pitchFamily="34" charset="-122"/>
                <a:cs typeface="Poppins Light" pitchFamily="34" charset="-120"/>
              </a:rPr>
              <a:t>1</a:t>
            </a:r>
            <a:endParaRPr lang="en-US" sz="1900" dirty="0"/>
          </a:p>
        </p:txBody>
      </p:sp>
      <p:sp>
        <p:nvSpPr>
          <p:cNvPr id="7" name="Text 5"/>
          <p:cNvSpPr/>
          <p:nvPr/>
        </p:nvSpPr>
        <p:spPr>
          <a:xfrm>
            <a:off x="1721644" y="1455063"/>
            <a:ext cx="2049780" cy="256223"/>
          </a:xfrm>
          <a:prstGeom prst="rect">
            <a:avLst/>
          </a:prstGeom>
          <a:noFill/>
          <a:ln/>
        </p:spPr>
        <p:txBody>
          <a:bodyPr wrap="none" lIns="0" tIns="0" rIns="0" bIns="0" rtlCol="0" anchor="t"/>
          <a:lstStyle/>
          <a:p>
            <a:pPr marL="0" indent="0" algn="l">
              <a:lnSpc>
                <a:spcPts val="2000"/>
              </a:lnSpc>
              <a:buNone/>
            </a:pPr>
            <a:r>
              <a:rPr lang="en-US" sz="1600" dirty="0">
                <a:solidFill>
                  <a:srgbClr val="E5E0DF"/>
                </a:solidFill>
                <a:latin typeface="Poppins Light" pitchFamily="34" charset="0"/>
                <a:ea typeface="Poppins Light" pitchFamily="34" charset="-122"/>
                <a:cs typeface="Poppins Light" pitchFamily="34" charset="-120"/>
              </a:rPr>
              <a:t>Step 1</a:t>
            </a:r>
            <a:endParaRPr lang="en-US" sz="1600" dirty="0"/>
          </a:p>
        </p:txBody>
      </p:sp>
      <p:sp>
        <p:nvSpPr>
          <p:cNvPr id="8" name="Text 6"/>
          <p:cNvSpPr/>
          <p:nvPr/>
        </p:nvSpPr>
        <p:spPr>
          <a:xfrm>
            <a:off x="1721644" y="1809631"/>
            <a:ext cx="12334875" cy="262295"/>
          </a:xfrm>
          <a:prstGeom prst="rect">
            <a:avLst/>
          </a:prstGeom>
          <a:noFill/>
          <a:ln/>
        </p:spPr>
        <p:txBody>
          <a:bodyPr wrap="none" lIns="0" tIns="0" rIns="0" bIns="0" rtlCol="0" anchor="t"/>
          <a:lstStyle/>
          <a:p>
            <a:pPr marL="0" indent="0" algn="l">
              <a:lnSpc>
                <a:spcPts val="2050"/>
              </a:lnSpc>
              <a:buNone/>
            </a:pPr>
            <a:r>
              <a:rPr lang="en-US" sz="1250" dirty="0">
                <a:solidFill>
                  <a:srgbClr val="E5E0DF"/>
                </a:solidFill>
                <a:latin typeface="Roboto Light" pitchFamily="34" charset="0"/>
                <a:ea typeface="Roboto Light" pitchFamily="34" charset="-122"/>
                <a:cs typeface="Roboto Light" pitchFamily="34" charset="-120"/>
              </a:rPr>
              <a:t>Rootserver traverses load of all cores.</a:t>
            </a:r>
            <a:endParaRPr lang="en-US" sz="1250" dirty="0"/>
          </a:p>
        </p:txBody>
      </p:sp>
      <p:sp>
        <p:nvSpPr>
          <p:cNvPr id="9" name="Shape 7"/>
          <p:cNvSpPr/>
          <p:nvPr/>
        </p:nvSpPr>
        <p:spPr>
          <a:xfrm>
            <a:off x="981313" y="2757249"/>
            <a:ext cx="573881" cy="22860"/>
          </a:xfrm>
          <a:prstGeom prst="roundRect">
            <a:avLst>
              <a:gd name="adj" fmla="val 301284"/>
            </a:avLst>
          </a:prstGeom>
          <a:solidFill>
            <a:srgbClr val="56565B"/>
          </a:solidFill>
          <a:ln/>
        </p:spPr>
      </p:sp>
      <p:sp>
        <p:nvSpPr>
          <p:cNvPr id="10" name="Shape 8"/>
          <p:cNvSpPr/>
          <p:nvPr/>
        </p:nvSpPr>
        <p:spPr>
          <a:xfrm>
            <a:off x="635318" y="2584252"/>
            <a:ext cx="368856" cy="368856"/>
          </a:xfrm>
          <a:prstGeom prst="roundRect">
            <a:avLst>
              <a:gd name="adj" fmla="val 18672"/>
            </a:avLst>
          </a:prstGeom>
          <a:solidFill>
            <a:srgbClr val="3D3D42"/>
          </a:solidFill>
          <a:ln w="7620">
            <a:solidFill>
              <a:srgbClr val="56565B"/>
            </a:solidFill>
            <a:prstDash val="solid"/>
          </a:ln>
        </p:spPr>
      </p:sp>
      <p:sp>
        <p:nvSpPr>
          <p:cNvPr id="11" name="Text 9"/>
          <p:cNvSpPr/>
          <p:nvPr/>
        </p:nvSpPr>
        <p:spPr>
          <a:xfrm>
            <a:off x="749379" y="2645688"/>
            <a:ext cx="140732" cy="245983"/>
          </a:xfrm>
          <a:prstGeom prst="rect">
            <a:avLst/>
          </a:prstGeom>
          <a:noFill/>
          <a:ln/>
        </p:spPr>
        <p:txBody>
          <a:bodyPr wrap="none" lIns="0" tIns="0" rIns="0" bIns="0" rtlCol="0" anchor="t"/>
          <a:lstStyle/>
          <a:p>
            <a:pPr marL="0" indent="0" algn="ctr">
              <a:lnSpc>
                <a:spcPts val="1900"/>
              </a:lnSpc>
              <a:buNone/>
            </a:pPr>
            <a:r>
              <a:rPr lang="en-US" sz="1900" dirty="0">
                <a:solidFill>
                  <a:srgbClr val="E5E0DF"/>
                </a:solidFill>
                <a:latin typeface="Poppins Light" pitchFamily="34" charset="0"/>
                <a:ea typeface="Poppins Light" pitchFamily="34" charset="-122"/>
                <a:cs typeface="Poppins Light" pitchFamily="34" charset="-120"/>
              </a:rPr>
              <a:t>2</a:t>
            </a:r>
            <a:endParaRPr lang="en-US" sz="1900" dirty="0"/>
          </a:p>
        </p:txBody>
      </p:sp>
      <p:sp>
        <p:nvSpPr>
          <p:cNvPr id="12" name="Text 10"/>
          <p:cNvSpPr/>
          <p:nvPr/>
        </p:nvSpPr>
        <p:spPr>
          <a:xfrm>
            <a:off x="1721644" y="2563773"/>
            <a:ext cx="2049780" cy="256223"/>
          </a:xfrm>
          <a:prstGeom prst="rect">
            <a:avLst/>
          </a:prstGeom>
          <a:noFill/>
          <a:ln/>
        </p:spPr>
        <p:txBody>
          <a:bodyPr wrap="none" lIns="0" tIns="0" rIns="0" bIns="0" rtlCol="0" anchor="t"/>
          <a:lstStyle/>
          <a:p>
            <a:pPr marL="0" indent="0" algn="l">
              <a:lnSpc>
                <a:spcPts val="2000"/>
              </a:lnSpc>
              <a:buNone/>
            </a:pPr>
            <a:r>
              <a:rPr lang="en-US" sz="1600" dirty="0">
                <a:solidFill>
                  <a:srgbClr val="E5E0DF"/>
                </a:solidFill>
                <a:latin typeface="Poppins Light" pitchFamily="34" charset="0"/>
                <a:ea typeface="Poppins Light" pitchFamily="34" charset="-122"/>
                <a:cs typeface="Poppins Light" pitchFamily="34" charset="-120"/>
              </a:rPr>
              <a:t>Step 2</a:t>
            </a:r>
            <a:endParaRPr lang="en-US" sz="1600" dirty="0"/>
          </a:p>
        </p:txBody>
      </p:sp>
      <p:sp>
        <p:nvSpPr>
          <p:cNvPr id="13" name="Text 11"/>
          <p:cNvSpPr/>
          <p:nvPr/>
        </p:nvSpPr>
        <p:spPr>
          <a:xfrm>
            <a:off x="1721644" y="2918341"/>
            <a:ext cx="12334875" cy="262295"/>
          </a:xfrm>
          <a:prstGeom prst="rect">
            <a:avLst/>
          </a:prstGeom>
          <a:noFill/>
          <a:ln/>
        </p:spPr>
        <p:txBody>
          <a:bodyPr wrap="none" lIns="0" tIns="0" rIns="0" bIns="0" rtlCol="0" anchor="t"/>
          <a:lstStyle/>
          <a:p>
            <a:pPr marL="0" indent="0" algn="l">
              <a:lnSpc>
                <a:spcPts val="2050"/>
              </a:lnSpc>
              <a:buNone/>
            </a:pPr>
            <a:r>
              <a:rPr lang="en-US" sz="1250" dirty="0">
                <a:solidFill>
                  <a:srgbClr val="E5E0DF"/>
                </a:solidFill>
                <a:latin typeface="Roboto Light" pitchFamily="34" charset="0"/>
                <a:ea typeface="Roboto Light" pitchFamily="34" charset="-122"/>
                <a:cs typeface="Roboto Light" pitchFamily="34" charset="-120"/>
              </a:rPr>
              <a:t>Calculate sum of time-slice sizes.</a:t>
            </a:r>
            <a:endParaRPr lang="en-US" sz="1250" dirty="0"/>
          </a:p>
        </p:txBody>
      </p:sp>
      <p:sp>
        <p:nvSpPr>
          <p:cNvPr id="14" name="Shape 12"/>
          <p:cNvSpPr/>
          <p:nvPr/>
        </p:nvSpPr>
        <p:spPr>
          <a:xfrm>
            <a:off x="981313" y="3865959"/>
            <a:ext cx="573881" cy="22860"/>
          </a:xfrm>
          <a:prstGeom prst="roundRect">
            <a:avLst>
              <a:gd name="adj" fmla="val 301284"/>
            </a:avLst>
          </a:prstGeom>
          <a:solidFill>
            <a:srgbClr val="56565B"/>
          </a:solidFill>
          <a:ln/>
        </p:spPr>
      </p:sp>
      <p:sp>
        <p:nvSpPr>
          <p:cNvPr id="15" name="Shape 13"/>
          <p:cNvSpPr/>
          <p:nvPr/>
        </p:nvSpPr>
        <p:spPr>
          <a:xfrm>
            <a:off x="635318" y="3692962"/>
            <a:ext cx="368856" cy="368856"/>
          </a:xfrm>
          <a:prstGeom prst="roundRect">
            <a:avLst>
              <a:gd name="adj" fmla="val 18672"/>
            </a:avLst>
          </a:prstGeom>
          <a:solidFill>
            <a:srgbClr val="3D3D42"/>
          </a:solidFill>
          <a:ln w="7620">
            <a:solidFill>
              <a:srgbClr val="56565B"/>
            </a:solidFill>
            <a:prstDash val="solid"/>
          </a:ln>
        </p:spPr>
      </p:sp>
      <p:sp>
        <p:nvSpPr>
          <p:cNvPr id="16" name="Text 14"/>
          <p:cNvSpPr/>
          <p:nvPr/>
        </p:nvSpPr>
        <p:spPr>
          <a:xfrm>
            <a:off x="747712" y="3754398"/>
            <a:ext cx="143947" cy="245983"/>
          </a:xfrm>
          <a:prstGeom prst="rect">
            <a:avLst/>
          </a:prstGeom>
          <a:noFill/>
          <a:ln/>
        </p:spPr>
        <p:txBody>
          <a:bodyPr wrap="none" lIns="0" tIns="0" rIns="0" bIns="0" rtlCol="0" anchor="t"/>
          <a:lstStyle/>
          <a:p>
            <a:pPr marL="0" indent="0" algn="ctr">
              <a:lnSpc>
                <a:spcPts val="1900"/>
              </a:lnSpc>
              <a:buNone/>
            </a:pPr>
            <a:r>
              <a:rPr lang="en-US" sz="1900" dirty="0">
                <a:solidFill>
                  <a:srgbClr val="E5E0DF"/>
                </a:solidFill>
                <a:latin typeface="Poppins Light" pitchFamily="34" charset="0"/>
                <a:ea typeface="Poppins Light" pitchFamily="34" charset="-122"/>
                <a:cs typeface="Poppins Light" pitchFamily="34" charset="-120"/>
              </a:rPr>
              <a:t>3</a:t>
            </a:r>
            <a:endParaRPr lang="en-US" sz="1900" dirty="0"/>
          </a:p>
        </p:txBody>
      </p:sp>
      <p:sp>
        <p:nvSpPr>
          <p:cNvPr id="17" name="Text 15"/>
          <p:cNvSpPr/>
          <p:nvPr/>
        </p:nvSpPr>
        <p:spPr>
          <a:xfrm>
            <a:off x="1721644" y="3672483"/>
            <a:ext cx="2049780" cy="256223"/>
          </a:xfrm>
          <a:prstGeom prst="rect">
            <a:avLst/>
          </a:prstGeom>
          <a:noFill/>
          <a:ln/>
        </p:spPr>
        <p:txBody>
          <a:bodyPr wrap="none" lIns="0" tIns="0" rIns="0" bIns="0" rtlCol="0" anchor="t"/>
          <a:lstStyle/>
          <a:p>
            <a:pPr marL="0" indent="0" algn="l">
              <a:lnSpc>
                <a:spcPts val="2000"/>
              </a:lnSpc>
              <a:buNone/>
            </a:pPr>
            <a:r>
              <a:rPr lang="en-US" sz="1600" dirty="0">
                <a:solidFill>
                  <a:srgbClr val="E5E0DF"/>
                </a:solidFill>
                <a:latin typeface="Poppins Light" pitchFamily="34" charset="0"/>
                <a:ea typeface="Poppins Light" pitchFamily="34" charset="-122"/>
                <a:cs typeface="Poppins Light" pitchFamily="34" charset="-120"/>
              </a:rPr>
              <a:t>Step 3</a:t>
            </a:r>
            <a:endParaRPr lang="en-US" sz="1600" dirty="0"/>
          </a:p>
        </p:txBody>
      </p:sp>
      <p:sp>
        <p:nvSpPr>
          <p:cNvPr id="18" name="Text 16"/>
          <p:cNvSpPr/>
          <p:nvPr/>
        </p:nvSpPr>
        <p:spPr>
          <a:xfrm>
            <a:off x="1721644" y="4027051"/>
            <a:ext cx="12334875" cy="262295"/>
          </a:xfrm>
          <a:prstGeom prst="rect">
            <a:avLst/>
          </a:prstGeom>
          <a:noFill/>
          <a:ln/>
        </p:spPr>
        <p:txBody>
          <a:bodyPr wrap="none" lIns="0" tIns="0" rIns="0" bIns="0" rtlCol="0" anchor="t"/>
          <a:lstStyle/>
          <a:p>
            <a:pPr marL="0" indent="0" algn="l">
              <a:lnSpc>
                <a:spcPts val="2050"/>
              </a:lnSpc>
              <a:buNone/>
            </a:pPr>
            <a:r>
              <a:rPr lang="en-US" sz="1250" dirty="0">
                <a:solidFill>
                  <a:srgbClr val="E5E0DF"/>
                </a:solidFill>
                <a:latin typeface="Roboto Light" pitchFamily="34" charset="0"/>
                <a:ea typeface="Roboto Light" pitchFamily="34" charset="-122"/>
                <a:cs typeface="Roboto Light" pitchFamily="34" charset="-120"/>
              </a:rPr>
              <a:t>Identify most and least loaded cores.</a:t>
            </a:r>
            <a:endParaRPr lang="en-US" sz="1250" dirty="0"/>
          </a:p>
        </p:txBody>
      </p:sp>
      <p:sp>
        <p:nvSpPr>
          <p:cNvPr id="19" name="Shape 17"/>
          <p:cNvSpPr/>
          <p:nvPr/>
        </p:nvSpPr>
        <p:spPr>
          <a:xfrm>
            <a:off x="981313" y="4974669"/>
            <a:ext cx="573881" cy="22860"/>
          </a:xfrm>
          <a:prstGeom prst="roundRect">
            <a:avLst>
              <a:gd name="adj" fmla="val 301284"/>
            </a:avLst>
          </a:prstGeom>
          <a:solidFill>
            <a:srgbClr val="56565B"/>
          </a:solidFill>
          <a:ln/>
        </p:spPr>
      </p:sp>
      <p:sp>
        <p:nvSpPr>
          <p:cNvPr id="20" name="Shape 18"/>
          <p:cNvSpPr/>
          <p:nvPr/>
        </p:nvSpPr>
        <p:spPr>
          <a:xfrm>
            <a:off x="635318" y="4801672"/>
            <a:ext cx="368856" cy="368856"/>
          </a:xfrm>
          <a:prstGeom prst="roundRect">
            <a:avLst>
              <a:gd name="adj" fmla="val 18672"/>
            </a:avLst>
          </a:prstGeom>
          <a:solidFill>
            <a:srgbClr val="3D3D42"/>
          </a:solidFill>
          <a:ln w="7620">
            <a:solidFill>
              <a:srgbClr val="56565B"/>
            </a:solidFill>
            <a:prstDash val="solid"/>
          </a:ln>
        </p:spPr>
      </p:sp>
      <p:sp>
        <p:nvSpPr>
          <p:cNvPr id="21" name="Text 19"/>
          <p:cNvSpPr/>
          <p:nvPr/>
        </p:nvSpPr>
        <p:spPr>
          <a:xfrm>
            <a:off x="744379" y="4863108"/>
            <a:ext cx="150733" cy="245983"/>
          </a:xfrm>
          <a:prstGeom prst="rect">
            <a:avLst/>
          </a:prstGeom>
          <a:noFill/>
          <a:ln/>
        </p:spPr>
        <p:txBody>
          <a:bodyPr wrap="none" lIns="0" tIns="0" rIns="0" bIns="0" rtlCol="0" anchor="t"/>
          <a:lstStyle/>
          <a:p>
            <a:pPr marL="0" indent="0" algn="ctr">
              <a:lnSpc>
                <a:spcPts val="1900"/>
              </a:lnSpc>
              <a:buNone/>
            </a:pPr>
            <a:r>
              <a:rPr lang="en-US" sz="1900" dirty="0">
                <a:solidFill>
                  <a:srgbClr val="E5E0DF"/>
                </a:solidFill>
                <a:latin typeface="Poppins Light" pitchFamily="34" charset="0"/>
                <a:ea typeface="Poppins Light" pitchFamily="34" charset="-122"/>
                <a:cs typeface="Poppins Light" pitchFamily="34" charset="-120"/>
              </a:rPr>
              <a:t>4</a:t>
            </a:r>
            <a:endParaRPr lang="en-US" sz="1900" dirty="0"/>
          </a:p>
        </p:txBody>
      </p:sp>
      <p:sp>
        <p:nvSpPr>
          <p:cNvPr id="22" name="Text 20"/>
          <p:cNvSpPr/>
          <p:nvPr/>
        </p:nvSpPr>
        <p:spPr>
          <a:xfrm>
            <a:off x="1721644" y="4781193"/>
            <a:ext cx="2049780" cy="256223"/>
          </a:xfrm>
          <a:prstGeom prst="rect">
            <a:avLst/>
          </a:prstGeom>
          <a:noFill/>
          <a:ln/>
        </p:spPr>
        <p:txBody>
          <a:bodyPr wrap="none" lIns="0" tIns="0" rIns="0" bIns="0" rtlCol="0" anchor="t"/>
          <a:lstStyle/>
          <a:p>
            <a:pPr marL="0" indent="0" algn="l">
              <a:lnSpc>
                <a:spcPts val="2000"/>
              </a:lnSpc>
              <a:buNone/>
            </a:pPr>
            <a:r>
              <a:rPr lang="en-US" sz="1600" dirty="0">
                <a:solidFill>
                  <a:srgbClr val="E5E0DF"/>
                </a:solidFill>
                <a:latin typeface="Poppins Light" pitchFamily="34" charset="0"/>
                <a:ea typeface="Poppins Light" pitchFamily="34" charset="-122"/>
                <a:cs typeface="Poppins Light" pitchFamily="34" charset="-120"/>
              </a:rPr>
              <a:t>Step 4</a:t>
            </a:r>
            <a:endParaRPr lang="en-US" sz="1600" dirty="0"/>
          </a:p>
        </p:txBody>
      </p:sp>
      <p:sp>
        <p:nvSpPr>
          <p:cNvPr id="23" name="Text 21"/>
          <p:cNvSpPr/>
          <p:nvPr/>
        </p:nvSpPr>
        <p:spPr>
          <a:xfrm>
            <a:off x="1721644" y="5135761"/>
            <a:ext cx="12334875" cy="262295"/>
          </a:xfrm>
          <a:prstGeom prst="rect">
            <a:avLst/>
          </a:prstGeom>
          <a:noFill/>
          <a:ln/>
        </p:spPr>
        <p:txBody>
          <a:bodyPr wrap="none" lIns="0" tIns="0" rIns="0" bIns="0" rtlCol="0" anchor="t"/>
          <a:lstStyle/>
          <a:p>
            <a:pPr marL="0" indent="0" algn="l">
              <a:lnSpc>
                <a:spcPts val="2050"/>
              </a:lnSpc>
              <a:buNone/>
            </a:pPr>
            <a:r>
              <a:rPr lang="en-US" sz="1250" dirty="0">
                <a:solidFill>
                  <a:srgbClr val="E5E0DF"/>
                </a:solidFill>
                <a:latin typeface="Roboto Light" pitchFamily="34" charset="0"/>
                <a:ea typeface="Roboto Light" pitchFamily="34" charset="-122"/>
                <a:cs typeface="Roboto Light" pitchFamily="34" charset="-120"/>
              </a:rPr>
              <a:t>Determine if task migration is needed.</a:t>
            </a:r>
            <a:endParaRPr lang="en-US" sz="1250" dirty="0"/>
          </a:p>
        </p:txBody>
      </p:sp>
      <p:sp>
        <p:nvSpPr>
          <p:cNvPr id="24" name="Shape 22"/>
          <p:cNvSpPr/>
          <p:nvPr/>
        </p:nvSpPr>
        <p:spPr>
          <a:xfrm>
            <a:off x="981313" y="6083379"/>
            <a:ext cx="573881" cy="22860"/>
          </a:xfrm>
          <a:prstGeom prst="roundRect">
            <a:avLst>
              <a:gd name="adj" fmla="val 301284"/>
            </a:avLst>
          </a:prstGeom>
          <a:solidFill>
            <a:srgbClr val="56565B"/>
          </a:solidFill>
          <a:ln/>
        </p:spPr>
      </p:sp>
      <p:sp>
        <p:nvSpPr>
          <p:cNvPr id="25" name="Shape 23"/>
          <p:cNvSpPr/>
          <p:nvPr/>
        </p:nvSpPr>
        <p:spPr>
          <a:xfrm>
            <a:off x="635318" y="5910382"/>
            <a:ext cx="368856" cy="368856"/>
          </a:xfrm>
          <a:prstGeom prst="roundRect">
            <a:avLst>
              <a:gd name="adj" fmla="val 18672"/>
            </a:avLst>
          </a:prstGeom>
          <a:solidFill>
            <a:srgbClr val="3D3D42"/>
          </a:solidFill>
          <a:ln w="7620">
            <a:solidFill>
              <a:srgbClr val="56565B"/>
            </a:solidFill>
            <a:prstDash val="solid"/>
          </a:ln>
        </p:spPr>
      </p:sp>
      <p:sp>
        <p:nvSpPr>
          <p:cNvPr id="26" name="Text 24"/>
          <p:cNvSpPr/>
          <p:nvPr/>
        </p:nvSpPr>
        <p:spPr>
          <a:xfrm>
            <a:off x="743783" y="5971818"/>
            <a:ext cx="151805" cy="245983"/>
          </a:xfrm>
          <a:prstGeom prst="rect">
            <a:avLst/>
          </a:prstGeom>
          <a:noFill/>
          <a:ln/>
        </p:spPr>
        <p:txBody>
          <a:bodyPr wrap="none" lIns="0" tIns="0" rIns="0" bIns="0" rtlCol="0" anchor="t"/>
          <a:lstStyle/>
          <a:p>
            <a:pPr marL="0" indent="0" algn="ctr">
              <a:lnSpc>
                <a:spcPts val="1900"/>
              </a:lnSpc>
              <a:buNone/>
            </a:pPr>
            <a:r>
              <a:rPr lang="en-US" sz="1900" dirty="0">
                <a:solidFill>
                  <a:srgbClr val="E5E0DF"/>
                </a:solidFill>
                <a:latin typeface="Poppins Light" pitchFamily="34" charset="0"/>
                <a:ea typeface="Poppins Light" pitchFamily="34" charset="-122"/>
                <a:cs typeface="Poppins Light" pitchFamily="34" charset="-120"/>
              </a:rPr>
              <a:t>5</a:t>
            </a:r>
            <a:endParaRPr lang="en-US" sz="1900" dirty="0"/>
          </a:p>
        </p:txBody>
      </p:sp>
      <p:sp>
        <p:nvSpPr>
          <p:cNvPr id="27" name="Text 25"/>
          <p:cNvSpPr/>
          <p:nvPr/>
        </p:nvSpPr>
        <p:spPr>
          <a:xfrm>
            <a:off x="1721644" y="5889903"/>
            <a:ext cx="2049780" cy="256223"/>
          </a:xfrm>
          <a:prstGeom prst="rect">
            <a:avLst/>
          </a:prstGeom>
          <a:noFill/>
          <a:ln/>
        </p:spPr>
        <p:txBody>
          <a:bodyPr wrap="none" lIns="0" tIns="0" rIns="0" bIns="0" rtlCol="0" anchor="t"/>
          <a:lstStyle/>
          <a:p>
            <a:pPr marL="0" indent="0" algn="l">
              <a:lnSpc>
                <a:spcPts val="2000"/>
              </a:lnSpc>
              <a:buNone/>
            </a:pPr>
            <a:r>
              <a:rPr lang="en-US" sz="1600" dirty="0">
                <a:solidFill>
                  <a:srgbClr val="E5E0DF"/>
                </a:solidFill>
                <a:latin typeface="Poppins Light" pitchFamily="34" charset="0"/>
                <a:ea typeface="Poppins Light" pitchFamily="34" charset="-122"/>
                <a:cs typeface="Poppins Light" pitchFamily="34" charset="-120"/>
              </a:rPr>
              <a:t>Step 5</a:t>
            </a:r>
            <a:endParaRPr lang="en-US" sz="1600" dirty="0"/>
          </a:p>
        </p:txBody>
      </p:sp>
      <p:sp>
        <p:nvSpPr>
          <p:cNvPr id="28" name="Text 26"/>
          <p:cNvSpPr/>
          <p:nvPr/>
        </p:nvSpPr>
        <p:spPr>
          <a:xfrm>
            <a:off x="1721644" y="6244471"/>
            <a:ext cx="12334875" cy="262295"/>
          </a:xfrm>
          <a:prstGeom prst="rect">
            <a:avLst/>
          </a:prstGeom>
          <a:noFill/>
          <a:ln/>
        </p:spPr>
        <p:txBody>
          <a:bodyPr wrap="none" lIns="0" tIns="0" rIns="0" bIns="0" rtlCol="0" anchor="t"/>
          <a:lstStyle/>
          <a:p>
            <a:pPr marL="0" indent="0" algn="l">
              <a:lnSpc>
                <a:spcPts val="2050"/>
              </a:lnSpc>
              <a:buNone/>
            </a:pPr>
            <a:r>
              <a:rPr lang="en-US" sz="1250" dirty="0">
                <a:solidFill>
                  <a:srgbClr val="E5E0DF"/>
                </a:solidFill>
                <a:latin typeface="Roboto Light" pitchFamily="34" charset="0"/>
                <a:ea typeface="Roboto Light" pitchFamily="34" charset="-122"/>
                <a:cs typeface="Roboto Light" pitchFamily="34" charset="-120"/>
              </a:rPr>
              <a:t>Select task with smallest time-slice size.</a:t>
            </a:r>
            <a:endParaRPr lang="en-US" sz="1250" dirty="0"/>
          </a:p>
        </p:txBody>
      </p:sp>
      <p:sp>
        <p:nvSpPr>
          <p:cNvPr id="29" name="Shape 27"/>
          <p:cNvSpPr/>
          <p:nvPr/>
        </p:nvSpPr>
        <p:spPr>
          <a:xfrm>
            <a:off x="981313" y="7192089"/>
            <a:ext cx="573881" cy="22860"/>
          </a:xfrm>
          <a:prstGeom prst="roundRect">
            <a:avLst>
              <a:gd name="adj" fmla="val 301284"/>
            </a:avLst>
          </a:prstGeom>
          <a:solidFill>
            <a:srgbClr val="56565B"/>
          </a:solidFill>
          <a:ln/>
        </p:spPr>
      </p:sp>
      <p:sp>
        <p:nvSpPr>
          <p:cNvPr id="30" name="Shape 28"/>
          <p:cNvSpPr/>
          <p:nvPr/>
        </p:nvSpPr>
        <p:spPr>
          <a:xfrm>
            <a:off x="635318" y="7019092"/>
            <a:ext cx="368856" cy="368856"/>
          </a:xfrm>
          <a:prstGeom prst="roundRect">
            <a:avLst>
              <a:gd name="adj" fmla="val 18672"/>
            </a:avLst>
          </a:prstGeom>
          <a:solidFill>
            <a:srgbClr val="3D3D42"/>
          </a:solidFill>
          <a:ln w="7620">
            <a:solidFill>
              <a:srgbClr val="56565B"/>
            </a:solidFill>
            <a:prstDash val="solid"/>
          </a:ln>
        </p:spPr>
      </p:sp>
      <p:sp>
        <p:nvSpPr>
          <p:cNvPr id="31" name="Text 29"/>
          <p:cNvSpPr/>
          <p:nvPr/>
        </p:nvSpPr>
        <p:spPr>
          <a:xfrm>
            <a:off x="742355" y="7080528"/>
            <a:ext cx="154662" cy="245983"/>
          </a:xfrm>
          <a:prstGeom prst="rect">
            <a:avLst/>
          </a:prstGeom>
          <a:noFill/>
          <a:ln/>
        </p:spPr>
        <p:txBody>
          <a:bodyPr wrap="none" lIns="0" tIns="0" rIns="0" bIns="0" rtlCol="0" anchor="t"/>
          <a:lstStyle/>
          <a:p>
            <a:pPr marL="0" indent="0" algn="ctr">
              <a:lnSpc>
                <a:spcPts val="1900"/>
              </a:lnSpc>
              <a:buNone/>
            </a:pPr>
            <a:r>
              <a:rPr lang="en-US" sz="1900" dirty="0">
                <a:solidFill>
                  <a:srgbClr val="E5E0DF"/>
                </a:solidFill>
                <a:latin typeface="Poppins Light" pitchFamily="34" charset="0"/>
                <a:ea typeface="Poppins Light" pitchFamily="34" charset="-122"/>
                <a:cs typeface="Poppins Light" pitchFamily="34" charset="-120"/>
              </a:rPr>
              <a:t>6</a:t>
            </a:r>
            <a:endParaRPr lang="en-US" sz="1900" dirty="0"/>
          </a:p>
        </p:txBody>
      </p:sp>
      <p:sp>
        <p:nvSpPr>
          <p:cNvPr id="32" name="Text 30"/>
          <p:cNvSpPr/>
          <p:nvPr/>
        </p:nvSpPr>
        <p:spPr>
          <a:xfrm>
            <a:off x="1721644" y="6998613"/>
            <a:ext cx="2049780" cy="256223"/>
          </a:xfrm>
          <a:prstGeom prst="rect">
            <a:avLst/>
          </a:prstGeom>
          <a:noFill/>
          <a:ln/>
        </p:spPr>
        <p:txBody>
          <a:bodyPr wrap="none" lIns="0" tIns="0" rIns="0" bIns="0" rtlCol="0" anchor="t"/>
          <a:lstStyle/>
          <a:p>
            <a:pPr marL="0" indent="0" algn="l">
              <a:lnSpc>
                <a:spcPts val="2000"/>
              </a:lnSpc>
              <a:buNone/>
            </a:pPr>
            <a:r>
              <a:rPr lang="en-US" sz="1600" dirty="0">
                <a:solidFill>
                  <a:srgbClr val="E5E0DF"/>
                </a:solidFill>
                <a:latin typeface="Poppins Light" pitchFamily="34" charset="0"/>
                <a:ea typeface="Poppins Light" pitchFamily="34" charset="-122"/>
                <a:cs typeface="Poppins Light" pitchFamily="34" charset="-120"/>
              </a:rPr>
              <a:t>Step 6</a:t>
            </a:r>
            <a:endParaRPr lang="en-US" sz="1600" dirty="0"/>
          </a:p>
        </p:txBody>
      </p:sp>
      <p:sp>
        <p:nvSpPr>
          <p:cNvPr id="33" name="Text 31"/>
          <p:cNvSpPr/>
          <p:nvPr/>
        </p:nvSpPr>
        <p:spPr>
          <a:xfrm>
            <a:off x="1721644" y="7353181"/>
            <a:ext cx="12334875" cy="262295"/>
          </a:xfrm>
          <a:prstGeom prst="rect">
            <a:avLst/>
          </a:prstGeom>
          <a:noFill/>
          <a:ln/>
        </p:spPr>
        <p:txBody>
          <a:bodyPr wrap="none" lIns="0" tIns="0" rIns="0" bIns="0" rtlCol="0" anchor="t"/>
          <a:lstStyle/>
          <a:p>
            <a:pPr marL="0" indent="0" algn="l">
              <a:lnSpc>
                <a:spcPts val="2050"/>
              </a:lnSpc>
              <a:buNone/>
            </a:pPr>
            <a:r>
              <a:rPr lang="en-US" sz="1250" dirty="0">
                <a:solidFill>
                  <a:srgbClr val="E5E0DF"/>
                </a:solidFill>
                <a:latin typeface="Roboto Light" pitchFamily="34" charset="0"/>
                <a:ea typeface="Roboto Light" pitchFamily="34" charset="-122"/>
                <a:cs typeface="Roboto Light" pitchFamily="34" charset="-120"/>
              </a:rPr>
              <a:t>Return task thread for migration.</a:t>
            </a:r>
            <a:endParaRPr lang="en-US" sz="1250" dirty="0"/>
          </a:p>
        </p:txBody>
      </p:sp>
      <p:sp>
        <p:nvSpPr>
          <p:cNvPr id="34" name="Rectangle 33">
            <a:extLst>
              <a:ext uri="{FF2B5EF4-FFF2-40B4-BE49-F238E27FC236}">
                <a16:creationId xmlns:a16="http://schemas.microsoft.com/office/drawing/2014/main" id="{2112728F-2979-1D2D-3DEA-4286FF01D82A}"/>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2365177"/>
            <a:ext cx="6172200" cy="771525"/>
          </a:xfrm>
          <a:prstGeom prst="rect">
            <a:avLst/>
          </a:prstGeom>
          <a:noFill/>
          <a:ln/>
        </p:spPr>
        <p:txBody>
          <a:bodyPr wrap="none" lIns="0" tIns="0" rIns="0" bIns="0" rtlCol="0" anchor="t"/>
          <a:lstStyle/>
          <a:p>
            <a:pPr marL="0" indent="0">
              <a:lnSpc>
                <a:spcPts val="6050"/>
              </a:lnSpc>
              <a:buNone/>
            </a:pPr>
            <a:r>
              <a:rPr lang="en-US" sz="4850" dirty="0">
                <a:solidFill>
                  <a:srgbClr val="F2F2F3"/>
                </a:solidFill>
                <a:latin typeface="Poppins Light" pitchFamily="34" charset="0"/>
                <a:ea typeface="Poppins Light" pitchFamily="34" charset="-122"/>
                <a:cs typeface="Poppins Light" pitchFamily="34" charset="-120"/>
              </a:rPr>
              <a:t>Task Migration</a:t>
            </a:r>
            <a:endParaRPr lang="en-US" sz="4850" dirty="0"/>
          </a:p>
        </p:txBody>
      </p:sp>
      <p:sp>
        <p:nvSpPr>
          <p:cNvPr id="3" name="Shape 1"/>
          <p:cNvSpPr/>
          <p:nvPr/>
        </p:nvSpPr>
        <p:spPr>
          <a:xfrm>
            <a:off x="864037" y="3630454"/>
            <a:ext cx="4136231" cy="2233851"/>
          </a:xfrm>
          <a:prstGeom prst="roundRect">
            <a:avLst>
              <a:gd name="adj" fmla="val 4642"/>
            </a:avLst>
          </a:prstGeom>
          <a:solidFill>
            <a:srgbClr val="3D3D42"/>
          </a:solidFill>
          <a:ln w="15240">
            <a:solidFill>
              <a:srgbClr val="56565B"/>
            </a:solidFill>
            <a:prstDash val="solid"/>
          </a:ln>
        </p:spPr>
      </p:sp>
      <p:sp>
        <p:nvSpPr>
          <p:cNvPr id="4" name="Text 2"/>
          <p:cNvSpPr/>
          <p:nvPr/>
        </p:nvSpPr>
        <p:spPr>
          <a:xfrm>
            <a:off x="1126093" y="3892510"/>
            <a:ext cx="3086100" cy="385763"/>
          </a:xfrm>
          <a:prstGeom prst="rect">
            <a:avLst/>
          </a:prstGeom>
          <a:noFill/>
          <a:ln/>
        </p:spPr>
        <p:txBody>
          <a:bodyPr wrap="none" lIns="0" tIns="0" rIns="0" bIns="0" rtlCol="0" anchor="t"/>
          <a:lstStyle/>
          <a:p>
            <a:pPr marL="0" indent="0">
              <a:lnSpc>
                <a:spcPts val="3000"/>
              </a:lnSpc>
              <a:buNone/>
            </a:pPr>
            <a:r>
              <a:rPr lang="en-US" sz="2400" dirty="0">
                <a:solidFill>
                  <a:srgbClr val="E5E0DF"/>
                </a:solidFill>
                <a:latin typeface="Poppins Light" pitchFamily="34" charset="0"/>
                <a:ea typeface="Poppins Light" pitchFamily="34" charset="-122"/>
                <a:cs typeface="Poppins Light" pitchFamily="34" charset="-120"/>
              </a:rPr>
              <a:t>Task Value Check</a:t>
            </a:r>
            <a:endParaRPr lang="en-US" sz="2400" dirty="0"/>
          </a:p>
        </p:txBody>
      </p:sp>
      <p:sp>
        <p:nvSpPr>
          <p:cNvPr id="5" name="Text 3"/>
          <p:cNvSpPr/>
          <p:nvPr/>
        </p:nvSpPr>
        <p:spPr>
          <a:xfrm>
            <a:off x="1126093" y="4426387"/>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E5E0DF"/>
                </a:solidFill>
                <a:latin typeface="Roboto Light" pitchFamily="34" charset="0"/>
                <a:ea typeface="Roboto Light" pitchFamily="34" charset="-122"/>
                <a:cs typeface="Roboto Light" pitchFamily="34" charset="-120"/>
              </a:rPr>
              <a:t>Check if task value returned is empty.</a:t>
            </a:r>
            <a:endParaRPr lang="en-US" sz="1900" dirty="0"/>
          </a:p>
        </p:txBody>
      </p:sp>
      <p:sp>
        <p:nvSpPr>
          <p:cNvPr id="6" name="Shape 4"/>
          <p:cNvSpPr/>
          <p:nvPr/>
        </p:nvSpPr>
        <p:spPr>
          <a:xfrm>
            <a:off x="5247084" y="3630454"/>
            <a:ext cx="4136231" cy="2233851"/>
          </a:xfrm>
          <a:prstGeom prst="roundRect">
            <a:avLst>
              <a:gd name="adj" fmla="val 4642"/>
            </a:avLst>
          </a:prstGeom>
          <a:solidFill>
            <a:srgbClr val="3D3D42"/>
          </a:solidFill>
          <a:ln w="15240">
            <a:solidFill>
              <a:srgbClr val="56565B"/>
            </a:solidFill>
            <a:prstDash val="solid"/>
          </a:ln>
        </p:spPr>
      </p:sp>
      <p:sp>
        <p:nvSpPr>
          <p:cNvPr id="7" name="Text 5"/>
          <p:cNvSpPr/>
          <p:nvPr/>
        </p:nvSpPr>
        <p:spPr>
          <a:xfrm>
            <a:off x="5509141" y="3892510"/>
            <a:ext cx="3612118" cy="771525"/>
          </a:xfrm>
          <a:prstGeom prst="rect">
            <a:avLst/>
          </a:prstGeom>
          <a:noFill/>
          <a:ln/>
        </p:spPr>
        <p:txBody>
          <a:bodyPr wrap="square" lIns="0" tIns="0" rIns="0" bIns="0" rtlCol="0" anchor="t"/>
          <a:lstStyle/>
          <a:p>
            <a:pPr marL="0" indent="0">
              <a:lnSpc>
                <a:spcPts val="3000"/>
              </a:lnSpc>
              <a:buNone/>
            </a:pPr>
            <a:r>
              <a:rPr lang="en-US" sz="2400" dirty="0">
                <a:solidFill>
                  <a:srgbClr val="E5E0DF"/>
                </a:solidFill>
                <a:latin typeface="Poppins Light" pitchFamily="34" charset="0"/>
                <a:ea typeface="Poppins Light" pitchFamily="34" charset="-122"/>
                <a:cs typeface="Poppins Light" pitchFamily="34" charset="-120"/>
              </a:rPr>
              <a:t>Task Migration Information</a:t>
            </a:r>
            <a:endParaRPr lang="en-US" sz="2400" dirty="0"/>
          </a:p>
        </p:txBody>
      </p:sp>
      <p:sp>
        <p:nvSpPr>
          <p:cNvPr id="8" name="Text 6"/>
          <p:cNvSpPr/>
          <p:nvPr/>
        </p:nvSpPr>
        <p:spPr>
          <a:xfrm>
            <a:off x="5509141" y="4812149"/>
            <a:ext cx="3612118" cy="395049"/>
          </a:xfrm>
          <a:prstGeom prst="rect">
            <a:avLst/>
          </a:prstGeom>
          <a:noFill/>
          <a:ln/>
        </p:spPr>
        <p:txBody>
          <a:bodyPr wrap="none" lIns="0" tIns="0" rIns="0" bIns="0" rtlCol="0" anchor="t"/>
          <a:lstStyle/>
          <a:p>
            <a:pPr marL="0" indent="0">
              <a:lnSpc>
                <a:spcPts val="3100"/>
              </a:lnSpc>
              <a:buNone/>
            </a:pPr>
            <a:r>
              <a:rPr lang="en-US" sz="1900" dirty="0">
                <a:solidFill>
                  <a:srgbClr val="E5E0DF"/>
                </a:solidFill>
                <a:latin typeface="Roboto Light" pitchFamily="34" charset="0"/>
                <a:ea typeface="Roboto Light" pitchFamily="34" charset="-122"/>
                <a:cs typeface="Roboto Light" pitchFamily="34" charset="-120"/>
              </a:rPr>
              <a:t>Parse task migration information.</a:t>
            </a:r>
            <a:endParaRPr lang="en-US" sz="1900" dirty="0"/>
          </a:p>
        </p:txBody>
      </p:sp>
      <p:sp>
        <p:nvSpPr>
          <p:cNvPr id="9" name="Shape 7"/>
          <p:cNvSpPr/>
          <p:nvPr/>
        </p:nvSpPr>
        <p:spPr>
          <a:xfrm>
            <a:off x="9630132" y="3630454"/>
            <a:ext cx="4136231" cy="2233851"/>
          </a:xfrm>
          <a:prstGeom prst="roundRect">
            <a:avLst>
              <a:gd name="adj" fmla="val 4642"/>
            </a:avLst>
          </a:prstGeom>
          <a:solidFill>
            <a:srgbClr val="3D3D42"/>
          </a:solidFill>
          <a:ln w="15240">
            <a:solidFill>
              <a:srgbClr val="56565B"/>
            </a:solidFill>
            <a:prstDash val="solid"/>
          </a:ln>
        </p:spPr>
      </p:sp>
      <p:sp>
        <p:nvSpPr>
          <p:cNvPr id="10" name="Text 8"/>
          <p:cNvSpPr/>
          <p:nvPr/>
        </p:nvSpPr>
        <p:spPr>
          <a:xfrm>
            <a:off x="9892189" y="3892510"/>
            <a:ext cx="3612118" cy="771525"/>
          </a:xfrm>
          <a:prstGeom prst="rect">
            <a:avLst/>
          </a:prstGeom>
          <a:noFill/>
          <a:ln/>
        </p:spPr>
        <p:txBody>
          <a:bodyPr wrap="square" lIns="0" tIns="0" rIns="0" bIns="0" rtlCol="0" anchor="t"/>
          <a:lstStyle/>
          <a:p>
            <a:pPr marL="0" indent="0">
              <a:lnSpc>
                <a:spcPts val="3000"/>
              </a:lnSpc>
              <a:buNone/>
            </a:pPr>
            <a:r>
              <a:rPr lang="en-US" sz="2400" dirty="0">
                <a:solidFill>
                  <a:srgbClr val="E5E0DF"/>
                </a:solidFill>
                <a:latin typeface="Poppins Light" pitchFamily="34" charset="0"/>
                <a:ea typeface="Poppins Light" pitchFamily="34" charset="-122"/>
                <a:cs typeface="Poppins Light" pitchFamily="34" charset="-120"/>
              </a:rPr>
              <a:t>Inter-Core Task Migration</a:t>
            </a:r>
            <a:endParaRPr lang="en-US" sz="2400" dirty="0"/>
          </a:p>
        </p:txBody>
      </p:sp>
      <p:sp>
        <p:nvSpPr>
          <p:cNvPr id="11" name="Text 9"/>
          <p:cNvSpPr/>
          <p:nvPr/>
        </p:nvSpPr>
        <p:spPr>
          <a:xfrm>
            <a:off x="9892189" y="4812149"/>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E5E0DF"/>
                </a:solidFill>
                <a:latin typeface="Roboto Light" pitchFamily="34" charset="0"/>
                <a:ea typeface="Roboto Light" pitchFamily="34" charset="-122"/>
                <a:cs typeface="Roboto Light" pitchFamily="34" charset="-120"/>
              </a:rPr>
              <a:t>Call inter-core task migration function.</a:t>
            </a:r>
            <a:endParaRPr lang="en-US" sz="1900" dirty="0"/>
          </a:p>
        </p:txBody>
      </p:sp>
      <p:sp>
        <p:nvSpPr>
          <p:cNvPr id="12" name="Rectangle 11">
            <a:extLst>
              <a:ext uri="{FF2B5EF4-FFF2-40B4-BE49-F238E27FC236}">
                <a16:creationId xmlns:a16="http://schemas.microsoft.com/office/drawing/2014/main" id="{B622177E-FA0B-1529-A4C4-61ECD954CA3C}"/>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2095" y="377071"/>
            <a:ext cx="3428047" cy="428387"/>
          </a:xfrm>
          <a:prstGeom prst="rect">
            <a:avLst/>
          </a:prstGeom>
          <a:noFill/>
          <a:ln/>
        </p:spPr>
        <p:txBody>
          <a:bodyPr wrap="none" lIns="0" tIns="0" rIns="0" bIns="0" rtlCol="0" anchor="t"/>
          <a:lstStyle/>
          <a:p>
            <a:pPr marL="0" indent="0">
              <a:lnSpc>
                <a:spcPts val="3350"/>
              </a:lnSpc>
              <a:buNone/>
            </a:pPr>
            <a:r>
              <a:rPr lang="en-US" sz="2650" dirty="0">
                <a:solidFill>
                  <a:srgbClr val="F2F2F3"/>
                </a:solidFill>
                <a:latin typeface="Poppins Light" pitchFamily="34" charset="0"/>
                <a:ea typeface="Poppins Light" pitchFamily="34" charset="-122"/>
                <a:cs typeface="Poppins Light" pitchFamily="34" charset="-120"/>
              </a:rPr>
              <a:t>Performance Test</a:t>
            </a:r>
            <a:endParaRPr lang="en-US" sz="2650" dirty="0"/>
          </a:p>
        </p:txBody>
      </p:sp>
      <p:sp>
        <p:nvSpPr>
          <p:cNvPr id="3" name="Text 1"/>
          <p:cNvSpPr/>
          <p:nvPr/>
        </p:nvSpPr>
        <p:spPr>
          <a:xfrm>
            <a:off x="572095" y="1079659"/>
            <a:ext cx="13486209" cy="219432"/>
          </a:xfrm>
          <a:prstGeom prst="rect">
            <a:avLst/>
          </a:prstGeom>
          <a:noFill/>
          <a:ln/>
        </p:spPr>
        <p:txBody>
          <a:bodyPr wrap="none" lIns="0" tIns="0" rIns="0" bIns="0" rtlCol="0" anchor="t"/>
          <a:lstStyle/>
          <a:p>
            <a:pPr marL="0" indent="0">
              <a:lnSpc>
                <a:spcPts val="1700"/>
              </a:lnSpc>
              <a:buNone/>
            </a:pPr>
            <a:r>
              <a:rPr lang="en-US" sz="1050" dirty="0">
                <a:solidFill>
                  <a:srgbClr val="E5E0DF"/>
                </a:solidFill>
                <a:latin typeface="Roboto Light" pitchFamily="34" charset="0"/>
                <a:ea typeface="Roboto Light" pitchFamily="34" charset="-122"/>
                <a:cs typeface="Roboto Light" pitchFamily="34" charset="-120"/>
              </a:rPr>
              <a:t>Round Robin Algorithm</a:t>
            </a:r>
            <a:endParaRPr lang="en-US" sz="1050" dirty="0"/>
          </a:p>
        </p:txBody>
      </p:sp>
      <p:pic>
        <p:nvPicPr>
          <p:cNvPr id="4" name="Image 0" descr="preencoded.png"/>
          <p:cNvPicPr>
            <a:picLocks noChangeAspect="1"/>
          </p:cNvPicPr>
          <p:nvPr/>
        </p:nvPicPr>
        <p:blipFill>
          <a:blip r:embed="rId3"/>
          <a:stretch>
            <a:fillRect/>
          </a:stretch>
        </p:blipFill>
        <p:spPr>
          <a:xfrm>
            <a:off x="572095" y="1453277"/>
            <a:ext cx="3196947" cy="6027063"/>
          </a:xfrm>
          <a:prstGeom prst="rect">
            <a:avLst/>
          </a:prstGeom>
        </p:spPr>
      </p:pic>
      <p:sp>
        <p:nvSpPr>
          <p:cNvPr id="5" name="Text 2"/>
          <p:cNvSpPr/>
          <p:nvPr/>
        </p:nvSpPr>
        <p:spPr>
          <a:xfrm>
            <a:off x="572095" y="7634526"/>
            <a:ext cx="13486209" cy="219432"/>
          </a:xfrm>
          <a:prstGeom prst="rect">
            <a:avLst/>
          </a:prstGeom>
          <a:noFill/>
          <a:ln/>
        </p:spPr>
        <p:txBody>
          <a:bodyPr wrap="none" lIns="0" tIns="0" rIns="0" bIns="0" rtlCol="0" anchor="t"/>
          <a:lstStyle/>
          <a:p>
            <a:pPr marL="0" indent="0">
              <a:lnSpc>
                <a:spcPts val="1700"/>
              </a:lnSpc>
              <a:buNone/>
            </a:pPr>
            <a:endParaRPr lang="en-US" sz="1050" dirty="0"/>
          </a:p>
        </p:txBody>
      </p:sp>
      <p:sp>
        <p:nvSpPr>
          <p:cNvPr id="6" name="Rectangle 5">
            <a:extLst>
              <a:ext uri="{FF2B5EF4-FFF2-40B4-BE49-F238E27FC236}">
                <a16:creationId xmlns:a16="http://schemas.microsoft.com/office/drawing/2014/main" id="{058BBE45-D6A7-9FBD-6676-7A7875EC0D82}"/>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05909" y="476012"/>
            <a:ext cx="6661071" cy="540901"/>
          </a:xfrm>
          <a:prstGeom prst="rect">
            <a:avLst/>
          </a:prstGeom>
          <a:noFill/>
          <a:ln/>
        </p:spPr>
        <p:txBody>
          <a:bodyPr wrap="none" lIns="0" tIns="0" rIns="0" bIns="0" rtlCol="0" anchor="t"/>
          <a:lstStyle/>
          <a:p>
            <a:pPr marL="0" indent="0">
              <a:lnSpc>
                <a:spcPts val="4250"/>
              </a:lnSpc>
              <a:buNone/>
            </a:pPr>
            <a:r>
              <a:rPr lang="en-US" sz="3400" dirty="0">
                <a:solidFill>
                  <a:srgbClr val="F2F2F3"/>
                </a:solidFill>
                <a:latin typeface="Poppins Light" pitchFamily="34" charset="0"/>
                <a:ea typeface="Poppins Light" pitchFamily="34" charset="-122"/>
                <a:cs typeface="Poppins Light" pitchFamily="34" charset="-120"/>
              </a:rPr>
              <a:t>Priority Round Robin Algorithm  </a:t>
            </a:r>
            <a:endParaRPr lang="en-US" sz="3400" dirty="0"/>
          </a:p>
        </p:txBody>
      </p:sp>
      <p:pic>
        <p:nvPicPr>
          <p:cNvPr id="3" name="Image 0" descr="preencoded.png"/>
          <p:cNvPicPr>
            <a:picLocks noChangeAspect="1"/>
          </p:cNvPicPr>
          <p:nvPr/>
        </p:nvPicPr>
        <p:blipFill>
          <a:blip r:embed="rId3"/>
          <a:stretch>
            <a:fillRect/>
          </a:stretch>
        </p:blipFill>
        <p:spPr>
          <a:xfrm>
            <a:off x="605909" y="1363147"/>
            <a:ext cx="5042535" cy="5920621"/>
          </a:xfrm>
          <a:prstGeom prst="rect">
            <a:avLst/>
          </a:prstGeom>
        </p:spPr>
      </p:pic>
      <p:sp>
        <p:nvSpPr>
          <p:cNvPr id="4" name="Text 1"/>
          <p:cNvSpPr/>
          <p:nvPr/>
        </p:nvSpPr>
        <p:spPr>
          <a:xfrm>
            <a:off x="605909" y="7478435"/>
            <a:ext cx="13418582" cy="276939"/>
          </a:xfrm>
          <a:prstGeom prst="rect">
            <a:avLst/>
          </a:prstGeom>
          <a:noFill/>
          <a:ln/>
        </p:spPr>
        <p:txBody>
          <a:bodyPr wrap="none" lIns="0" tIns="0" rIns="0" bIns="0" rtlCol="0" anchor="t"/>
          <a:lstStyle/>
          <a:p>
            <a:pPr marL="0" indent="0">
              <a:lnSpc>
                <a:spcPts val="2150"/>
              </a:lnSpc>
              <a:buNone/>
            </a:pPr>
            <a:endParaRPr lang="en-US" sz="1350" dirty="0"/>
          </a:p>
        </p:txBody>
      </p:sp>
      <p:sp>
        <p:nvSpPr>
          <p:cNvPr id="5" name="Rectangle 4">
            <a:extLst>
              <a:ext uri="{FF2B5EF4-FFF2-40B4-BE49-F238E27FC236}">
                <a16:creationId xmlns:a16="http://schemas.microsoft.com/office/drawing/2014/main" id="{B89EBF80-F1BE-A867-1215-F65287DAB4E8}"/>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2562582"/>
            <a:ext cx="12385238" cy="771525"/>
          </a:xfrm>
          <a:prstGeom prst="rect">
            <a:avLst/>
          </a:prstGeom>
          <a:noFill/>
          <a:ln/>
        </p:spPr>
        <p:txBody>
          <a:bodyPr wrap="none" lIns="0" tIns="0" rIns="0" bIns="0" rtlCol="0" anchor="t"/>
          <a:lstStyle/>
          <a:p>
            <a:pPr marL="0" indent="0">
              <a:lnSpc>
                <a:spcPts val="6050"/>
              </a:lnSpc>
              <a:buNone/>
            </a:pPr>
            <a:r>
              <a:rPr lang="en-US" sz="4850" dirty="0">
                <a:solidFill>
                  <a:srgbClr val="F2F2F3"/>
                </a:solidFill>
                <a:latin typeface="Poppins Light" pitchFamily="34" charset="0"/>
                <a:ea typeface="Poppins Light" pitchFamily="34" charset="-122"/>
                <a:cs typeface="Poppins Light" pitchFamily="34" charset="-120"/>
              </a:rPr>
              <a:t>Dynamic Load Balancer Overview In XV6</a:t>
            </a:r>
            <a:endParaRPr lang="en-US" sz="4850" dirty="0"/>
          </a:p>
        </p:txBody>
      </p:sp>
      <p:sp>
        <p:nvSpPr>
          <p:cNvPr id="3" name="Text 1"/>
          <p:cNvSpPr/>
          <p:nvPr/>
        </p:nvSpPr>
        <p:spPr>
          <a:xfrm>
            <a:off x="864037" y="3827859"/>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5E0DF"/>
                </a:solidFill>
                <a:latin typeface="Roboto Light" pitchFamily="34" charset="0"/>
                <a:ea typeface="Roboto Light" pitchFamily="34" charset="-122"/>
                <a:cs typeface="Roboto Light" pitchFamily="34" charset="-120"/>
              </a:rPr>
              <a:t>Objective:</a:t>
            </a:r>
            <a:r>
              <a:rPr lang="en-US" sz="1900" dirty="0">
                <a:solidFill>
                  <a:srgbClr val="E5E0DF"/>
                </a:solidFill>
                <a:latin typeface="Roboto Light" pitchFamily="34" charset="0"/>
                <a:ea typeface="Roboto Light" pitchFamily="34" charset="-122"/>
                <a:cs typeface="Roboto Light" pitchFamily="34" charset="-120"/>
              </a:rPr>
              <a:t> Implement a dynamic load balancer in XV6 to optimize process allocation across multiple CPU cores.</a:t>
            </a:r>
            <a:endParaRPr lang="en-US" sz="1900" dirty="0"/>
          </a:p>
        </p:txBody>
      </p:sp>
      <p:sp>
        <p:nvSpPr>
          <p:cNvPr id="4" name="Text 2"/>
          <p:cNvSpPr/>
          <p:nvPr/>
        </p:nvSpPr>
        <p:spPr>
          <a:xfrm>
            <a:off x="864037" y="4309229"/>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5E0DF"/>
                </a:solidFill>
                <a:latin typeface="Roboto Light" pitchFamily="34" charset="0"/>
                <a:ea typeface="Roboto Light" pitchFamily="34" charset="-122"/>
                <a:cs typeface="Roboto Light" pitchFamily="34" charset="-120"/>
              </a:rPr>
              <a:t>Each core maintains its own process queue.</a:t>
            </a:r>
            <a:endParaRPr lang="en-US" sz="1900" dirty="0"/>
          </a:p>
        </p:txBody>
      </p:sp>
      <p:sp>
        <p:nvSpPr>
          <p:cNvPr id="5" name="Text 3"/>
          <p:cNvSpPr/>
          <p:nvPr/>
        </p:nvSpPr>
        <p:spPr>
          <a:xfrm>
            <a:off x="864037" y="4790599"/>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5E0DF"/>
                </a:solidFill>
                <a:latin typeface="Roboto Light" pitchFamily="34" charset="0"/>
                <a:ea typeface="Roboto Light" pitchFamily="34" charset="-122"/>
                <a:cs typeface="Roboto Light" pitchFamily="34" charset="-120"/>
              </a:rPr>
              <a:t>Tracks idle time of each core to facilitate process migration.</a:t>
            </a:r>
            <a:endParaRPr lang="en-US" sz="1900" dirty="0"/>
          </a:p>
        </p:txBody>
      </p:sp>
      <p:sp>
        <p:nvSpPr>
          <p:cNvPr id="6" name="Text 4"/>
          <p:cNvSpPr/>
          <p:nvPr/>
        </p:nvSpPr>
        <p:spPr>
          <a:xfrm>
            <a:off x="864037" y="5271968"/>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5E0DF"/>
                </a:solidFill>
                <a:latin typeface="Roboto Light" pitchFamily="34" charset="0"/>
                <a:ea typeface="Roboto Light" pitchFamily="34" charset="-122"/>
                <a:cs typeface="Roboto Light" pitchFamily="34" charset="-120"/>
              </a:rPr>
              <a:t>Load balancer function executed at fixed intervals.</a:t>
            </a:r>
            <a:endParaRPr lang="en-US" sz="1900" dirty="0"/>
          </a:p>
        </p:txBody>
      </p:sp>
      <p:sp>
        <p:nvSpPr>
          <p:cNvPr id="7" name="Rectangle 6">
            <a:extLst>
              <a:ext uri="{FF2B5EF4-FFF2-40B4-BE49-F238E27FC236}">
                <a16:creationId xmlns:a16="http://schemas.microsoft.com/office/drawing/2014/main" id="{CFBB0F76-6264-2DC5-EAEF-33F45D1206E0}"/>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04267" y="657701"/>
            <a:ext cx="9315569" cy="718066"/>
          </a:xfrm>
          <a:prstGeom prst="rect">
            <a:avLst/>
          </a:prstGeom>
          <a:noFill/>
          <a:ln/>
        </p:spPr>
        <p:txBody>
          <a:bodyPr wrap="none" lIns="0" tIns="0" rIns="0" bIns="0" rtlCol="0" anchor="t"/>
          <a:lstStyle/>
          <a:p>
            <a:pPr marL="0" indent="0">
              <a:lnSpc>
                <a:spcPts val="5650"/>
              </a:lnSpc>
              <a:buNone/>
            </a:pPr>
            <a:r>
              <a:rPr lang="en-US" sz="4500" dirty="0">
                <a:solidFill>
                  <a:srgbClr val="F2F2F3"/>
                </a:solidFill>
                <a:latin typeface="Poppins Light" pitchFamily="34" charset="0"/>
                <a:ea typeface="Poppins Light" pitchFamily="34" charset="-122"/>
                <a:cs typeface="Poppins Light" pitchFamily="34" charset="-120"/>
              </a:rPr>
              <a:t>Process Allocation and Execution</a:t>
            </a:r>
            <a:endParaRPr lang="en-US" sz="4500" dirty="0"/>
          </a:p>
        </p:txBody>
      </p:sp>
      <p:pic>
        <p:nvPicPr>
          <p:cNvPr id="3" name="Image 0" descr="preencoded.png"/>
          <p:cNvPicPr>
            <a:picLocks noChangeAspect="1"/>
          </p:cNvPicPr>
          <p:nvPr/>
        </p:nvPicPr>
        <p:blipFill>
          <a:blip r:embed="rId3"/>
          <a:stretch>
            <a:fillRect/>
          </a:stretch>
        </p:blipFill>
        <p:spPr>
          <a:xfrm>
            <a:off x="804267" y="1835348"/>
            <a:ext cx="1148953" cy="1838444"/>
          </a:xfrm>
          <a:prstGeom prst="rect">
            <a:avLst/>
          </a:prstGeom>
        </p:spPr>
      </p:pic>
      <p:sp>
        <p:nvSpPr>
          <p:cNvPr id="4" name="Text 1"/>
          <p:cNvSpPr/>
          <p:nvPr/>
        </p:nvSpPr>
        <p:spPr>
          <a:xfrm>
            <a:off x="2297906" y="2065139"/>
            <a:ext cx="2872621" cy="359092"/>
          </a:xfrm>
          <a:prstGeom prst="rect">
            <a:avLst/>
          </a:prstGeom>
          <a:noFill/>
          <a:ln/>
        </p:spPr>
        <p:txBody>
          <a:bodyPr wrap="none" lIns="0" tIns="0" rIns="0" bIns="0" rtlCol="0" anchor="t"/>
          <a:lstStyle/>
          <a:p>
            <a:pPr marL="0" indent="0" algn="l">
              <a:lnSpc>
                <a:spcPts val="2800"/>
              </a:lnSpc>
              <a:buNone/>
            </a:pPr>
            <a:r>
              <a:rPr lang="en-US" sz="2250" dirty="0">
                <a:solidFill>
                  <a:srgbClr val="E5E0DF"/>
                </a:solidFill>
                <a:latin typeface="Poppins Light" pitchFamily="34" charset="0"/>
                <a:ea typeface="Poppins Light" pitchFamily="34" charset="-122"/>
                <a:cs typeface="Poppins Light" pitchFamily="34" charset="-120"/>
              </a:rPr>
              <a:t>Process Allocation</a:t>
            </a:r>
            <a:endParaRPr lang="en-US" sz="2250" dirty="0"/>
          </a:p>
        </p:txBody>
      </p:sp>
      <p:sp>
        <p:nvSpPr>
          <p:cNvPr id="5" name="Text 2"/>
          <p:cNvSpPr/>
          <p:nvPr/>
        </p:nvSpPr>
        <p:spPr>
          <a:xfrm>
            <a:off x="2297906" y="2562106"/>
            <a:ext cx="11528227" cy="735330"/>
          </a:xfrm>
          <a:prstGeom prst="rect">
            <a:avLst/>
          </a:prstGeom>
          <a:noFill/>
          <a:ln/>
        </p:spPr>
        <p:txBody>
          <a:bodyPr wrap="square" lIns="0" tIns="0" rIns="0" bIns="0" rtlCol="0" anchor="t"/>
          <a:lstStyle/>
          <a:p>
            <a:pPr marL="0" indent="0" algn="l">
              <a:lnSpc>
                <a:spcPts val="2850"/>
              </a:lnSpc>
              <a:buNone/>
            </a:pPr>
            <a:r>
              <a:rPr lang="en-US" sz="1800" dirty="0">
                <a:solidFill>
                  <a:srgbClr val="E5E0DF"/>
                </a:solidFill>
                <a:latin typeface="Roboto Light" pitchFamily="34" charset="0"/>
                <a:ea typeface="Roboto Light" pitchFamily="34" charset="-122"/>
                <a:cs typeface="Roboto Light" pitchFamily="34" charset="-120"/>
              </a:rPr>
              <a:t>Modified the allocproc() function to assign processes to cores in a round-robin fashion. Each process is assigned a unique core ID, ensuring a balanced distribution across available cores.</a:t>
            </a:r>
            <a:endParaRPr lang="en-US" sz="1800" dirty="0"/>
          </a:p>
        </p:txBody>
      </p:sp>
      <p:pic>
        <p:nvPicPr>
          <p:cNvPr id="6" name="Image 1" descr="preencoded.png"/>
          <p:cNvPicPr>
            <a:picLocks noChangeAspect="1"/>
          </p:cNvPicPr>
          <p:nvPr/>
        </p:nvPicPr>
        <p:blipFill>
          <a:blip r:embed="rId4"/>
          <a:stretch>
            <a:fillRect/>
          </a:stretch>
        </p:blipFill>
        <p:spPr>
          <a:xfrm>
            <a:off x="804267" y="3673793"/>
            <a:ext cx="1148953" cy="2059543"/>
          </a:xfrm>
          <a:prstGeom prst="rect">
            <a:avLst/>
          </a:prstGeom>
        </p:spPr>
      </p:pic>
      <p:sp>
        <p:nvSpPr>
          <p:cNvPr id="7" name="Text 3"/>
          <p:cNvSpPr/>
          <p:nvPr/>
        </p:nvSpPr>
        <p:spPr>
          <a:xfrm>
            <a:off x="2297906" y="3903583"/>
            <a:ext cx="2872621" cy="359092"/>
          </a:xfrm>
          <a:prstGeom prst="rect">
            <a:avLst/>
          </a:prstGeom>
          <a:noFill/>
          <a:ln/>
        </p:spPr>
        <p:txBody>
          <a:bodyPr wrap="none" lIns="0" tIns="0" rIns="0" bIns="0" rtlCol="0" anchor="t"/>
          <a:lstStyle/>
          <a:p>
            <a:pPr marL="0" indent="0" algn="l">
              <a:lnSpc>
                <a:spcPts val="2800"/>
              </a:lnSpc>
              <a:buNone/>
            </a:pPr>
            <a:r>
              <a:rPr lang="en-US" sz="2250" dirty="0">
                <a:solidFill>
                  <a:srgbClr val="E5E0DF"/>
                </a:solidFill>
                <a:latin typeface="Poppins Light" pitchFamily="34" charset="0"/>
                <a:ea typeface="Poppins Light" pitchFamily="34" charset="-122"/>
                <a:cs typeface="Poppins Light" pitchFamily="34" charset="-120"/>
              </a:rPr>
              <a:t>Execution Logic</a:t>
            </a:r>
            <a:endParaRPr lang="en-US" sz="2250" dirty="0"/>
          </a:p>
        </p:txBody>
      </p:sp>
      <p:sp>
        <p:nvSpPr>
          <p:cNvPr id="8" name="Text 4"/>
          <p:cNvSpPr/>
          <p:nvPr/>
        </p:nvSpPr>
        <p:spPr>
          <a:xfrm>
            <a:off x="2297906" y="4400550"/>
            <a:ext cx="11528227" cy="1102995"/>
          </a:xfrm>
          <a:prstGeom prst="rect">
            <a:avLst/>
          </a:prstGeom>
          <a:noFill/>
          <a:ln/>
        </p:spPr>
        <p:txBody>
          <a:bodyPr wrap="square" lIns="0" tIns="0" rIns="0" bIns="0" rtlCol="0" anchor="t"/>
          <a:lstStyle/>
          <a:p>
            <a:pPr marL="0" indent="0" algn="l">
              <a:lnSpc>
                <a:spcPts val="2850"/>
              </a:lnSpc>
              <a:buNone/>
            </a:pPr>
            <a:r>
              <a:rPr lang="en-US" sz="1800" dirty="0">
                <a:solidFill>
                  <a:srgbClr val="E5E0DF"/>
                </a:solidFill>
                <a:latin typeface="Roboto Light" pitchFamily="34" charset="0"/>
                <a:ea typeface="Roboto Light" pitchFamily="34" charset="-122"/>
                <a:cs typeface="Roboto Light" pitchFamily="34" charset="-120"/>
              </a:rPr>
              <a:t>Updated the scheduler() function to enforce the execution of a process only on its designated core. The scheduler checks if the current core's ID matches the process's core ID before allowing execution. If no runnable processes are found, the scheduler increments idle ticks, indicating a period of inactivity on the core.</a:t>
            </a:r>
            <a:endParaRPr lang="en-US" sz="1800" dirty="0"/>
          </a:p>
        </p:txBody>
      </p:sp>
      <p:pic>
        <p:nvPicPr>
          <p:cNvPr id="9" name="Image 2" descr="preencoded.png"/>
          <p:cNvPicPr>
            <a:picLocks noChangeAspect="1"/>
          </p:cNvPicPr>
          <p:nvPr/>
        </p:nvPicPr>
        <p:blipFill>
          <a:blip r:embed="rId5"/>
          <a:stretch>
            <a:fillRect/>
          </a:stretch>
        </p:blipFill>
        <p:spPr>
          <a:xfrm>
            <a:off x="804267" y="5733336"/>
            <a:ext cx="1148953" cy="1838444"/>
          </a:xfrm>
          <a:prstGeom prst="rect">
            <a:avLst/>
          </a:prstGeom>
        </p:spPr>
      </p:pic>
      <p:sp>
        <p:nvSpPr>
          <p:cNvPr id="10" name="Text 5"/>
          <p:cNvSpPr/>
          <p:nvPr/>
        </p:nvSpPr>
        <p:spPr>
          <a:xfrm>
            <a:off x="2297906" y="5963126"/>
            <a:ext cx="2872621" cy="359092"/>
          </a:xfrm>
          <a:prstGeom prst="rect">
            <a:avLst/>
          </a:prstGeom>
          <a:noFill/>
          <a:ln/>
        </p:spPr>
        <p:txBody>
          <a:bodyPr wrap="none" lIns="0" tIns="0" rIns="0" bIns="0" rtlCol="0" anchor="t"/>
          <a:lstStyle/>
          <a:p>
            <a:pPr marL="0" indent="0" algn="l">
              <a:lnSpc>
                <a:spcPts val="2800"/>
              </a:lnSpc>
              <a:buNone/>
            </a:pPr>
            <a:r>
              <a:rPr lang="en-US" sz="2250" dirty="0">
                <a:solidFill>
                  <a:srgbClr val="E5E0DF"/>
                </a:solidFill>
                <a:latin typeface="Poppins Light" pitchFamily="34" charset="0"/>
                <a:ea typeface="Poppins Light" pitchFamily="34" charset="-122"/>
                <a:cs typeface="Poppins Light" pitchFamily="34" charset="-120"/>
              </a:rPr>
              <a:t>Initialization</a:t>
            </a:r>
            <a:endParaRPr lang="en-US" sz="2250" dirty="0"/>
          </a:p>
        </p:txBody>
      </p:sp>
      <p:sp>
        <p:nvSpPr>
          <p:cNvPr id="11" name="Text 6"/>
          <p:cNvSpPr/>
          <p:nvPr/>
        </p:nvSpPr>
        <p:spPr>
          <a:xfrm>
            <a:off x="2297906" y="6460093"/>
            <a:ext cx="11528227" cy="735330"/>
          </a:xfrm>
          <a:prstGeom prst="rect">
            <a:avLst/>
          </a:prstGeom>
          <a:noFill/>
          <a:ln/>
        </p:spPr>
        <p:txBody>
          <a:bodyPr wrap="square" lIns="0" tIns="0" rIns="0" bIns="0" rtlCol="0" anchor="t"/>
          <a:lstStyle/>
          <a:p>
            <a:pPr marL="0" indent="0" algn="l">
              <a:lnSpc>
                <a:spcPts val="2850"/>
              </a:lnSpc>
              <a:buNone/>
            </a:pPr>
            <a:r>
              <a:rPr lang="en-US" sz="1800" dirty="0">
                <a:solidFill>
                  <a:srgbClr val="E5E0DF"/>
                </a:solidFill>
                <a:latin typeface="Roboto Light" pitchFamily="34" charset="0"/>
                <a:ea typeface="Roboto Light" pitchFamily="34" charset="-122"/>
                <a:cs typeface="Roboto Light" pitchFamily="34" charset="-120"/>
              </a:rPr>
              <a:t>During CPU setup, the idle_ticks counter is set to zero in the mpmain() function. This ensures that the idle time measurement for each core starts from a clean slate.</a:t>
            </a:r>
            <a:endParaRPr lang="en-US" sz="1800" dirty="0"/>
          </a:p>
        </p:txBody>
      </p:sp>
      <p:sp>
        <p:nvSpPr>
          <p:cNvPr id="12" name="Rectangle 11">
            <a:extLst>
              <a:ext uri="{FF2B5EF4-FFF2-40B4-BE49-F238E27FC236}">
                <a16:creationId xmlns:a16="http://schemas.microsoft.com/office/drawing/2014/main" id="{DA57C609-67E4-0497-5A13-C1CC7BCCA027}"/>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2013109"/>
            <a:ext cx="9450943" cy="771525"/>
          </a:xfrm>
          <a:prstGeom prst="rect">
            <a:avLst/>
          </a:prstGeom>
          <a:noFill/>
          <a:ln/>
        </p:spPr>
        <p:txBody>
          <a:bodyPr wrap="none" lIns="0" tIns="0" rIns="0" bIns="0" rtlCol="0" anchor="t"/>
          <a:lstStyle/>
          <a:p>
            <a:pPr marL="0" indent="0">
              <a:lnSpc>
                <a:spcPts val="6050"/>
              </a:lnSpc>
              <a:buNone/>
            </a:pPr>
            <a:r>
              <a:rPr lang="en-US" sz="4850" dirty="0">
                <a:solidFill>
                  <a:srgbClr val="F2F2F3"/>
                </a:solidFill>
                <a:latin typeface="Poppins Light" pitchFamily="34" charset="0"/>
                <a:ea typeface="Poppins Light" pitchFamily="34" charset="-122"/>
                <a:cs typeface="Poppins Light" pitchFamily="34" charset="-120"/>
              </a:rPr>
              <a:t>Load Balancer Implementation</a:t>
            </a:r>
            <a:endParaRPr lang="en-US" sz="4850" dirty="0"/>
          </a:p>
        </p:txBody>
      </p:sp>
      <p:sp>
        <p:nvSpPr>
          <p:cNvPr id="3" name="Text 1"/>
          <p:cNvSpPr/>
          <p:nvPr/>
        </p:nvSpPr>
        <p:spPr>
          <a:xfrm>
            <a:off x="864037" y="3278386"/>
            <a:ext cx="12902327" cy="790099"/>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E5E0DF"/>
                </a:solidFill>
                <a:latin typeface="Roboto Light" pitchFamily="34" charset="0"/>
                <a:ea typeface="Roboto Light" pitchFamily="34" charset="-122"/>
                <a:cs typeface="Roboto Light" pitchFamily="34" charset="-120"/>
              </a:rPr>
              <a:t>Load Balancer Function:</a:t>
            </a:r>
            <a:r>
              <a:rPr lang="en-US" sz="1900" dirty="0">
                <a:solidFill>
                  <a:srgbClr val="E5E0DF"/>
                </a:solidFill>
                <a:latin typeface="Roboto Light" pitchFamily="34" charset="0"/>
                <a:ea typeface="Roboto Light" pitchFamily="34" charset="-122"/>
                <a:cs typeface="Roboto Light" pitchFamily="34" charset="-120"/>
              </a:rPr>
              <a:t> Located in proc.c, called from the trap function during hardware interrupts. Only Core 0 invokes the load balancer to prevent race conditions.</a:t>
            </a:r>
            <a:endParaRPr lang="en-US" sz="1900" dirty="0"/>
          </a:p>
        </p:txBody>
      </p:sp>
      <p:sp>
        <p:nvSpPr>
          <p:cNvPr id="4" name="Text 2"/>
          <p:cNvSpPr/>
          <p:nvPr/>
        </p:nvSpPr>
        <p:spPr>
          <a:xfrm>
            <a:off x="864037" y="4154805"/>
            <a:ext cx="12902327" cy="118514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E5E0DF"/>
                </a:solidFill>
                <a:latin typeface="Roboto Light" pitchFamily="34" charset="0"/>
                <a:ea typeface="Roboto Light" pitchFamily="34" charset="-122"/>
                <a:cs typeface="Roboto Light" pitchFamily="34" charset="-120"/>
              </a:rPr>
              <a:t>Balancing Logic:</a:t>
            </a:r>
            <a:r>
              <a:rPr lang="en-US" sz="1900" dirty="0">
                <a:solidFill>
                  <a:srgbClr val="E5E0DF"/>
                </a:solidFill>
                <a:latin typeface="Roboto Light" pitchFamily="34" charset="0"/>
                <a:ea typeface="Roboto Light" pitchFamily="34" charset="-122"/>
                <a:cs typeface="Roboto Light" pitchFamily="34" charset="-120"/>
              </a:rPr>
              <a:t> Calculates average idle time across cores, determines the threshold for load balancing, identifies the most overloaded and underloaded cores, migrates processes from overloaded to underloaded cores if the difference exceeds the threshold, and resets idle_ticks for all cores post-load balancing to ensure fair monitoring.</a:t>
            </a:r>
            <a:endParaRPr lang="en-US" sz="1900" dirty="0"/>
          </a:p>
        </p:txBody>
      </p:sp>
      <p:sp>
        <p:nvSpPr>
          <p:cNvPr id="5" name="Text 3"/>
          <p:cNvSpPr/>
          <p:nvPr/>
        </p:nvSpPr>
        <p:spPr>
          <a:xfrm>
            <a:off x="864037" y="5426273"/>
            <a:ext cx="12902327" cy="790099"/>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E5E0DF"/>
                </a:solidFill>
                <a:latin typeface="Roboto Light" pitchFamily="34" charset="0"/>
                <a:ea typeface="Roboto Light" pitchFamily="34" charset="-122"/>
                <a:cs typeface="Roboto Light" pitchFamily="34" charset="-120"/>
              </a:rPr>
              <a:t>Testing:</a:t>
            </a:r>
            <a:r>
              <a:rPr lang="en-US" sz="1900" dirty="0">
                <a:solidFill>
                  <a:srgbClr val="E5E0DF"/>
                </a:solidFill>
                <a:latin typeface="Roboto Light" pitchFamily="34" charset="0"/>
                <a:ea typeface="Roboto Light" pitchFamily="34" charset="-122"/>
                <a:cs typeface="Roboto Light" pitchFamily="34" charset="-120"/>
              </a:rPr>
              <a:t> Implemented one CPU-bound and one I/O-bound process to evaluate load balancing effectiveness. Added ps syscall for process status visibility.</a:t>
            </a:r>
            <a:endParaRPr lang="en-US" sz="1900" dirty="0"/>
          </a:p>
        </p:txBody>
      </p:sp>
      <p:sp>
        <p:nvSpPr>
          <p:cNvPr id="6" name="Rectangle 5">
            <a:extLst>
              <a:ext uri="{FF2B5EF4-FFF2-40B4-BE49-F238E27FC236}">
                <a16:creationId xmlns:a16="http://schemas.microsoft.com/office/drawing/2014/main" id="{D5F78846-6DC0-742F-25F1-4D209EF72150}"/>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9C178-5387-F6A9-AE6F-4BFD12F17F5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F0DD211-E91F-551A-553F-F9F859DAA161}"/>
              </a:ext>
            </a:extLst>
          </p:cNvPr>
          <p:cNvSpPr/>
          <p:nvPr/>
        </p:nvSpPr>
        <p:spPr>
          <a:xfrm>
            <a:off x="864037" y="2013109"/>
            <a:ext cx="9450943" cy="771525"/>
          </a:xfrm>
          <a:prstGeom prst="rect">
            <a:avLst/>
          </a:prstGeom>
          <a:noFill/>
          <a:ln/>
        </p:spPr>
        <p:txBody>
          <a:bodyPr wrap="none" lIns="0" tIns="0" rIns="0" bIns="0" rtlCol="0" anchor="t"/>
          <a:lstStyle/>
          <a:p>
            <a:pPr marL="0" indent="0">
              <a:lnSpc>
                <a:spcPts val="6050"/>
              </a:lnSpc>
              <a:buNone/>
            </a:pPr>
            <a:r>
              <a:rPr lang="en-US" sz="6000" dirty="0">
                <a:solidFill>
                  <a:srgbClr val="F2F2F3"/>
                </a:solidFill>
                <a:latin typeface="Poppins Light" pitchFamily="34" charset="0"/>
                <a:ea typeface="Poppins Light" pitchFamily="34" charset="-122"/>
                <a:cs typeface="Poppins Light" pitchFamily="34" charset="-120"/>
              </a:rPr>
              <a:t>Thank You!!</a:t>
            </a:r>
            <a:endParaRPr lang="en-US" sz="6000" dirty="0"/>
          </a:p>
        </p:txBody>
      </p:sp>
      <p:sp>
        <p:nvSpPr>
          <p:cNvPr id="6" name="Rectangle 5">
            <a:extLst>
              <a:ext uri="{FF2B5EF4-FFF2-40B4-BE49-F238E27FC236}">
                <a16:creationId xmlns:a16="http://schemas.microsoft.com/office/drawing/2014/main" id="{8228E456-441F-B955-865F-ED7996FD78C3}"/>
              </a:ext>
            </a:extLst>
          </p:cNvPr>
          <p:cNvSpPr/>
          <p:nvPr/>
        </p:nvSpPr>
        <p:spPr>
          <a:xfrm>
            <a:off x="12811125" y="7648575"/>
            <a:ext cx="1819275" cy="581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79095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434</Words>
  <Application>Microsoft Office PowerPoint</Application>
  <PresentationFormat>Custom</PresentationFormat>
  <Paragraphs>57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 Light</vt:lpstr>
      <vt:lpstr>Arial</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avadhut jadhav</cp:lastModifiedBy>
  <cp:revision>3</cp:revision>
  <dcterms:created xsi:type="dcterms:W3CDTF">2024-11-19T11:53:31Z</dcterms:created>
  <dcterms:modified xsi:type="dcterms:W3CDTF">2024-11-19T12:04:33Z</dcterms:modified>
</cp:coreProperties>
</file>